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89" r:id="rId4"/>
    <p:sldId id="281" r:id="rId5"/>
    <p:sldId id="277" r:id="rId6"/>
    <p:sldId id="288" r:id="rId7"/>
    <p:sldId id="282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65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8595" y="785794"/>
            <a:ext cx="778674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54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5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cs typeface="Arial" pitchFamily="34" charset="0"/>
              </a:rPr>
              <a:t>Если ребёнок не говорит</a:t>
            </a:r>
            <a:endParaRPr lang="ru-RU" sz="5400" b="1" u="sng" dirty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25602" name="Picture 2" descr="http://t0.gstatic.com/images?q=tbn:ANd9GcREYiIFCV1KcZ96pJuxOF1t5jT26AiY36YuPdcNkGtyvBggubhGs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3643314"/>
            <a:ext cx="2874943" cy="235745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142853"/>
            <a:ext cx="6294566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Мадоу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дскв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«</a:t>
            </a:r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югорка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74683" y="5816102"/>
            <a:ext cx="629456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Подготовила: учитель-логопед 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Амирова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в.р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285729"/>
            <a:ext cx="864399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8065C"/>
                </a:solidFill>
              </a:rPr>
              <a:t>Речь – это совокупность произносимых или воспринимаемых звуков.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Коммуникативная</a:t>
            </a:r>
            <a:r>
              <a:rPr lang="ru-RU" dirty="0" smtClean="0"/>
              <a:t>  функция речи состоит в том, что с помощью речи передается информация от человека к человеку. 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Интеллектуальная</a:t>
            </a:r>
            <a:r>
              <a:rPr lang="ru-RU" dirty="0" smtClean="0"/>
              <a:t> функция речи заключается в том, что для человека она также служит средством мышления. Она проявляется во внутренней речи, а также во внешних формах речи: диалоге и монологе.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Регулятивная</a:t>
            </a:r>
            <a:r>
              <a:rPr lang="ru-RU" dirty="0" smtClean="0"/>
              <a:t> функция речи выражается в том, что речь служит фактором управления собственной психикой и поведением человека, который ею пользуется, а также психикой и поведением других людей.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</a:rPr>
              <a:t>Психодиагностическая</a:t>
            </a:r>
            <a:r>
              <a:rPr lang="ru-RU" dirty="0" smtClean="0"/>
              <a:t> функция речи заключается в том, что по речи человека можно судить о психологических особенностях данного человека, о его познавательных процессах, психических состояниях и свойствах. Этой функцией речи в общении с людьми мы пользуемся постоянно, внимательно прислушиваясь к тому, что они говорят, и пытаясь по высказываниям человека судить о нем самом как о личности.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Языковая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/>
              <a:t>-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любая речь  принадлежит какой-либо языковой культуре  (русский язык, украинский язык, татарский язык, немецкий язык и т.д.)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14290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817756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Для </a:t>
            </a:r>
            <a:r>
              <a:rPr lang="ru-RU" sz="2000" b="1" dirty="0" smtClean="0">
                <a:solidFill>
                  <a:srgbClr val="E8065C"/>
                </a:solidFill>
              </a:rPr>
              <a:t>нормального становления речевой деятельности</a:t>
            </a:r>
            <a:r>
              <a:rPr lang="ru-RU" sz="2000" b="1" dirty="0" smtClean="0">
                <a:solidFill>
                  <a:srgbClr val="002060"/>
                </a:solidFill>
              </a:rPr>
              <a:t> необходимы определённые условия психического развития: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Зрелость различных структур головного мозга;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Координированная работа голосовой и дыхательной систем, органов артикуляции;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Нормальное развитие слуха, зрения, двигательных навыков, эмоций;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Потребность в общении. </a:t>
            </a:r>
          </a:p>
          <a:p>
            <a:pPr marL="342900" indent="-342900" algn="just">
              <a:buFont typeface="Arial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E8065C"/>
                </a:solidFill>
              </a:rPr>
              <a:t>Овладение речью </a:t>
            </a:r>
            <a:r>
              <a:rPr lang="ru-RU" sz="2000" b="1" dirty="0" smtClean="0">
                <a:solidFill>
                  <a:srgbClr val="002060"/>
                </a:solidFill>
              </a:rPr>
              <a:t>предполагает: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Способность говорить;</a:t>
            </a:r>
          </a:p>
          <a:p>
            <a:pPr marL="342900" indent="-342900" algn="just">
              <a:buFont typeface="Arial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Способность понимать сказанное.</a:t>
            </a:r>
          </a:p>
          <a:p>
            <a:pPr marL="342900" indent="-342900" algn="just">
              <a:buFont typeface="Arial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E8065C"/>
                </a:solidFill>
              </a:rPr>
              <a:t>Как ребёнок учится говорить?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Речь ребенка развивается под влиянием речи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взрослых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 значительной мере зависит от достаточной речевой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практики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нормального социального и речевого окружения,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воспитания обучения, которые начинаются с первых дней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его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жизни.</a:t>
            </a:r>
          </a:p>
          <a:p>
            <a:pPr marL="342900" indent="-342900" algn="just">
              <a:buFont typeface="Arial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endParaRPr lang="ru-RU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143512"/>
            <a:ext cx="7020272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14288" algn="just">
              <a:lnSpc>
                <a:spcPct val="80000"/>
              </a:lnSpc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1520" y="476672"/>
            <a:ext cx="81369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E8065C"/>
                </a:solidFill>
              </a:rPr>
              <a:t>Причины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задержки в развитии речи детей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различны: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состояние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его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анамнеза; 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отклонения в строении артикуляционного аппарата;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трессы, психические заболевания;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частые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заболевания малыша, ослабляющие его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организм,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недостатки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педагогических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воздействий;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сложная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адаптация к новым условиям жизни в дошкольном учреждении и другие.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Такие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дети нуждаются в своевременной квалифицированной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помощи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невролога, логопеда, психолога, что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значительной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мере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ускорит ход речевого и умственного развития малышей.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>
                <a:solidFill>
                  <a:srgbClr val="E8065C"/>
                </a:solidFill>
              </a:rPr>
              <a:t>Оптимальный возраст для коррекции и </a:t>
            </a:r>
            <a:r>
              <a:rPr lang="ru-RU" sz="2000" b="1" dirty="0" smtClean="0">
                <a:solidFill>
                  <a:srgbClr val="E8065C"/>
                </a:solidFill>
              </a:rPr>
              <a:t>развития</a:t>
            </a:r>
          </a:p>
          <a:p>
            <a:pPr algn="ctr"/>
            <a:r>
              <a:rPr lang="ru-RU" sz="2000" b="1" dirty="0" smtClean="0">
                <a:solidFill>
                  <a:srgbClr val="E8065C"/>
                </a:solidFill>
              </a:rPr>
              <a:t> </a:t>
            </a:r>
            <a:r>
              <a:rPr lang="ru-RU" sz="2000" b="1" dirty="0">
                <a:solidFill>
                  <a:srgbClr val="E8065C"/>
                </a:solidFill>
              </a:rPr>
              <a:t>речи – дошкольное детство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3" y="214290"/>
            <a:ext cx="6474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Нарушения  речи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3" y="1214423"/>
            <a:ext cx="850112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1103313" indent="-742950">
              <a:buFont typeface="+mj-lt"/>
              <a:buAutoNum type="arabicPeriod"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Нарушения звукопроизношения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Нарушения голоса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Нарушения темпа и ритма 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Нарушения грамматического строя речи</a:t>
            </a:r>
          </a:p>
          <a:p>
            <a:pPr marL="1103313" indent="-742950">
              <a:buFont typeface="+mj-lt"/>
              <a:buAutoNum type="arabicPeriod"/>
            </a:pP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Недоразвитие связной речи</a:t>
            </a:r>
          </a:p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</a:p>
          <a:p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5643578"/>
            <a:ext cx="7572428" cy="39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indent="14288" algn="just">
              <a:lnSpc>
                <a:spcPct val="80000"/>
              </a:lnSpc>
            </a:pP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824" y="85117"/>
            <a:ext cx="878497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E8065C"/>
                </a:solidFill>
              </a:rPr>
              <a:t>Рекомендации по работе с неговорящими детьми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Воспитателю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 такими детьми особенно важно установить тесный контакт, поднять их эмоциональное состояние.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Занятия с детьми, у которых наблюдается задержка в речевом развитии, не следует проводить индивидуально, т.к. в этом случае малыши еще больше впадают в заторможенное состояние. </a:t>
            </a: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случае с неговорящими детьми важно не отпугнуть их настойчивым “скажи”. На первых порах лучше не требовать от них речевой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активности, а применять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различные игры с игрушкой, заинтересовавшей ребенка.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Например :“Делай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, как 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” (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покачай куклу, покатай мячик, поставь машину в гараж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Детально проговаривайте то, что происходит или произойдёт: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Мы сейчас оденемся. Как ты хорошо ешь кашку .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Нельзя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запрещать ребёнку использовать жесты, мимику в общении. Появление жестов свидетельствует о том, что ребёнок хочет общаться, но не знает как. Дайте ему понять, что любое общение с ним вам очень нравится. </a:t>
            </a:r>
          </a:p>
          <a:p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-818699"/>
            <a:ext cx="8712968" cy="69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E8065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E8065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E8065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Направления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E8065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работы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1.Развитие понимания речи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(выполнение инструкций: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покажи зайчика;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мячик дай мне, а куклу посади в шкаф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2.Развитие слухового внимания: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Пробуждение интереса к звукам окружающего мира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послушаем тишину; что там шумит...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);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Дифференциация тихих и громких звуков;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Определение направления и источника звука (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игры с музыкальными инструментами);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Развитие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умения соотносить количество звучаний с числом 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(повторить ритм);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Развитие умения ориентироваться на смысл сказанного.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3. Артикуляционная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, пальчиковая, дыхательная гимнастики.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u="none" strike="noStrike" cap="none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2000" b="1" dirty="0"/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Побуждение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 речи через ситуации, которые эмоционально заинтересовывают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ребенка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(различные виды пряток: ищем игрушку, часть тела, самого ребенка;  рассматривание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семейных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фотографий)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Собрание логопеда\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16633"/>
            <a:ext cx="87129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5. Побуждение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 речи через вызывание ориентировочного рефлекса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Что </a:t>
            </a:r>
            <a:r>
              <a:rPr lang="ru-RU" sz="2000" b="1" u="sng" dirty="0">
                <a:solidFill>
                  <a:schemeClr val="tx2">
                    <a:lumMod val="75000"/>
                  </a:schemeClr>
                </a:solidFill>
              </a:rPr>
              <a:t>это? Что </a:t>
            </a: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</a:rPr>
              <a:t>там?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книжки-раскладушки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, игрушки в сухом бассейне, в коробочке, в завернутой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бумаге).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6. Побуждение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выражать свою просьбу одним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словом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(дай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, помоги, надень, пойдём). </a:t>
            </a:r>
            <a:endParaRPr lang="ru-RU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7. Побуждение выражать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свою просьбу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словосочетанием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(давай играть, дай мне мяч)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и предложением 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(скажи, тётя Ира, где ты была</a:t>
            </a:r>
            <a:r>
              <a:rPr lang="ru-RU" sz="2000" b="1" i="1">
                <a:solidFill>
                  <a:schemeClr val="tx2">
                    <a:lumMod val="75000"/>
                  </a:schemeClr>
                </a:solidFill>
              </a:rPr>
              <a:t>?) </a:t>
            </a:r>
            <a:r>
              <a:rPr lang="ru-RU" sz="2000" b="1" i="1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739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Вася</cp:lastModifiedBy>
  <cp:revision>44</cp:revision>
  <dcterms:modified xsi:type="dcterms:W3CDTF">2013-03-24T16:20:52Z</dcterms:modified>
</cp:coreProperties>
</file>