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66" r:id="rId4"/>
    <p:sldId id="268" r:id="rId5"/>
    <p:sldId id="258" r:id="rId6"/>
    <p:sldId id="270" r:id="rId7"/>
    <p:sldId id="282" r:id="rId8"/>
    <p:sldId id="259" r:id="rId9"/>
    <p:sldId id="271" r:id="rId10"/>
    <p:sldId id="272" r:id="rId11"/>
    <p:sldId id="263" r:id="rId12"/>
    <p:sldId id="260" r:id="rId13"/>
    <p:sldId id="273" r:id="rId14"/>
    <p:sldId id="274" r:id="rId15"/>
    <p:sldId id="275" r:id="rId16"/>
    <p:sldId id="261" r:id="rId17"/>
    <p:sldId id="262" r:id="rId18"/>
    <p:sldId id="264" r:id="rId19"/>
    <p:sldId id="277" r:id="rId20"/>
    <p:sldId id="278" r:id="rId21"/>
    <p:sldId id="289" r:id="rId22"/>
    <p:sldId id="281" r:id="rId23"/>
    <p:sldId id="265" r:id="rId24"/>
    <p:sldId id="276" r:id="rId25"/>
    <p:sldId id="283" r:id="rId26"/>
    <p:sldId id="285" r:id="rId27"/>
    <p:sldId id="286" r:id="rId28"/>
    <p:sldId id="287" r:id="rId29"/>
    <p:sldId id="288" r:id="rId30"/>
  </p:sldIdLst>
  <p:sldSz cx="7169150" cy="5376863" type="B5ISO"/>
  <p:notesSz cx="9144000" cy="6858000"/>
  <p:defaultTextStyle>
    <a:defPPr>
      <a:defRPr lang="ru-RU"/>
    </a:defPPr>
    <a:lvl1pPr algn="l" defTabSz="657225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28613" indent="128588" algn="l" defTabSz="657225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657225" indent="257175" algn="l" defTabSz="657225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985838" indent="385763" algn="l" defTabSz="657225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14450" indent="514350" algn="l" defTabSz="657225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99"/>
    <a:srgbClr val="66CCFF"/>
    <a:srgbClr val="66FFFF"/>
    <a:srgbClr val="9B070B"/>
    <a:srgbClr val="000000"/>
    <a:srgbClr val="A70B2C"/>
    <a:srgbClr val="57257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990" autoAdjust="0"/>
    <p:restoredTop sz="86464" autoAdjust="0"/>
  </p:normalViewPr>
  <p:slideViewPr>
    <p:cSldViewPr>
      <p:cViewPr>
        <p:scale>
          <a:sx n="100" d="100"/>
          <a:sy n="100" d="100"/>
        </p:scale>
        <p:origin x="-2652" y="-792"/>
      </p:cViewPr>
      <p:guideLst>
        <p:guide orient="horz" pos="1694"/>
        <p:guide pos="22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ADFA7-8594-4624-A96D-AB193A60B0EF}" type="doc">
      <dgm:prSet loTypeId="urn:microsoft.com/office/officeart/2005/8/layout/matrix1" loCatId="matrix" qsTypeId="urn:microsoft.com/office/officeart/2005/8/quickstyle/3d1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2473219C-7992-4207-B1BD-4500701B1866}">
      <dgm:prSet phldrT="[Текст]" custT="1"/>
      <dgm:spPr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endParaRPr lang="ru-RU" sz="1400" dirty="0" smtClean="0"/>
        </a:p>
        <a:p>
          <a:pPr algn="ctr"/>
          <a:endParaRPr lang="ru-RU" sz="1400" b="1" dirty="0" smtClean="0">
            <a:solidFill>
              <a:srgbClr val="FFFF00"/>
            </a:solidFill>
          </a:endParaRPr>
        </a:p>
        <a:p>
          <a:pPr algn="ctr"/>
          <a:r>
            <a:rPr lang="ru-RU" sz="1200" b="1" dirty="0" smtClean="0">
              <a:solidFill>
                <a:srgbClr val="FFFF00"/>
              </a:solidFill>
            </a:rPr>
            <a:t>1-й этап</a:t>
          </a:r>
        </a:p>
        <a:p>
          <a:pPr algn="ctr"/>
          <a:r>
            <a:rPr lang="ru-RU" sz="1200" b="1" dirty="0" smtClean="0">
              <a:solidFill>
                <a:schemeClr val="bg1"/>
              </a:solidFill>
            </a:rPr>
            <a:t>- Дать представление о форме и физических  свойствах </a:t>
          </a:r>
          <a:r>
            <a:rPr lang="ru-RU" sz="1200" b="1" dirty="0" err="1" smtClean="0">
              <a:solidFill>
                <a:schemeClr val="bg1"/>
              </a:solidFill>
            </a:rPr>
            <a:t>фитбола</a:t>
          </a:r>
          <a:r>
            <a:rPr lang="ru-RU" sz="1200" b="1" dirty="0" smtClean="0">
              <a:solidFill>
                <a:schemeClr val="bg1"/>
              </a:solidFill>
            </a:rPr>
            <a:t>.</a:t>
          </a:r>
        </a:p>
        <a:p>
          <a:pPr algn="ctr"/>
          <a:r>
            <a:rPr lang="ru-RU" sz="1200" b="1" dirty="0" smtClean="0">
              <a:solidFill>
                <a:schemeClr val="bg1"/>
              </a:solidFill>
            </a:rPr>
            <a:t>- Обучить правильной посадке на </a:t>
          </a:r>
          <a:r>
            <a:rPr lang="ru-RU" sz="1200" b="1" dirty="0" err="1" smtClean="0">
              <a:solidFill>
                <a:schemeClr val="bg1"/>
              </a:solidFill>
            </a:rPr>
            <a:t>фитболе</a:t>
          </a:r>
          <a:r>
            <a:rPr lang="ru-RU" sz="1200" b="1" dirty="0" smtClean="0">
              <a:solidFill>
                <a:schemeClr val="bg1"/>
              </a:solidFill>
            </a:rPr>
            <a:t>.</a:t>
          </a:r>
        </a:p>
        <a:p>
          <a:pPr algn="ctr"/>
          <a:r>
            <a:rPr lang="ru-RU" sz="1200" b="1" dirty="0" smtClean="0">
              <a:solidFill>
                <a:schemeClr val="bg1"/>
              </a:solidFill>
            </a:rPr>
            <a:t>- Учить базовым положениям при выполнении упражнений в И. п. – сидя, лежа, стоя на коленях</a:t>
          </a:r>
          <a:r>
            <a:rPr lang="ru-RU" sz="1400" dirty="0" smtClean="0">
              <a:solidFill>
                <a:schemeClr val="bg1"/>
              </a:solidFill>
            </a:rPr>
            <a:t>.</a:t>
          </a:r>
        </a:p>
        <a:p>
          <a:pPr algn="ctr"/>
          <a:endParaRPr lang="ru-RU" sz="1600" dirty="0"/>
        </a:p>
      </dgm:t>
    </dgm:pt>
    <dgm:pt modelId="{6D85AE2A-9394-494A-9196-BD6D8AACF39D}" type="parTrans" cxnId="{0C080FEC-AAE7-4806-AA9A-9742D496BB79}">
      <dgm:prSet/>
      <dgm:spPr/>
      <dgm:t>
        <a:bodyPr/>
        <a:lstStyle/>
        <a:p>
          <a:endParaRPr lang="ru-RU" sz="1600"/>
        </a:p>
      </dgm:t>
    </dgm:pt>
    <dgm:pt modelId="{87AD6051-25B0-43F9-B4FC-97F089C37696}" type="sibTrans" cxnId="{0C080FEC-AAE7-4806-AA9A-9742D496BB79}">
      <dgm:prSet/>
      <dgm:spPr/>
      <dgm:t>
        <a:bodyPr/>
        <a:lstStyle/>
        <a:p>
          <a:endParaRPr lang="ru-RU" sz="1600"/>
        </a:p>
      </dgm:t>
    </dgm:pt>
    <dgm:pt modelId="{119CC185-861B-4CA7-91BD-D291361B13E9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algn="ctr">
            <a:lnSpc>
              <a:spcPct val="90000"/>
            </a:lnSpc>
          </a:pPr>
          <a:endParaRPr lang="ru-RU" sz="1600" dirty="0" smtClean="0"/>
        </a:p>
        <a:p>
          <a:pPr algn="ctr">
            <a:lnSpc>
              <a:spcPct val="90000"/>
            </a:lnSpc>
          </a:pPr>
          <a:r>
            <a:rPr lang="ru-RU" sz="1200" b="1" dirty="0" smtClean="0">
              <a:solidFill>
                <a:srgbClr val="FFFF00"/>
              </a:solidFill>
            </a:rPr>
            <a:t>2-й этап</a:t>
          </a:r>
        </a:p>
        <a:p>
          <a:pPr algn="ctr">
            <a:lnSpc>
              <a:spcPct val="100000"/>
            </a:lnSpc>
          </a:pPr>
          <a:r>
            <a:rPr lang="ru-RU" sz="1200" b="1" dirty="0" smtClean="0">
              <a:solidFill>
                <a:schemeClr val="bg1"/>
              </a:solidFill>
            </a:rPr>
            <a:t>- Научить сохранению правильной  осанки при выполнении упражнений для рук в сочетании покачивания на </a:t>
          </a:r>
          <a:r>
            <a:rPr lang="ru-RU" sz="1200" b="1" dirty="0" err="1" smtClean="0">
              <a:solidFill>
                <a:schemeClr val="bg1"/>
              </a:solidFill>
            </a:rPr>
            <a:t>фитболе</a:t>
          </a:r>
          <a:r>
            <a:rPr lang="ru-RU" sz="1200" b="1" dirty="0" smtClean="0">
              <a:solidFill>
                <a:schemeClr val="bg1"/>
              </a:solidFill>
            </a:rPr>
            <a:t>.</a:t>
          </a:r>
        </a:p>
        <a:p>
          <a:pPr algn="ctr">
            <a:lnSpc>
              <a:spcPct val="100000"/>
            </a:lnSpc>
          </a:pPr>
          <a:r>
            <a:rPr lang="ru-RU" sz="1200" b="1" dirty="0" smtClean="0">
              <a:solidFill>
                <a:schemeClr val="bg1"/>
              </a:solidFill>
            </a:rPr>
            <a:t>- Научить сохранению правильной осанки при уменьшении площади опоры (тренировка, равновесие и координация).</a:t>
          </a:r>
        </a:p>
        <a:p>
          <a:pPr algn="ctr">
            <a:lnSpc>
              <a:spcPct val="100000"/>
            </a:lnSpc>
          </a:pPr>
          <a:r>
            <a:rPr lang="ru-RU" sz="1200" b="1" dirty="0" smtClean="0">
              <a:solidFill>
                <a:schemeClr val="bg1"/>
              </a:solidFill>
            </a:rPr>
            <a:t>- Обучить ребенка упражнениям  на сохранение равновесия  с различными положениями на </a:t>
          </a:r>
          <a:r>
            <a:rPr lang="ru-RU" sz="1200" b="1" dirty="0" err="1" smtClean="0">
              <a:solidFill>
                <a:schemeClr val="bg1"/>
              </a:solidFill>
            </a:rPr>
            <a:t>фитболе</a:t>
          </a:r>
          <a:r>
            <a:rPr lang="ru-RU" sz="1200" b="1" dirty="0" smtClean="0">
              <a:solidFill>
                <a:schemeClr val="bg1"/>
              </a:solidFill>
            </a:rPr>
            <a:t>.</a:t>
          </a:r>
          <a:endParaRPr lang="ru-RU" sz="1200" b="1" dirty="0">
            <a:solidFill>
              <a:schemeClr val="bg1"/>
            </a:solidFill>
          </a:endParaRPr>
        </a:p>
      </dgm:t>
    </dgm:pt>
    <dgm:pt modelId="{1EACD75A-2D78-4FC7-86BA-BA72801091DF}" type="parTrans" cxnId="{F9A1A3D6-478A-4DC1-B375-6EB232710FFC}">
      <dgm:prSet/>
      <dgm:spPr/>
      <dgm:t>
        <a:bodyPr/>
        <a:lstStyle/>
        <a:p>
          <a:endParaRPr lang="ru-RU" sz="1600"/>
        </a:p>
      </dgm:t>
    </dgm:pt>
    <dgm:pt modelId="{C73BF96F-E5DF-48FD-9888-A8F2D2094970}" type="sibTrans" cxnId="{F9A1A3D6-478A-4DC1-B375-6EB232710FFC}">
      <dgm:prSet/>
      <dgm:spPr/>
      <dgm:t>
        <a:bodyPr/>
        <a:lstStyle/>
        <a:p>
          <a:endParaRPr lang="ru-RU" sz="1600"/>
        </a:p>
      </dgm:t>
    </dgm:pt>
    <dgm:pt modelId="{4B42505C-6E8F-4509-8E59-34E4DC53EBE7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 anchor="ctr"/>
        <a:lstStyle/>
        <a:p>
          <a:pPr algn="ctr"/>
          <a:endParaRPr lang="ru-RU" sz="1600" dirty="0" smtClean="0"/>
        </a:p>
        <a:p>
          <a:pPr algn="ctr"/>
          <a:endParaRPr lang="ru-RU" sz="1400" b="1" dirty="0" smtClean="0">
            <a:solidFill>
              <a:srgbClr val="FFFF00"/>
            </a:solidFill>
          </a:endParaRPr>
        </a:p>
        <a:p>
          <a:pPr algn="ctr"/>
          <a:endParaRPr lang="ru-RU" sz="1400" b="1" dirty="0" smtClean="0">
            <a:solidFill>
              <a:srgbClr val="FFFF00"/>
            </a:solidFill>
          </a:endParaRPr>
        </a:p>
        <a:p>
          <a:pPr algn="ctr"/>
          <a:r>
            <a:rPr lang="ru-RU" sz="1200" b="1" dirty="0" smtClean="0">
              <a:solidFill>
                <a:srgbClr val="FFFF00"/>
              </a:solidFill>
            </a:rPr>
            <a:t>3-й этап</a:t>
          </a:r>
        </a:p>
        <a:p>
          <a:pPr algn="ctr"/>
          <a:r>
            <a:rPr lang="ru-RU" sz="1200" b="1" dirty="0" smtClean="0">
              <a:solidFill>
                <a:schemeClr val="bg1"/>
              </a:solidFill>
            </a:rPr>
            <a:t>- Научить выполнению комплексу </a:t>
          </a:r>
        </a:p>
        <a:p>
          <a:pPr algn="ctr"/>
          <a:r>
            <a:rPr lang="ru-RU" sz="1200" b="1" dirty="0" smtClean="0">
              <a:solidFill>
                <a:schemeClr val="bg1"/>
              </a:solidFill>
            </a:rPr>
            <a:t>ОРУ с использованием </a:t>
          </a:r>
          <a:r>
            <a:rPr lang="ru-RU" sz="1200" b="1" dirty="0" err="1" smtClean="0">
              <a:solidFill>
                <a:schemeClr val="bg1"/>
              </a:solidFill>
            </a:rPr>
            <a:t>фитбола</a:t>
          </a:r>
          <a:r>
            <a:rPr lang="ru-RU" sz="1200" b="1" dirty="0" smtClean="0">
              <a:solidFill>
                <a:schemeClr val="bg1"/>
              </a:solidFill>
            </a:rPr>
            <a:t> в едином для всех группе темпе.</a:t>
          </a:r>
        </a:p>
        <a:p>
          <a:pPr algn="ctr"/>
          <a:r>
            <a:rPr lang="ru-RU" sz="1200" b="1" dirty="0" smtClean="0">
              <a:solidFill>
                <a:schemeClr val="bg1"/>
              </a:solidFill>
            </a:rPr>
            <a:t>- Научить выполнению упражнений на растягивание с использованием </a:t>
          </a:r>
          <a:r>
            <a:rPr lang="ru-RU" sz="1200" b="1" dirty="0" err="1" smtClean="0">
              <a:solidFill>
                <a:schemeClr val="bg1"/>
              </a:solidFill>
            </a:rPr>
            <a:t>фитбола</a:t>
          </a:r>
          <a:r>
            <a:rPr lang="ru-RU" sz="1200" b="1" dirty="0" smtClean="0">
              <a:solidFill>
                <a:schemeClr val="bg1"/>
              </a:solidFill>
            </a:rPr>
            <a:t>.</a:t>
          </a:r>
        </a:p>
        <a:p>
          <a:pPr algn="ctr"/>
          <a:r>
            <a:rPr lang="ru-RU" sz="1200" b="1" dirty="0" smtClean="0">
              <a:solidFill>
                <a:schemeClr val="bg1"/>
              </a:solidFill>
            </a:rPr>
            <a:t>- Научить выполнению упражнений в расслаблении мышц на </a:t>
          </a:r>
          <a:r>
            <a:rPr lang="ru-RU" sz="1200" b="1" dirty="0" err="1" smtClean="0">
              <a:solidFill>
                <a:schemeClr val="bg1"/>
              </a:solidFill>
            </a:rPr>
            <a:t>фитболе</a:t>
          </a:r>
          <a:r>
            <a:rPr lang="ru-RU" sz="1400" b="1" dirty="0" smtClean="0">
              <a:solidFill>
                <a:schemeClr val="bg1"/>
              </a:solidFill>
            </a:rPr>
            <a:t>.</a:t>
          </a:r>
        </a:p>
        <a:p>
          <a:pPr algn="l"/>
          <a:endParaRPr lang="ru-RU" sz="1600" dirty="0" smtClean="0"/>
        </a:p>
        <a:p>
          <a:pPr algn="l"/>
          <a:endParaRPr lang="ru-RU" sz="1600" dirty="0" smtClean="0"/>
        </a:p>
        <a:p>
          <a:pPr algn="l"/>
          <a:endParaRPr lang="ru-RU" sz="1600" dirty="0" smtClean="0"/>
        </a:p>
        <a:p>
          <a:pPr algn="l"/>
          <a:endParaRPr lang="ru-RU" sz="1600" dirty="0" smtClean="0"/>
        </a:p>
        <a:p>
          <a:pPr algn="l"/>
          <a:r>
            <a:rPr lang="ru-RU" sz="1600" dirty="0" smtClean="0"/>
            <a:t> </a:t>
          </a:r>
          <a:endParaRPr lang="ru-RU" sz="1600" dirty="0"/>
        </a:p>
      </dgm:t>
    </dgm:pt>
    <dgm:pt modelId="{430ECA24-2357-43CD-866C-58BD473EA60E}" type="parTrans" cxnId="{F1B59DBE-681F-45F9-AD74-E20CB28DE4DA}">
      <dgm:prSet/>
      <dgm:spPr/>
      <dgm:t>
        <a:bodyPr/>
        <a:lstStyle/>
        <a:p>
          <a:endParaRPr lang="ru-RU" sz="1600"/>
        </a:p>
      </dgm:t>
    </dgm:pt>
    <dgm:pt modelId="{F98CC7C0-22BD-4A52-A751-2E908A74F1FD}" type="sibTrans" cxnId="{F1B59DBE-681F-45F9-AD74-E20CB28DE4DA}">
      <dgm:prSet/>
      <dgm:spPr/>
      <dgm:t>
        <a:bodyPr/>
        <a:lstStyle/>
        <a:p>
          <a:endParaRPr lang="ru-RU" sz="1600"/>
        </a:p>
      </dgm:t>
    </dgm:pt>
    <dgm:pt modelId="{01B49B74-5744-48D2-B6D2-59A9AFCEC22F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 anchor="ctr"/>
        <a:lstStyle/>
        <a:p>
          <a:pPr algn="ctr"/>
          <a:endParaRPr lang="ru-RU" sz="1600" dirty="0" smtClean="0"/>
        </a:p>
        <a:p>
          <a:pPr algn="ctr"/>
          <a:endParaRPr lang="ru-RU" sz="2000" b="1" dirty="0" smtClean="0">
            <a:solidFill>
              <a:srgbClr val="FFFF00"/>
            </a:solidFill>
          </a:endParaRPr>
        </a:p>
        <a:p>
          <a:pPr algn="ctr"/>
          <a:r>
            <a:rPr lang="ru-RU" sz="1200" b="1" dirty="0" smtClean="0">
              <a:solidFill>
                <a:srgbClr val="FFFF00"/>
              </a:solidFill>
            </a:rPr>
            <a:t>4-й этап</a:t>
          </a:r>
        </a:p>
        <a:p>
          <a:pPr algn="ctr"/>
          <a:r>
            <a:rPr lang="ru-RU" sz="1200" b="1" dirty="0" smtClean="0">
              <a:solidFill>
                <a:schemeClr val="bg1"/>
              </a:solidFill>
            </a:rPr>
            <a:t>- Совершенствовать качество выполнения упражнений в равновесии.</a:t>
          </a:r>
        </a:p>
        <a:p>
          <a:pPr algn="ctr"/>
          <a:r>
            <a:rPr lang="ru-RU" sz="1200" b="1" dirty="0" smtClean="0">
              <a:solidFill>
                <a:schemeClr val="bg1"/>
              </a:solidFill>
            </a:rPr>
            <a:t>- Совершенствовать технику выполнения упражнений с </a:t>
          </a:r>
          <a:r>
            <a:rPr lang="ru-RU" sz="1200" b="1" dirty="0" err="1" smtClean="0">
              <a:solidFill>
                <a:schemeClr val="bg1"/>
              </a:solidFill>
            </a:rPr>
            <a:t>фитболом</a:t>
          </a:r>
          <a:r>
            <a:rPr lang="ru-RU" sz="1200" b="1" dirty="0" smtClean="0">
              <a:solidFill>
                <a:schemeClr val="bg1"/>
              </a:solidFill>
            </a:rPr>
            <a:t> </a:t>
          </a:r>
          <a:r>
            <a:rPr lang="ru-RU" sz="1400" b="1" dirty="0" smtClean="0">
              <a:solidFill>
                <a:schemeClr val="bg1"/>
              </a:solidFill>
            </a:rPr>
            <a:t>.</a:t>
          </a:r>
        </a:p>
        <a:p>
          <a:pPr algn="ctr"/>
          <a:endParaRPr lang="ru-RU" sz="1600" dirty="0" smtClean="0"/>
        </a:p>
        <a:p>
          <a:pPr algn="ctr"/>
          <a:endParaRPr lang="ru-RU" sz="1600" dirty="0" smtClean="0"/>
        </a:p>
        <a:p>
          <a:pPr algn="ctr"/>
          <a:endParaRPr lang="ru-RU" sz="1600" dirty="0" smtClean="0"/>
        </a:p>
        <a:p>
          <a:pPr algn="ctr"/>
          <a:endParaRPr lang="ru-RU" sz="1600" dirty="0" smtClean="0"/>
        </a:p>
        <a:p>
          <a:pPr algn="ctr"/>
          <a:endParaRPr lang="ru-RU" sz="1600" dirty="0" smtClean="0"/>
        </a:p>
        <a:p>
          <a:pPr algn="ctr"/>
          <a:endParaRPr lang="ru-RU" sz="1600" dirty="0"/>
        </a:p>
      </dgm:t>
    </dgm:pt>
    <dgm:pt modelId="{7272B6F1-26B3-4540-B572-57F8CA2B8645}" type="parTrans" cxnId="{1866737E-42C1-4F7B-95D9-B7D92C50D7E2}">
      <dgm:prSet/>
      <dgm:spPr/>
      <dgm:t>
        <a:bodyPr/>
        <a:lstStyle/>
        <a:p>
          <a:endParaRPr lang="ru-RU" sz="1600"/>
        </a:p>
      </dgm:t>
    </dgm:pt>
    <dgm:pt modelId="{F80F3598-AC64-49D1-8FA8-73AD7F1E107E}" type="sibTrans" cxnId="{1866737E-42C1-4F7B-95D9-B7D92C50D7E2}">
      <dgm:prSet/>
      <dgm:spPr/>
      <dgm:t>
        <a:bodyPr/>
        <a:lstStyle/>
        <a:p>
          <a:endParaRPr lang="ru-RU" sz="1600"/>
        </a:p>
      </dgm:t>
    </dgm:pt>
    <dgm:pt modelId="{E49D97B0-AC26-4B2E-9DB3-24EC8682F9DA}">
      <dgm:prSet phldrT="[Текст]" phldr="1"/>
      <dgm:spPr/>
      <dgm:t>
        <a:bodyPr/>
        <a:lstStyle/>
        <a:p>
          <a:endParaRPr lang="ru-RU" sz="1600" dirty="0"/>
        </a:p>
      </dgm:t>
    </dgm:pt>
    <dgm:pt modelId="{A7C64570-1F5E-43E0-BF3F-82106096828A}" type="parTrans" cxnId="{8D3AE06A-9CE8-4B22-BED7-7A59CD2DCD62}">
      <dgm:prSet/>
      <dgm:spPr/>
      <dgm:t>
        <a:bodyPr/>
        <a:lstStyle/>
        <a:p>
          <a:endParaRPr lang="ru-RU" sz="1600"/>
        </a:p>
      </dgm:t>
    </dgm:pt>
    <dgm:pt modelId="{DC3BD39D-975E-4952-A5C5-4C698BE93EC7}" type="sibTrans" cxnId="{8D3AE06A-9CE8-4B22-BED7-7A59CD2DCD62}">
      <dgm:prSet/>
      <dgm:spPr/>
      <dgm:t>
        <a:bodyPr/>
        <a:lstStyle/>
        <a:p>
          <a:endParaRPr lang="ru-RU" sz="1600"/>
        </a:p>
      </dgm:t>
    </dgm:pt>
    <dgm:pt modelId="{BFDBB16D-6776-4614-871F-998FBE0C9D36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400" dirty="0" smtClean="0"/>
            <a:t> </a:t>
          </a:r>
          <a:endParaRPr lang="ru-RU" sz="1400" dirty="0"/>
        </a:p>
      </dgm:t>
    </dgm:pt>
    <dgm:pt modelId="{BF08262E-AAF4-463F-B7A3-F4AC3329D7A5}" type="sibTrans" cxnId="{30DB7D46-AFEB-492C-8041-32C46DA29CB3}">
      <dgm:prSet/>
      <dgm:spPr/>
      <dgm:t>
        <a:bodyPr/>
        <a:lstStyle/>
        <a:p>
          <a:endParaRPr lang="ru-RU" sz="1600"/>
        </a:p>
      </dgm:t>
    </dgm:pt>
    <dgm:pt modelId="{E238EF24-DD06-435A-A521-726E38B9475B}" type="parTrans" cxnId="{30DB7D46-AFEB-492C-8041-32C46DA29CB3}">
      <dgm:prSet/>
      <dgm:spPr/>
      <dgm:t>
        <a:bodyPr/>
        <a:lstStyle/>
        <a:p>
          <a:endParaRPr lang="ru-RU" sz="1600"/>
        </a:p>
      </dgm:t>
    </dgm:pt>
    <dgm:pt modelId="{030C258D-F167-475B-A6E4-D5346C0E2A80}" type="pres">
      <dgm:prSet presAssocID="{14FADFA7-8594-4624-A96D-AB193A60B0E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7DA62-DF06-4818-89C9-18501DA94601}" type="pres">
      <dgm:prSet presAssocID="{14FADFA7-8594-4624-A96D-AB193A60B0EF}" presName="matrix" presStyleCnt="0"/>
      <dgm:spPr/>
    </dgm:pt>
    <dgm:pt modelId="{A13C6BA2-0754-4A15-B6B4-00B3A39B9B62}" type="pres">
      <dgm:prSet presAssocID="{14FADFA7-8594-4624-A96D-AB193A60B0EF}" presName="tile1" presStyleLbl="node1" presStyleIdx="0" presStyleCnt="4"/>
      <dgm:spPr/>
      <dgm:t>
        <a:bodyPr/>
        <a:lstStyle/>
        <a:p>
          <a:endParaRPr lang="ru-RU"/>
        </a:p>
      </dgm:t>
    </dgm:pt>
    <dgm:pt modelId="{581B5BC2-E30D-4429-93B4-813F23F53A43}" type="pres">
      <dgm:prSet presAssocID="{14FADFA7-8594-4624-A96D-AB193A60B0E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47FD4-3199-4C06-A179-EF1983ADE2C0}" type="pres">
      <dgm:prSet presAssocID="{14FADFA7-8594-4624-A96D-AB193A60B0EF}" presName="tile2" presStyleLbl="node1" presStyleIdx="1" presStyleCnt="4" custScaleY="98508"/>
      <dgm:spPr/>
      <dgm:t>
        <a:bodyPr/>
        <a:lstStyle/>
        <a:p>
          <a:endParaRPr lang="ru-RU"/>
        </a:p>
      </dgm:t>
    </dgm:pt>
    <dgm:pt modelId="{D5783203-88D9-4A77-B6C5-3107AE1798DB}" type="pres">
      <dgm:prSet presAssocID="{14FADFA7-8594-4624-A96D-AB193A60B0E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0935C-5D26-4722-8F89-DB0ADF2D78DD}" type="pres">
      <dgm:prSet presAssocID="{14FADFA7-8594-4624-A96D-AB193A60B0EF}" presName="tile3" presStyleLbl="node1" presStyleIdx="2" presStyleCnt="4"/>
      <dgm:spPr/>
      <dgm:t>
        <a:bodyPr/>
        <a:lstStyle/>
        <a:p>
          <a:endParaRPr lang="ru-RU"/>
        </a:p>
      </dgm:t>
    </dgm:pt>
    <dgm:pt modelId="{3B354E0F-0B8F-41B6-A03C-51982BBD8E42}" type="pres">
      <dgm:prSet presAssocID="{14FADFA7-8594-4624-A96D-AB193A60B0E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C4F47-D84E-4877-85C9-6098EDED84FF}" type="pres">
      <dgm:prSet presAssocID="{14FADFA7-8594-4624-A96D-AB193A60B0EF}" presName="tile4" presStyleLbl="node1" presStyleIdx="3" presStyleCnt="4"/>
      <dgm:spPr/>
      <dgm:t>
        <a:bodyPr/>
        <a:lstStyle/>
        <a:p>
          <a:endParaRPr lang="ru-RU"/>
        </a:p>
      </dgm:t>
    </dgm:pt>
    <dgm:pt modelId="{187F4582-2B28-40AA-A81B-DDF484C15A28}" type="pres">
      <dgm:prSet presAssocID="{14FADFA7-8594-4624-A96D-AB193A60B0E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800F9-F4D2-48FA-AA64-EC5831591DE8}" type="pres">
      <dgm:prSet presAssocID="{14FADFA7-8594-4624-A96D-AB193A60B0EF}" presName="centerTile" presStyleLbl="fgShp" presStyleIdx="0" presStyleCnt="1" custScaleX="60869" custScaleY="99907" custLinFactNeighborX="0" custLinFactNeighborY="1041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41D23B0-83CA-4A2E-AA0F-4C7BF51BAC32}" type="presOf" srcId="{2473219C-7992-4207-B1BD-4500701B1866}" destId="{581B5BC2-E30D-4429-93B4-813F23F53A43}" srcOrd="1" destOrd="0" presId="urn:microsoft.com/office/officeart/2005/8/layout/matrix1"/>
    <dgm:cxn modelId="{F63F2D6C-4D7C-47A4-910A-56FB3268BCA6}" type="presOf" srcId="{119CC185-861B-4CA7-91BD-D291361B13E9}" destId="{6C247FD4-3199-4C06-A179-EF1983ADE2C0}" srcOrd="0" destOrd="0" presId="urn:microsoft.com/office/officeart/2005/8/layout/matrix1"/>
    <dgm:cxn modelId="{8D3AE06A-9CE8-4B22-BED7-7A59CD2DCD62}" srcId="{14FADFA7-8594-4624-A96D-AB193A60B0EF}" destId="{E49D97B0-AC26-4B2E-9DB3-24EC8682F9DA}" srcOrd="1" destOrd="0" parTransId="{A7C64570-1F5E-43E0-BF3F-82106096828A}" sibTransId="{DC3BD39D-975E-4952-A5C5-4C698BE93EC7}"/>
    <dgm:cxn modelId="{BD3D813A-7CC4-4E8C-A022-BF0324677C29}" type="presOf" srcId="{4B42505C-6E8F-4509-8E59-34E4DC53EBE7}" destId="{E630935C-5D26-4722-8F89-DB0ADF2D78DD}" srcOrd="0" destOrd="0" presId="urn:microsoft.com/office/officeart/2005/8/layout/matrix1"/>
    <dgm:cxn modelId="{4FA0DCA3-08EB-47A6-9D38-6AB4477C439C}" type="presOf" srcId="{BFDBB16D-6776-4614-871F-998FBE0C9D36}" destId="{B3A800F9-F4D2-48FA-AA64-EC5831591DE8}" srcOrd="0" destOrd="0" presId="urn:microsoft.com/office/officeart/2005/8/layout/matrix1"/>
    <dgm:cxn modelId="{05268B34-1942-4DEE-8A21-BC003216F9A0}" type="presOf" srcId="{119CC185-861B-4CA7-91BD-D291361B13E9}" destId="{D5783203-88D9-4A77-B6C5-3107AE1798DB}" srcOrd="1" destOrd="0" presId="urn:microsoft.com/office/officeart/2005/8/layout/matrix1"/>
    <dgm:cxn modelId="{647AC6BF-EDD8-4CA3-A9AD-62E59577EE78}" type="presOf" srcId="{4B42505C-6E8F-4509-8E59-34E4DC53EBE7}" destId="{3B354E0F-0B8F-41B6-A03C-51982BBD8E42}" srcOrd="1" destOrd="0" presId="urn:microsoft.com/office/officeart/2005/8/layout/matrix1"/>
    <dgm:cxn modelId="{30DB7D46-AFEB-492C-8041-32C46DA29CB3}" srcId="{14FADFA7-8594-4624-A96D-AB193A60B0EF}" destId="{BFDBB16D-6776-4614-871F-998FBE0C9D36}" srcOrd="0" destOrd="0" parTransId="{E238EF24-DD06-435A-A521-726E38B9475B}" sibTransId="{BF08262E-AAF4-463F-B7A3-F4AC3329D7A5}"/>
    <dgm:cxn modelId="{3492DA41-11F3-43E1-987A-68F4FB58ECD0}" type="presOf" srcId="{14FADFA7-8594-4624-A96D-AB193A60B0EF}" destId="{030C258D-F167-475B-A6E4-D5346C0E2A80}" srcOrd="0" destOrd="0" presId="urn:microsoft.com/office/officeart/2005/8/layout/matrix1"/>
    <dgm:cxn modelId="{0C080FEC-AAE7-4806-AA9A-9742D496BB79}" srcId="{BFDBB16D-6776-4614-871F-998FBE0C9D36}" destId="{2473219C-7992-4207-B1BD-4500701B1866}" srcOrd="0" destOrd="0" parTransId="{6D85AE2A-9394-494A-9196-BD6D8AACF39D}" sibTransId="{87AD6051-25B0-43F9-B4FC-97F089C37696}"/>
    <dgm:cxn modelId="{F1B59DBE-681F-45F9-AD74-E20CB28DE4DA}" srcId="{BFDBB16D-6776-4614-871F-998FBE0C9D36}" destId="{4B42505C-6E8F-4509-8E59-34E4DC53EBE7}" srcOrd="2" destOrd="0" parTransId="{430ECA24-2357-43CD-866C-58BD473EA60E}" sibTransId="{F98CC7C0-22BD-4A52-A751-2E908A74F1FD}"/>
    <dgm:cxn modelId="{1866737E-42C1-4F7B-95D9-B7D92C50D7E2}" srcId="{BFDBB16D-6776-4614-871F-998FBE0C9D36}" destId="{01B49B74-5744-48D2-B6D2-59A9AFCEC22F}" srcOrd="3" destOrd="0" parTransId="{7272B6F1-26B3-4540-B572-57F8CA2B8645}" sibTransId="{F80F3598-AC64-49D1-8FA8-73AD7F1E107E}"/>
    <dgm:cxn modelId="{8D115AB2-A77E-4666-BDE1-EA1EA7213929}" type="presOf" srcId="{01B49B74-5744-48D2-B6D2-59A9AFCEC22F}" destId="{264C4F47-D84E-4877-85C9-6098EDED84FF}" srcOrd="0" destOrd="0" presId="urn:microsoft.com/office/officeart/2005/8/layout/matrix1"/>
    <dgm:cxn modelId="{A784C816-48D2-454E-A0B5-15E6372E2CC3}" type="presOf" srcId="{2473219C-7992-4207-B1BD-4500701B1866}" destId="{A13C6BA2-0754-4A15-B6B4-00B3A39B9B62}" srcOrd="0" destOrd="0" presId="urn:microsoft.com/office/officeart/2005/8/layout/matrix1"/>
    <dgm:cxn modelId="{31D272BD-337E-4088-BBBB-9A2E620E3534}" type="presOf" srcId="{01B49B74-5744-48D2-B6D2-59A9AFCEC22F}" destId="{187F4582-2B28-40AA-A81B-DDF484C15A28}" srcOrd="1" destOrd="0" presId="urn:microsoft.com/office/officeart/2005/8/layout/matrix1"/>
    <dgm:cxn modelId="{F9A1A3D6-478A-4DC1-B375-6EB232710FFC}" srcId="{BFDBB16D-6776-4614-871F-998FBE0C9D36}" destId="{119CC185-861B-4CA7-91BD-D291361B13E9}" srcOrd="1" destOrd="0" parTransId="{1EACD75A-2D78-4FC7-86BA-BA72801091DF}" sibTransId="{C73BF96F-E5DF-48FD-9888-A8F2D2094970}"/>
    <dgm:cxn modelId="{B4FD3C7E-A988-4C99-9A37-0292DCDDD146}" type="presParOf" srcId="{030C258D-F167-475B-A6E4-D5346C0E2A80}" destId="{EDA7DA62-DF06-4818-89C9-18501DA94601}" srcOrd="0" destOrd="0" presId="urn:microsoft.com/office/officeart/2005/8/layout/matrix1"/>
    <dgm:cxn modelId="{7390CF99-E98D-458F-86C8-C211EB2DCF09}" type="presParOf" srcId="{EDA7DA62-DF06-4818-89C9-18501DA94601}" destId="{A13C6BA2-0754-4A15-B6B4-00B3A39B9B62}" srcOrd="0" destOrd="0" presId="urn:microsoft.com/office/officeart/2005/8/layout/matrix1"/>
    <dgm:cxn modelId="{301C9E62-3FAE-407D-8DD9-D5BA76812224}" type="presParOf" srcId="{EDA7DA62-DF06-4818-89C9-18501DA94601}" destId="{581B5BC2-E30D-4429-93B4-813F23F53A43}" srcOrd="1" destOrd="0" presId="urn:microsoft.com/office/officeart/2005/8/layout/matrix1"/>
    <dgm:cxn modelId="{C6032800-4699-4150-A626-F3DCC12CF821}" type="presParOf" srcId="{EDA7DA62-DF06-4818-89C9-18501DA94601}" destId="{6C247FD4-3199-4C06-A179-EF1983ADE2C0}" srcOrd="2" destOrd="0" presId="urn:microsoft.com/office/officeart/2005/8/layout/matrix1"/>
    <dgm:cxn modelId="{487E5F2D-BB18-46B7-8756-B7B790844A88}" type="presParOf" srcId="{EDA7DA62-DF06-4818-89C9-18501DA94601}" destId="{D5783203-88D9-4A77-B6C5-3107AE1798DB}" srcOrd="3" destOrd="0" presId="urn:microsoft.com/office/officeart/2005/8/layout/matrix1"/>
    <dgm:cxn modelId="{9AAF3FBA-B423-4D1F-8519-200A478A36BD}" type="presParOf" srcId="{EDA7DA62-DF06-4818-89C9-18501DA94601}" destId="{E630935C-5D26-4722-8F89-DB0ADF2D78DD}" srcOrd="4" destOrd="0" presId="urn:microsoft.com/office/officeart/2005/8/layout/matrix1"/>
    <dgm:cxn modelId="{94A5FF0D-BF6D-42B2-99C5-BDE0F210C12E}" type="presParOf" srcId="{EDA7DA62-DF06-4818-89C9-18501DA94601}" destId="{3B354E0F-0B8F-41B6-A03C-51982BBD8E42}" srcOrd="5" destOrd="0" presId="urn:microsoft.com/office/officeart/2005/8/layout/matrix1"/>
    <dgm:cxn modelId="{422EF10F-3AA8-4A0C-B0AB-BF2571C77207}" type="presParOf" srcId="{EDA7DA62-DF06-4818-89C9-18501DA94601}" destId="{264C4F47-D84E-4877-85C9-6098EDED84FF}" srcOrd="6" destOrd="0" presId="urn:microsoft.com/office/officeart/2005/8/layout/matrix1"/>
    <dgm:cxn modelId="{E42B2419-CD65-4B60-B214-AEB37CE2A545}" type="presParOf" srcId="{EDA7DA62-DF06-4818-89C9-18501DA94601}" destId="{187F4582-2B28-40AA-A81B-DDF484C15A28}" srcOrd="7" destOrd="0" presId="urn:microsoft.com/office/officeart/2005/8/layout/matrix1"/>
    <dgm:cxn modelId="{A45ABA33-C671-4E25-A532-97E589C39DA3}" type="presParOf" srcId="{030C258D-F167-475B-A6E4-D5346C0E2A80}" destId="{B3A800F9-F4D2-48FA-AA64-EC5831591DE8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A77580-F3B1-4938-97D4-B2AAE9C14729}" type="doc">
      <dgm:prSet loTypeId="urn:microsoft.com/office/officeart/2005/8/layout/cycle6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2F05F2A-BCF8-4DF2-B5E1-F86B0A45DA98}">
      <dgm:prSet phldrT="[Текст]"/>
      <dgm:spPr/>
      <dgm:t>
        <a:bodyPr/>
        <a:lstStyle/>
        <a:p>
          <a:r>
            <a:rPr lang="ru-RU" b="1" dirty="0" smtClean="0"/>
            <a:t>Образно-игровые</a:t>
          </a:r>
          <a:endParaRPr lang="ru-RU" b="1" dirty="0"/>
        </a:p>
      </dgm:t>
    </dgm:pt>
    <dgm:pt modelId="{71475E88-4FF9-4DEE-A6F1-8D66689CD397}" type="parTrans" cxnId="{1D173A38-8901-46C5-8B8C-17A13EFE2335}">
      <dgm:prSet/>
      <dgm:spPr/>
      <dgm:t>
        <a:bodyPr/>
        <a:lstStyle/>
        <a:p>
          <a:endParaRPr lang="ru-RU"/>
        </a:p>
      </dgm:t>
    </dgm:pt>
    <dgm:pt modelId="{71AFCBB8-EA6F-4D22-932E-A84803EE6B18}" type="sibTrans" cxnId="{1D173A38-8901-46C5-8B8C-17A13EFE2335}">
      <dgm:prSet/>
      <dgm:spPr/>
      <dgm:t>
        <a:bodyPr/>
        <a:lstStyle/>
        <a:p>
          <a:endParaRPr lang="ru-RU"/>
        </a:p>
      </dgm:t>
    </dgm:pt>
    <dgm:pt modelId="{01CD2C76-1CA9-4848-B892-ADF26C64D9E0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152400" h="203200"/>
          <a:bevelB w="165100" h="254000"/>
        </a:sp3d>
      </dgm:spPr>
      <dgm:t>
        <a:bodyPr/>
        <a:lstStyle/>
        <a:p>
          <a:r>
            <a:rPr lang="ru-RU" b="1" dirty="0" smtClean="0"/>
            <a:t>Контрольное</a:t>
          </a:r>
          <a:endParaRPr lang="ru-RU" b="1" dirty="0"/>
        </a:p>
      </dgm:t>
    </dgm:pt>
    <dgm:pt modelId="{E605DE63-B47D-4544-B6AC-74C10498B9EB}" type="parTrans" cxnId="{5F93102B-9845-43F6-A8E0-00C6FA7FAED3}">
      <dgm:prSet/>
      <dgm:spPr/>
      <dgm:t>
        <a:bodyPr/>
        <a:lstStyle/>
        <a:p>
          <a:endParaRPr lang="ru-RU"/>
        </a:p>
      </dgm:t>
    </dgm:pt>
    <dgm:pt modelId="{29FB6D1F-03C9-4188-AB70-7AB7907DEB00}" type="sibTrans" cxnId="{5F93102B-9845-43F6-A8E0-00C6FA7FAED3}">
      <dgm:prSet/>
      <dgm:spPr/>
      <dgm:t>
        <a:bodyPr/>
        <a:lstStyle/>
        <a:p>
          <a:endParaRPr lang="ru-RU"/>
        </a:p>
      </dgm:t>
    </dgm:pt>
    <dgm:pt modelId="{4806C7CE-8657-425E-B2D5-306349582FD8}">
      <dgm:prSet phldrT="[Текст]" custT="1"/>
      <dgm:spPr/>
      <dgm:t>
        <a:bodyPr/>
        <a:lstStyle/>
        <a:p>
          <a:r>
            <a:rPr lang="ru-RU" sz="1000" b="1" dirty="0" smtClean="0"/>
            <a:t>На свободное творчество</a:t>
          </a:r>
          <a:endParaRPr lang="ru-RU" sz="1000" b="1" dirty="0"/>
        </a:p>
      </dgm:t>
    </dgm:pt>
    <dgm:pt modelId="{54CE8D49-7ADB-418C-8F08-D87E7EE302A1}" type="parTrans" cxnId="{00986885-BF29-4B7A-9ADF-59AD0C2396A1}">
      <dgm:prSet/>
      <dgm:spPr/>
      <dgm:t>
        <a:bodyPr/>
        <a:lstStyle/>
        <a:p>
          <a:endParaRPr lang="ru-RU"/>
        </a:p>
      </dgm:t>
    </dgm:pt>
    <dgm:pt modelId="{4B9BB1E8-65F4-48E1-BFB8-1ADF91DAF592}" type="sibTrans" cxnId="{00986885-BF29-4B7A-9ADF-59AD0C2396A1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4CFD8F-7387-42A4-97E4-07801C3B1454}">
      <dgm:prSet phldrT="[Текст]"/>
      <dgm:spPr/>
      <dgm:t>
        <a:bodyPr/>
        <a:lstStyle/>
        <a:p>
          <a:r>
            <a:rPr lang="ru-RU" b="1" dirty="0" smtClean="0"/>
            <a:t>По интересам</a:t>
          </a:r>
          <a:endParaRPr lang="ru-RU" b="1" dirty="0"/>
        </a:p>
      </dgm:t>
    </dgm:pt>
    <dgm:pt modelId="{816BDE50-AE0F-4AAC-89AA-A00F6905D6A6}" type="parTrans" cxnId="{6D494C1E-CD34-43DD-9A07-C83AB03FD676}">
      <dgm:prSet/>
      <dgm:spPr/>
      <dgm:t>
        <a:bodyPr/>
        <a:lstStyle/>
        <a:p>
          <a:endParaRPr lang="ru-RU"/>
        </a:p>
      </dgm:t>
    </dgm:pt>
    <dgm:pt modelId="{CCB05F9F-67AD-4AD2-8544-AA044418B55B}" type="sibTrans" cxnId="{6D494C1E-CD34-43DD-9A07-C83AB03FD676}">
      <dgm:prSet/>
      <dgm:spPr/>
      <dgm:t>
        <a:bodyPr/>
        <a:lstStyle/>
        <a:p>
          <a:endParaRPr lang="ru-RU"/>
        </a:p>
      </dgm:t>
    </dgm:pt>
    <dgm:pt modelId="{75F8DE25-C293-43CD-BC01-D0B45BF0B6C0}">
      <dgm:prSet phldrT="[Текст]"/>
      <dgm:spPr/>
      <dgm:t>
        <a:bodyPr/>
        <a:lstStyle/>
        <a:p>
          <a:r>
            <a:rPr lang="ru-RU" b="1" dirty="0" smtClean="0"/>
            <a:t>В форме эстафет и </a:t>
          </a:r>
          <a:r>
            <a:rPr lang="ru-RU" b="1" dirty="0" err="1" smtClean="0"/>
            <a:t>соренований</a:t>
          </a:r>
          <a:endParaRPr lang="ru-RU" b="1" dirty="0"/>
        </a:p>
      </dgm:t>
    </dgm:pt>
    <dgm:pt modelId="{080ADD16-8517-4B0C-AE91-163D2D66C080}" type="parTrans" cxnId="{B966A35B-A22D-43B1-B32E-08F4794C1D00}">
      <dgm:prSet/>
      <dgm:spPr/>
      <dgm:t>
        <a:bodyPr/>
        <a:lstStyle/>
        <a:p>
          <a:endParaRPr lang="ru-RU"/>
        </a:p>
      </dgm:t>
    </dgm:pt>
    <dgm:pt modelId="{F50E959C-AA7C-40AA-9668-20D7B24C49EF}" type="sibTrans" cxnId="{B966A35B-A22D-43B1-B32E-08F4794C1D00}">
      <dgm:prSet/>
      <dgm:spPr/>
      <dgm:t>
        <a:bodyPr/>
        <a:lstStyle/>
        <a:p>
          <a:endParaRPr lang="ru-RU"/>
        </a:p>
      </dgm:t>
    </dgm:pt>
    <dgm:pt modelId="{960157E0-5CC5-4EED-9D71-DFEEBF41C4EE}">
      <dgm:prSet phldrT="[Текст]" custT="1"/>
      <dgm:spPr/>
      <dgm:t>
        <a:bodyPr/>
        <a:lstStyle/>
        <a:p>
          <a:r>
            <a:rPr lang="ru-RU" sz="900" b="1" dirty="0" smtClean="0"/>
            <a:t>В форме круговой тренировки</a:t>
          </a:r>
          <a:endParaRPr lang="ru-RU" sz="900" b="1" dirty="0"/>
        </a:p>
      </dgm:t>
    </dgm:pt>
    <dgm:pt modelId="{65E47EB6-3374-46C1-9593-C2B0C591CD39}" type="parTrans" cxnId="{46FD325A-3457-4B5A-B015-0E63EA106EF1}">
      <dgm:prSet/>
      <dgm:spPr/>
      <dgm:t>
        <a:bodyPr/>
        <a:lstStyle/>
        <a:p>
          <a:endParaRPr lang="ru-RU"/>
        </a:p>
      </dgm:t>
    </dgm:pt>
    <dgm:pt modelId="{E3083B8E-9347-4F37-AD87-ED780A23A07F}" type="sibTrans" cxnId="{46FD325A-3457-4B5A-B015-0E63EA106EF1}">
      <dgm:prSet/>
      <dgm:spPr/>
      <dgm:t>
        <a:bodyPr/>
        <a:lstStyle/>
        <a:p>
          <a:endParaRPr lang="ru-RU"/>
        </a:p>
      </dgm:t>
    </dgm:pt>
    <dgm:pt modelId="{512A0E1B-F919-4435-9957-69DC06CF69D6}">
      <dgm:prSet phldrT="[Текст]" custT="1"/>
      <dgm:spPr/>
      <dgm:t>
        <a:bodyPr/>
        <a:lstStyle/>
        <a:p>
          <a:r>
            <a:rPr lang="ru-RU" sz="1000" b="1" dirty="0" smtClean="0"/>
            <a:t>По сказкам</a:t>
          </a:r>
          <a:endParaRPr lang="ru-RU" sz="1000" b="1" dirty="0"/>
        </a:p>
      </dgm:t>
    </dgm:pt>
    <dgm:pt modelId="{9C63047F-E640-4FA4-A68F-8385B48442A6}" type="parTrans" cxnId="{D74A8ECC-D3A8-41E1-AA66-E970A4250B17}">
      <dgm:prSet/>
      <dgm:spPr/>
      <dgm:t>
        <a:bodyPr/>
        <a:lstStyle/>
        <a:p>
          <a:endParaRPr lang="ru-RU"/>
        </a:p>
      </dgm:t>
    </dgm:pt>
    <dgm:pt modelId="{ACE3415C-7BB3-4FD1-8E1A-D06803F94CB0}" type="sibTrans" cxnId="{D74A8ECC-D3A8-41E1-AA66-E970A4250B17}">
      <dgm:prSet/>
      <dgm:spPr/>
      <dgm:t>
        <a:bodyPr/>
        <a:lstStyle/>
        <a:p>
          <a:endParaRPr lang="ru-RU"/>
        </a:p>
      </dgm:t>
    </dgm:pt>
    <dgm:pt modelId="{0F84FEBE-6E48-4356-AACD-2E41A21C9E6D}">
      <dgm:prSet phldrT="[Текст]" custT="1"/>
      <dgm:spPr/>
      <dgm:t>
        <a:bodyPr/>
        <a:lstStyle/>
        <a:p>
          <a:r>
            <a:rPr lang="ru-RU" sz="1000" b="1" dirty="0" smtClean="0"/>
            <a:t>Предметно-образные</a:t>
          </a:r>
          <a:endParaRPr lang="ru-RU" sz="1000" b="1" dirty="0"/>
        </a:p>
      </dgm:t>
    </dgm:pt>
    <dgm:pt modelId="{4546B248-EC4D-450F-8D43-47B6431951BA}" type="parTrans" cxnId="{B69A32ED-AE7B-4DC0-86DC-29AE64391936}">
      <dgm:prSet/>
      <dgm:spPr/>
      <dgm:t>
        <a:bodyPr/>
        <a:lstStyle/>
        <a:p>
          <a:endParaRPr lang="ru-RU"/>
        </a:p>
      </dgm:t>
    </dgm:pt>
    <dgm:pt modelId="{D599C8FE-7418-4217-A9B3-5E07C3979127}" type="sibTrans" cxnId="{B69A32ED-AE7B-4DC0-86DC-29AE64391936}">
      <dgm:prSet/>
      <dgm:spPr/>
      <dgm:t>
        <a:bodyPr/>
        <a:lstStyle/>
        <a:p>
          <a:endParaRPr lang="ru-RU"/>
        </a:p>
      </dgm:t>
    </dgm:pt>
    <dgm:pt modelId="{D7CD196A-4438-4EC9-B62F-5BCC6239848F}">
      <dgm:prSet phldrT="[Текст]"/>
      <dgm:spPr/>
      <dgm:t>
        <a:bodyPr/>
        <a:lstStyle/>
        <a:p>
          <a:r>
            <a:rPr lang="ru-RU" b="1" dirty="0" smtClean="0"/>
            <a:t>Сюжетно-игровые</a:t>
          </a:r>
          <a:endParaRPr lang="ru-RU" b="1" dirty="0"/>
        </a:p>
      </dgm:t>
    </dgm:pt>
    <dgm:pt modelId="{65E317E9-34CB-4E41-A34C-901CA9218A0B}" type="parTrans" cxnId="{20AB8328-012E-4A8F-902B-5270EC731486}">
      <dgm:prSet/>
      <dgm:spPr/>
      <dgm:t>
        <a:bodyPr/>
        <a:lstStyle/>
        <a:p>
          <a:endParaRPr lang="ru-RU"/>
        </a:p>
      </dgm:t>
    </dgm:pt>
    <dgm:pt modelId="{E2A325E9-2405-42EB-8B69-1776F4E9D1A6}" type="sibTrans" cxnId="{20AB8328-012E-4A8F-902B-5270EC731486}">
      <dgm:prSet/>
      <dgm:spPr/>
      <dgm:t>
        <a:bodyPr/>
        <a:lstStyle/>
        <a:p>
          <a:endParaRPr lang="ru-RU"/>
        </a:p>
      </dgm:t>
    </dgm:pt>
    <dgm:pt modelId="{ECDAA6CA-8CC9-43CD-81C7-2903087CE8E4}" type="pres">
      <dgm:prSet presAssocID="{29A77580-F3B1-4938-97D4-B2AAE9C1472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D6A6E-8449-4661-A064-63C84620CA80}" type="pres">
      <dgm:prSet presAssocID="{82F05F2A-BCF8-4DF2-B5E1-F86B0A45DA9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21A0D-94AD-4A82-811F-DB138F269334}" type="pres">
      <dgm:prSet presAssocID="{82F05F2A-BCF8-4DF2-B5E1-F86B0A45DA98}" presName="spNode" presStyleCnt="0"/>
      <dgm:spPr/>
    </dgm:pt>
    <dgm:pt modelId="{431D03AC-07DF-4AF4-8F3F-9995441FBE1C}" type="pres">
      <dgm:prSet presAssocID="{71AFCBB8-EA6F-4D22-932E-A84803EE6B18}" presName="sibTrans" presStyleLbl="sibTrans1D1" presStyleIdx="0" presStyleCnt="9"/>
      <dgm:spPr/>
      <dgm:t>
        <a:bodyPr/>
        <a:lstStyle/>
        <a:p>
          <a:endParaRPr lang="ru-RU"/>
        </a:p>
      </dgm:t>
    </dgm:pt>
    <dgm:pt modelId="{535FB4E7-82AF-4E6C-A20D-C9503F926FE8}" type="pres">
      <dgm:prSet presAssocID="{D7CD196A-4438-4EC9-B62F-5BCC6239848F}" presName="node" presStyleLbl="node1" presStyleIdx="1" presStyleCnt="9" custRadScaleRad="99814" custRadScaleInc="-10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58AB1-0C5C-4309-922C-38BF2181C57C}" type="pres">
      <dgm:prSet presAssocID="{D7CD196A-4438-4EC9-B62F-5BCC6239848F}" presName="spNode" presStyleCnt="0"/>
      <dgm:spPr/>
    </dgm:pt>
    <dgm:pt modelId="{4DBDFB84-D757-41A1-84A9-FFCA3A7B4884}" type="pres">
      <dgm:prSet presAssocID="{E2A325E9-2405-42EB-8B69-1776F4E9D1A6}" presName="sibTrans" presStyleLbl="sibTrans1D1" presStyleIdx="1" presStyleCnt="9"/>
      <dgm:spPr/>
      <dgm:t>
        <a:bodyPr/>
        <a:lstStyle/>
        <a:p>
          <a:endParaRPr lang="ru-RU"/>
        </a:p>
      </dgm:t>
    </dgm:pt>
    <dgm:pt modelId="{19B5FB87-86E0-4D9E-B4ED-69B139BE387F}" type="pres">
      <dgm:prSet presAssocID="{01CD2C76-1CA9-4848-B892-ADF26C64D9E0}" presName="node" presStyleLbl="node1" presStyleIdx="2" presStyleCnt="9" custRadScaleRad="96518" custRadScaleInc="4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1A8FA-FB3A-4FF8-B3CE-BB33D14407EB}" type="pres">
      <dgm:prSet presAssocID="{01CD2C76-1CA9-4848-B892-ADF26C64D9E0}" presName="spNode" presStyleCnt="0"/>
      <dgm:spPr/>
    </dgm:pt>
    <dgm:pt modelId="{8A1F0949-EF89-467D-A0FD-25540B4680E7}" type="pres">
      <dgm:prSet presAssocID="{29FB6D1F-03C9-4188-AB70-7AB7907DEB00}" presName="sibTrans" presStyleLbl="sibTrans1D1" presStyleIdx="2" presStyleCnt="9"/>
      <dgm:spPr/>
      <dgm:t>
        <a:bodyPr/>
        <a:lstStyle/>
        <a:p>
          <a:endParaRPr lang="ru-RU"/>
        </a:p>
      </dgm:t>
    </dgm:pt>
    <dgm:pt modelId="{D3110483-E221-4D14-8E79-5115FDA7FC17}" type="pres">
      <dgm:prSet presAssocID="{4806C7CE-8657-425E-B2D5-306349582FD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0FCEA-D4BB-45D9-ABF6-CB8F2F7CF92E}" type="pres">
      <dgm:prSet presAssocID="{4806C7CE-8657-425E-B2D5-306349582FD8}" presName="spNode" presStyleCnt="0"/>
      <dgm:spPr/>
    </dgm:pt>
    <dgm:pt modelId="{33330EBF-517D-4F90-AA15-F3F3774D51BA}" type="pres">
      <dgm:prSet presAssocID="{4B9BB1E8-65F4-48E1-BFB8-1ADF91DAF592}" presName="sibTrans" presStyleLbl="sibTrans1D1" presStyleIdx="3" presStyleCnt="9"/>
      <dgm:spPr/>
      <dgm:t>
        <a:bodyPr/>
        <a:lstStyle/>
        <a:p>
          <a:endParaRPr lang="ru-RU"/>
        </a:p>
      </dgm:t>
    </dgm:pt>
    <dgm:pt modelId="{0DAA2726-7881-4A10-96A3-60DC4ABEB8F4}" type="pres">
      <dgm:prSet presAssocID="{254CFD8F-7387-42A4-97E4-07801C3B1454}" presName="node" presStyleLbl="node1" presStyleIdx="4" presStyleCnt="9" custRadScaleRad="102993" custRadScaleInc="-25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78982-5D77-4FE6-959A-76405B6FE1BE}" type="pres">
      <dgm:prSet presAssocID="{254CFD8F-7387-42A4-97E4-07801C3B1454}" presName="spNode" presStyleCnt="0"/>
      <dgm:spPr/>
    </dgm:pt>
    <dgm:pt modelId="{8F479FCF-9118-4584-AF51-97812EBB01F1}" type="pres">
      <dgm:prSet presAssocID="{CCB05F9F-67AD-4AD2-8544-AA044418B55B}" presName="sibTrans" presStyleLbl="sibTrans1D1" presStyleIdx="4" presStyleCnt="9"/>
      <dgm:spPr/>
      <dgm:t>
        <a:bodyPr/>
        <a:lstStyle/>
        <a:p>
          <a:endParaRPr lang="ru-RU"/>
        </a:p>
      </dgm:t>
    </dgm:pt>
    <dgm:pt modelId="{F5C47B43-1F37-4FFC-B1D6-EB70BF04EC71}" type="pres">
      <dgm:prSet presAssocID="{75F8DE25-C293-43CD-BC01-D0B45BF0B6C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F3303-3F98-4EC6-B99D-A481EF2733C2}" type="pres">
      <dgm:prSet presAssocID="{75F8DE25-C293-43CD-BC01-D0B45BF0B6C0}" presName="spNode" presStyleCnt="0"/>
      <dgm:spPr/>
    </dgm:pt>
    <dgm:pt modelId="{6ECF2DC8-E338-4FCE-BF6B-F64DA78485CC}" type="pres">
      <dgm:prSet presAssocID="{F50E959C-AA7C-40AA-9668-20D7B24C49EF}" presName="sibTrans" presStyleLbl="sibTrans1D1" presStyleIdx="5" presStyleCnt="9"/>
      <dgm:spPr/>
      <dgm:t>
        <a:bodyPr/>
        <a:lstStyle/>
        <a:p>
          <a:endParaRPr lang="ru-RU"/>
        </a:p>
      </dgm:t>
    </dgm:pt>
    <dgm:pt modelId="{649B5C46-2E7F-4736-961D-E296EEFC72DE}" type="pres">
      <dgm:prSet presAssocID="{960157E0-5CC5-4EED-9D71-DFEEBF41C4E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FC0AC-3477-4175-ADD3-50FDE73233CF}" type="pres">
      <dgm:prSet presAssocID="{960157E0-5CC5-4EED-9D71-DFEEBF41C4EE}" presName="spNode" presStyleCnt="0"/>
      <dgm:spPr/>
    </dgm:pt>
    <dgm:pt modelId="{B095EEA3-99E6-4B00-B199-CD60FA190544}" type="pres">
      <dgm:prSet presAssocID="{E3083B8E-9347-4F37-AD87-ED780A23A07F}" presName="sibTrans" presStyleLbl="sibTrans1D1" presStyleIdx="6" presStyleCnt="9"/>
      <dgm:spPr/>
      <dgm:t>
        <a:bodyPr/>
        <a:lstStyle/>
        <a:p>
          <a:endParaRPr lang="ru-RU"/>
        </a:p>
      </dgm:t>
    </dgm:pt>
    <dgm:pt modelId="{1F170C86-658C-4849-8B04-75EA7761A423}" type="pres">
      <dgm:prSet presAssocID="{512A0E1B-F919-4435-9957-69DC06CF69D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6D6B6-D388-47D2-92C4-D5036B241057}" type="pres">
      <dgm:prSet presAssocID="{512A0E1B-F919-4435-9957-69DC06CF69D6}" presName="spNode" presStyleCnt="0"/>
      <dgm:spPr/>
    </dgm:pt>
    <dgm:pt modelId="{B8F8C4A1-7648-44D2-B093-6BB1DFE1466A}" type="pres">
      <dgm:prSet presAssocID="{ACE3415C-7BB3-4FD1-8E1A-D06803F94CB0}" presName="sibTrans" presStyleLbl="sibTrans1D1" presStyleIdx="7" presStyleCnt="9"/>
      <dgm:spPr/>
      <dgm:t>
        <a:bodyPr/>
        <a:lstStyle/>
        <a:p>
          <a:endParaRPr lang="ru-RU"/>
        </a:p>
      </dgm:t>
    </dgm:pt>
    <dgm:pt modelId="{8EA5B1B4-7EA5-4A6F-AD72-84E03A135F14}" type="pres">
      <dgm:prSet presAssocID="{0F84FEBE-6E48-4356-AACD-2E41A21C9E6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FFB2C-67C9-4EF9-8F0D-C1CEA174A679}" type="pres">
      <dgm:prSet presAssocID="{0F84FEBE-6E48-4356-AACD-2E41A21C9E6D}" presName="spNode" presStyleCnt="0"/>
      <dgm:spPr/>
    </dgm:pt>
    <dgm:pt modelId="{DD4D5B13-C26C-46B7-87A3-4F3EC454C036}" type="pres">
      <dgm:prSet presAssocID="{D599C8FE-7418-4217-A9B3-5E07C3979127}" presName="sibTrans" presStyleLbl="sibTrans1D1" presStyleIdx="8" presStyleCnt="9"/>
      <dgm:spPr/>
      <dgm:t>
        <a:bodyPr/>
        <a:lstStyle/>
        <a:p>
          <a:endParaRPr lang="ru-RU"/>
        </a:p>
      </dgm:t>
    </dgm:pt>
  </dgm:ptLst>
  <dgm:cxnLst>
    <dgm:cxn modelId="{B69A32ED-AE7B-4DC0-86DC-29AE64391936}" srcId="{29A77580-F3B1-4938-97D4-B2AAE9C14729}" destId="{0F84FEBE-6E48-4356-AACD-2E41A21C9E6D}" srcOrd="8" destOrd="0" parTransId="{4546B248-EC4D-450F-8D43-47B6431951BA}" sibTransId="{D599C8FE-7418-4217-A9B3-5E07C3979127}"/>
    <dgm:cxn modelId="{1783B10E-ADE9-4C22-B465-017BD5777569}" type="presOf" srcId="{75F8DE25-C293-43CD-BC01-D0B45BF0B6C0}" destId="{F5C47B43-1F37-4FFC-B1D6-EB70BF04EC71}" srcOrd="0" destOrd="0" presId="urn:microsoft.com/office/officeart/2005/8/layout/cycle6"/>
    <dgm:cxn modelId="{00986885-BF29-4B7A-9ADF-59AD0C2396A1}" srcId="{29A77580-F3B1-4938-97D4-B2AAE9C14729}" destId="{4806C7CE-8657-425E-B2D5-306349582FD8}" srcOrd="3" destOrd="0" parTransId="{54CE8D49-7ADB-418C-8F08-D87E7EE302A1}" sibTransId="{4B9BB1E8-65F4-48E1-BFB8-1ADF91DAF592}"/>
    <dgm:cxn modelId="{993D8F86-84D0-4D00-B819-2B388BAA0E1A}" type="presOf" srcId="{E3083B8E-9347-4F37-AD87-ED780A23A07F}" destId="{B095EEA3-99E6-4B00-B199-CD60FA190544}" srcOrd="0" destOrd="0" presId="urn:microsoft.com/office/officeart/2005/8/layout/cycle6"/>
    <dgm:cxn modelId="{B966A35B-A22D-43B1-B32E-08F4794C1D00}" srcId="{29A77580-F3B1-4938-97D4-B2AAE9C14729}" destId="{75F8DE25-C293-43CD-BC01-D0B45BF0B6C0}" srcOrd="5" destOrd="0" parTransId="{080ADD16-8517-4B0C-AE91-163D2D66C080}" sibTransId="{F50E959C-AA7C-40AA-9668-20D7B24C49EF}"/>
    <dgm:cxn modelId="{9DE69EB7-C3FA-494D-BACC-0B081D297E98}" type="presOf" srcId="{D7CD196A-4438-4EC9-B62F-5BCC6239848F}" destId="{535FB4E7-82AF-4E6C-A20D-C9503F926FE8}" srcOrd="0" destOrd="0" presId="urn:microsoft.com/office/officeart/2005/8/layout/cycle6"/>
    <dgm:cxn modelId="{5F93102B-9845-43F6-A8E0-00C6FA7FAED3}" srcId="{29A77580-F3B1-4938-97D4-B2AAE9C14729}" destId="{01CD2C76-1CA9-4848-B892-ADF26C64D9E0}" srcOrd="2" destOrd="0" parTransId="{E605DE63-B47D-4544-B6AC-74C10498B9EB}" sibTransId="{29FB6D1F-03C9-4188-AB70-7AB7907DEB00}"/>
    <dgm:cxn modelId="{A72D8F94-FC6B-471B-BAB2-F8E9339488C9}" type="presOf" srcId="{71AFCBB8-EA6F-4D22-932E-A84803EE6B18}" destId="{431D03AC-07DF-4AF4-8F3F-9995441FBE1C}" srcOrd="0" destOrd="0" presId="urn:microsoft.com/office/officeart/2005/8/layout/cycle6"/>
    <dgm:cxn modelId="{891F16C3-97E1-4641-BFA1-837F53FE51F3}" type="presOf" srcId="{E2A325E9-2405-42EB-8B69-1776F4E9D1A6}" destId="{4DBDFB84-D757-41A1-84A9-FFCA3A7B4884}" srcOrd="0" destOrd="0" presId="urn:microsoft.com/office/officeart/2005/8/layout/cycle6"/>
    <dgm:cxn modelId="{46FD325A-3457-4B5A-B015-0E63EA106EF1}" srcId="{29A77580-F3B1-4938-97D4-B2AAE9C14729}" destId="{960157E0-5CC5-4EED-9D71-DFEEBF41C4EE}" srcOrd="6" destOrd="0" parTransId="{65E47EB6-3374-46C1-9593-C2B0C591CD39}" sibTransId="{E3083B8E-9347-4F37-AD87-ED780A23A07F}"/>
    <dgm:cxn modelId="{6B154877-EBE3-4A2B-A764-D13441D3177F}" type="presOf" srcId="{254CFD8F-7387-42A4-97E4-07801C3B1454}" destId="{0DAA2726-7881-4A10-96A3-60DC4ABEB8F4}" srcOrd="0" destOrd="0" presId="urn:microsoft.com/office/officeart/2005/8/layout/cycle6"/>
    <dgm:cxn modelId="{B3D93ABF-9E00-4ACE-B220-8EF8FF1DBEA5}" type="presOf" srcId="{82F05F2A-BCF8-4DF2-B5E1-F86B0A45DA98}" destId="{15BD6A6E-8449-4661-A064-63C84620CA80}" srcOrd="0" destOrd="0" presId="urn:microsoft.com/office/officeart/2005/8/layout/cycle6"/>
    <dgm:cxn modelId="{EEB3C092-8859-40DE-B0AF-4C006EDF154B}" type="presOf" srcId="{01CD2C76-1CA9-4848-B892-ADF26C64D9E0}" destId="{19B5FB87-86E0-4D9E-B4ED-69B139BE387F}" srcOrd="0" destOrd="0" presId="urn:microsoft.com/office/officeart/2005/8/layout/cycle6"/>
    <dgm:cxn modelId="{22601A94-7E55-43C3-BC86-9B3CA8DF5F96}" type="presOf" srcId="{CCB05F9F-67AD-4AD2-8544-AA044418B55B}" destId="{8F479FCF-9118-4584-AF51-97812EBB01F1}" srcOrd="0" destOrd="0" presId="urn:microsoft.com/office/officeart/2005/8/layout/cycle6"/>
    <dgm:cxn modelId="{8DB1CDF8-CA3F-4ECA-9618-3C905986D3A2}" type="presOf" srcId="{D599C8FE-7418-4217-A9B3-5E07C3979127}" destId="{DD4D5B13-C26C-46B7-87A3-4F3EC454C036}" srcOrd="0" destOrd="0" presId="urn:microsoft.com/office/officeart/2005/8/layout/cycle6"/>
    <dgm:cxn modelId="{20AB8328-012E-4A8F-902B-5270EC731486}" srcId="{29A77580-F3B1-4938-97D4-B2AAE9C14729}" destId="{D7CD196A-4438-4EC9-B62F-5BCC6239848F}" srcOrd="1" destOrd="0" parTransId="{65E317E9-34CB-4E41-A34C-901CA9218A0B}" sibTransId="{E2A325E9-2405-42EB-8B69-1776F4E9D1A6}"/>
    <dgm:cxn modelId="{2ED9ABEC-8F74-4EA4-A3A6-14D71FCA2DF2}" type="presOf" srcId="{4806C7CE-8657-425E-B2D5-306349582FD8}" destId="{D3110483-E221-4D14-8E79-5115FDA7FC17}" srcOrd="0" destOrd="0" presId="urn:microsoft.com/office/officeart/2005/8/layout/cycle6"/>
    <dgm:cxn modelId="{AF3327A0-398F-4F4D-B4E6-779C5DDA00A4}" type="presOf" srcId="{960157E0-5CC5-4EED-9D71-DFEEBF41C4EE}" destId="{649B5C46-2E7F-4736-961D-E296EEFC72DE}" srcOrd="0" destOrd="0" presId="urn:microsoft.com/office/officeart/2005/8/layout/cycle6"/>
    <dgm:cxn modelId="{0E84363C-E78F-4CD2-8FEC-B77517CF5A74}" type="presOf" srcId="{0F84FEBE-6E48-4356-AACD-2E41A21C9E6D}" destId="{8EA5B1B4-7EA5-4A6F-AD72-84E03A135F14}" srcOrd="0" destOrd="0" presId="urn:microsoft.com/office/officeart/2005/8/layout/cycle6"/>
    <dgm:cxn modelId="{DEA64EB3-5673-4FCB-ADF9-0A62F9BC4981}" type="presOf" srcId="{4B9BB1E8-65F4-48E1-BFB8-1ADF91DAF592}" destId="{33330EBF-517D-4F90-AA15-F3F3774D51BA}" srcOrd="0" destOrd="0" presId="urn:microsoft.com/office/officeart/2005/8/layout/cycle6"/>
    <dgm:cxn modelId="{19B4B540-2539-4D00-A2B5-55F61958E502}" type="presOf" srcId="{29FB6D1F-03C9-4188-AB70-7AB7907DEB00}" destId="{8A1F0949-EF89-467D-A0FD-25540B4680E7}" srcOrd="0" destOrd="0" presId="urn:microsoft.com/office/officeart/2005/8/layout/cycle6"/>
    <dgm:cxn modelId="{295C2C65-CDF2-407C-A00D-9BCD2D7C27F2}" type="presOf" srcId="{512A0E1B-F919-4435-9957-69DC06CF69D6}" destId="{1F170C86-658C-4849-8B04-75EA7761A423}" srcOrd="0" destOrd="0" presId="urn:microsoft.com/office/officeart/2005/8/layout/cycle6"/>
    <dgm:cxn modelId="{1D173A38-8901-46C5-8B8C-17A13EFE2335}" srcId="{29A77580-F3B1-4938-97D4-B2AAE9C14729}" destId="{82F05F2A-BCF8-4DF2-B5E1-F86B0A45DA98}" srcOrd="0" destOrd="0" parTransId="{71475E88-4FF9-4DEE-A6F1-8D66689CD397}" sibTransId="{71AFCBB8-EA6F-4D22-932E-A84803EE6B18}"/>
    <dgm:cxn modelId="{A1981985-09BD-4FDB-9426-A463C774E026}" type="presOf" srcId="{ACE3415C-7BB3-4FD1-8E1A-D06803F94CB0}" destId="{B8F8C4A1-7648-44D2-B093-6BB1DFE1466A}" srcOrd="0" destOrd="0" presId="urn:microsoft.com/office/officeart/2005/8/layout/cycle6"/>
    <dgm:cxn modelId="{E6FD0851-D2A0-4804-B4D2-AC1ADECC79BE}" type="presOf" srcId="{F50E959C-AA7C-40AA-9668-20D7B24C49EF}" destId="{6ECF2DC8-E338-4FCE-BF6B-F64DA78485CC}" srcOrd="0" destOrd="0" presId="urn:microsoft.com/office/officeart/2005/8/layout/cycle6"/>
    <dgm:cxn modelId="{D74A8ECC-D3A8-41E1-AA66-E970A4250B17}" srcId="{29A77580-F3B1-4938-97D4-B2AAE9C14729}" destId="{512A0E1B-F919-4435-9957-69DC06CF69D6}" srcOrd="7" destOrd="0" parTransId="{9C63047F-E640-4FA4-A68F-8385B48442A6}" sibTransId="{ACE3415C-7BB3-4FD1-8E1A-D06803F94CB0}"/>
    <dgm:cxn modelId="{5CEC2C15-9AB7-4AAD-828C-145641AD8AE4}" type="presOf" srcId="{29A77580-F3B1-4938-97D4-B2AAE9C14729}" destId="{ECDAA6CA-8CC9-43CD-81C7-2903087CE8E4}" srcOrd="0" destOrd="0" presId="urn:microsoft.com/office/officeart/2005/8/layout/cycle6"/>
    <dgm:cxn modelId="{6D494C1E-CD34-43DD-9A07-C83AB03FD676}" srcId="{29A77580-F3B1-4938-97D4-B2AAE9C14729}" destId="{254CFD8F-7387-42A4-97E4-07801C3B1454}" srcOrd="4" destOrd="0" parTransId="{816BDE50-AE0F-4AAC-89AA-A00F6905D6A6}" sibTransId="{CCB05F9F-67AD-4AD2-8544-AA044418B55B}"/>
    <dgm:cxn modelId="{021D67CC-198A-44C9-8C30-294F348607B4}" type="presParOf" srcId="{ECDAA6CA-8CC9-43CD-81C7-2903087CE8E4}" destId="{15BD6A6E-8449-4661-A064-63C84620CA80}" srcOrd="0" destOrd="0" presId="urn:microsoft.com/office/officeart/2005/8/layout/cycle6"/>
    <dgm:cxn modelId="{B0E4CC74-3FBF-40B2-B106-7E1346074F22}" type="presParOf" srcId="{ECDAA6CA-8CC9-43CD-81C7-2903087CE8E4}" destId="{33B21A0D-94AD-4A82-811F-DB138F269334}" srcOrd="1" destOrd="0" presId="urn:microsoft.com/office/officeart/2005/8/layout/cycle6"/>
    <dgm:cxn modelId="{0AECEC27-7D93-4D40-81DF-5F11E6083A15}" type="presParOf" srcId="{ECDAA6CA-8CC9-43CD-81C7-2903087CE8E4}" destId="{431D03AC-07DF-4AF4-8F3F-9995441FBE1C}" srcOrd="2" destOrd="0" presId="urn:microsoft.com/office/officeart/2005/8/layout/cycle6"/>
    <dgm:cxn modelId="{1842E4DC-2916-45C7-9222-C842E1DB0BA1}" type="presParOf" srcId="{ECDAA6CA-8CC9-43CD-81C7-2903087CE8E4}" destId="{535FB4E7-82AF-4E6C-A20D-C9503F926FE8}" srcOrd="3" destOrd="0" presId="urn:microsoft.com/office/officeart/2005/8/layout/cycle6"/>
    <dgm:cxn modelId="{A5565ED3-2EAF-465E-BCB4-FD4C8DA0FEDB}" type="presParOf" srcId="{ECDAA6CA-8CC9-43CD-81C7-2903087CE8E4}" destId="{87E58AB1-0C5C-4309-922C-38BF2181C57C}" srcOrd="4" destOrd="0" presId="urn:microsoft.com/office/officeart/2005/8/layout/cycle6"/>
    <dgm:cxn modelId="{81410096-F491-43AB-B847-7D8CA2FCD6C8}" type="presParOf" srcId="{ECDAA6CA-8CC9-43CD-81C7-2903087CE8E4}" destId="{4DBDFB84-D757-41A1-84A9-FFCA3A7B4884}" srcOrd="5" destOrd="0" presId="urn:microsoft.com/office/officeart/2005/8/layout/cycle6"/>
    <dgm:cxn modelId="{A67AEB6F-F0ED-4566-A67A-C954FECCAE30}" type="presParOf" srcId="{ECDAA6CA-8CC9-43CD-81C7-2903087CE8E4}" destId="{19B5FB87-86E0-4D9E-B4ED-69B139BE387F}" srcOrd="6" destOrd="0" presId="urn:microsoft.com/office/officeart/2005/8/layout/cycle6"/>
    <dgm:cxn modelId="{E788D12D-A71D-4E34-AD91-F43A3F64504E}" type="presParOf" srcId="{ECDAA6CA-8CC9-43CD-81C7-2903087CE8E4}" destId="{9081A8FA-FB3A-4FF8-B3CE-BB33D14407EB}" srcOrd="7" destOrd="0" presId="urn:microsoft.com/office/officeart/2005/8/layout/cycle6"/>
    <dgm:cxn modelId="{992E8C5E-26FA-4632-9590-0EA4DA5F9B98}" type="presParOf" srcId="{ECDAA6CA-8CC9-43CD-81C7-2903087CE8E4}" destId="{8A1F0949-EF89-467D-A0FD-25540B4680E7}" srcOrd="8" destOrd="0" presId="urn:microsoft.com/office/officeart/2005/8/layout/cycle6"/>
    <dgm:cxn modelId="{467B0BDC-DA00-4F9A-AB0D-F6252B18C978}" type="presParOf" srcId="{ECDAA6CA-8CC9-43CD-81C7-2903087CE8E4}" destId="{D3110483-E221-4D14-8E79-5115FDA7FC17}" srcOrd="9" destOrd="0" presId="urn:microsoft.com/office/officeart/2005/8/layout/cycle6"/>
    <dgm:cxn modelId="{DD3A0241-9042-466C-B62E-009A300EEF4B}" type="presParOf" srcId="{ECDAA6CA-8CC9-43CD-81C7-2903087CE8E4}" destId="{1000FCEA-D4BB-45D9-ABF6-CB8F2F7CF92E}" srcOrd="10" destOrd="0" presId="urn:microsoft.com/office/officeart/2005/8/layout/cycle6"/>
    <dgm:cxn modelId="{F5E0C83A-BF33-45A8-9254-FB9DD581F031}" type="presParOf" srcId="{ECDAA6CA-8CC9-43CD-81C7-2903087CE8E4}" destId="{33330EBF-517D-4F90-AA15-F3F3774D51BA}" srcOrd="11" destOrd="0" presId="urn:microsoft.com/office/officeart/2005/8/layout/cycle6"/>
    <dgm:cxn modelId="{629FE66D-B862-4989-A433-7C725F9F9A07}" type="presParOf" srcId="{ECDAA6CA-8CC9-43CD-81C7-2903087CE8E4}" destId="{0DAA2726-7881-4A10-96A3-60DC4ABEB8F4}" srcOrd="12" destOrd="0" presId="urn:microsoft.com/office/officeart/2005/8/layout/cycle6"/>
    <dgm:cxn modelId="{3E036806-0A48-4065-985B-2C53629875C6}" type="presParOf" srcId="{ECDAA6CA-8CC9-43CD-81C7-2903087CE8E4}" destId="{ED278982-5D77-4FE6-959A-76405B6FE1BE}" srcOrd="13" destOrd="0" presId="urn:microsoft.com/office/officeart/2005/8/layout/cycle6"/>
    <dgm:cxn modelId="{C9BB40AF-7F1B-4747-AB07-214439996377}" type="presParOf" srcId="{ECDAA6CA-8CC9-43CD-81C7-2903087CE8E4}" destId="{8F479FCF-9118-4584-AF51-97812EBB01F1}" srcOrd="14" destOrd="0" presId="urn:microsoft.com/office/officeart/2005/8/layout/cycle6"/>
    <dgm:cxn modelId="{C5B30E8E-3CFB-4A49-9678-C5ADC004FEB3}" type="presParOf" srcId="{ECDAA6CA-8CC9-43CD-81C7-2903087CE8E4}" destId="{F5C47B43-1F37-4FFC-B1D6-EB70BF04EC71}" srcOrd="15" destOrd="0" presId="urn:microsoft.com/office/officeart/2005/8/layout/cycle6"/>
    <dgm:cxn modelId="{790EC67F-1678-4AF7-A73D-1BD68811669A}" type="presParOf" srcId="{ECDAA6CA-8CC9-43CD-81C7-2903087CE8E4}" destId="{D20F3303-3F98-4EC6-B99D-A481EF2733C2}" srcOrd="16" destOrd="0" presId="urn:microsoft.com/office/officeart/2005/8/layout/cycle6"/>
    <dgm:cxn modelId="{3420FCF1-1E7F-43A8-9FAB-F492894EE7AC}" type="presParOf" srcId="{ECDAA6CA-8CC9-43CD-81C7-2903087CE8E4}" destId="{6ECF2DC8-E338-4FCE-BF6B-F64DA78485CC}" srcOrd="17" destOrd="0" presId="urn:microsoft.com/office/officeart/2005/8/layout/cycle6"/>
    <dgm:cxn modelId="{0ACAA911-29C7-4277-BEDD-59557634852E}" type="presParOf" srcId="{ECDAA6CA-8CC9-43CD-81C7-2903087CE8E4}" destId="{649B5C46-2E7F-4736-961D-E296EEFC72DE}" srcOrd="18" destOrd="0" presId="urn:microsoft.com/office/officeart/2005/8/layout/cycle6"/>
    <dgm:cxn modelId="{8EC4380C-CA0B-450E-A568-12D5538AAFE8}" type="presParOf" srcId="{ECDAA6CA-8CC9-43CD-81C7-2903087CE8E4}" destId="{39CFC0AC-3477-4175-ADD3-50FDE73233CF}" srcOrd="19" destOrd="0" presId="urn:microsoft.com/office/officeart/2005/8/layout/cycle6"/>
    <dgm:cxn modelId="{DBBFE4DF-A313-4F64-951B-F2C4725CEECD}" type="presParOf" srcId="{ECDAA6CA-8CC9-43CD-81C7-2903087CE8E4}" destId="{B095EEA3-99E6-4B00-B199-CD60FA190544}" srcOrd="20" destOrd="0" presId="urn:microsoft.com/office/officeart/2005/8/layout/cycle6"/>
    <dgm:cxn modelId="{621D8C96-A57E-41A7-AC72-1300DC8EFD91}" type="presParOf" srcId="{ECDAA6CA-8CC9-43CD-81C7-2903087CE8E4}" destId="{1F170C86-658C-4849-8B04-75EA7761A423}" srcOrd="21" destOrd="0" presId="urn:microsoft.com/office/officeart/2005/8/layout/cycle6"/>
    <dgm:cxn modelId="{9F2E9E33-ABF9-45F3-98C0-92CBD16F229C}" type="presParOf" srcId="{ECDAA6CA-8CC9-43CD-81C7-2903087CE8E4}" destId="{BDE6D6B6-D388-47D2-92C4-D5036B241057}" srcOrd="22" destOrd="0" presId="urn:microsoft.com/office/officeart/2005/8/layout/cycle6"/>
    <dgm:cxn modelId="{135FECBA-7533-4DFB-B2FC-976611555E4C}" type="presParOf" srcId="{ECDAA6CA-8CC9-43CD-81C7-2903087CE8E4}" destId="{B8F8C4A1-7648-44D2-B093-6BB1DFE1466A}" srcOrd="23" destOrd="0" presId="urn:microsoft.com/office/officeart/2005/8/layout/cycle6"/>
    <dgm:cxn modelId="{5CE53750-ACBD-4A08-8690-E18A432EF2A4}" type="presParOf" srcId="{ECDAA6CA-8CC9-43CD-81C7-2903087CE8E4}" destId="{8EA5B1B4-7EA5-4A6F-AD72-84E03A135F14}" srcOrd="24" destOrd="0" presId="urn:microsoft.com/office/officeart/2005/8/layout/cycle6"/>
    <dgm:cxn modelId="{601BBFA2-02FB-4433-8ACE-E7FFEC24E04E}" type="presParOf" srcId="{ECDAA6CA-8CC9-43CD-81C7-2903087CE8E4}" destId="{2C0FFB2C-67C9-4EF9-8F0D-C1CEA174A679}" srcOrd="25" destOrd="0" presId="urn:microsoft.com/office/officeart/2005/8/layout/cycle6"/>
    <dgm:cxn modelId="{0750CB90-8AB8-49CE-8546-C100598E6996}" type="presParOf" srcId="{ECDAA6CA-8CC9-43CD-81C7-2903087CE8E4}" destId="{DD4D5B13-C26C-46B7-87A3-4F3EC454C036}" srcOrd="26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75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575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A03820-EF72-4162-A8B7-D4623A45B50C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75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575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3EB212-3E06-4222-814B-35CCF0958C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75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575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CE3B27-C72E-4B83-B8E0-288B56E5DEBF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75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575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36E498-9AC7-4A1E-AF53-64841277BA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57225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28613" algn="l" defTabSz="657225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57225" algn="l" defTabSz="657225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85838" algn="l" defTabSz="657225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314450" algn="l" defTabSz="657225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643991" algn="l" defTabSz="65759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72789" algn="l" defTabSz="65759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301589" algn="l" defTabSz="65759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630387" algn="l" defTabSz="65759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57225" fontAlgn="base">
              <a:spcBef>
                <a:spcPct val="0"/>
              </a:spcBef>
              <a:spcAft>
                <a:spcPct val="0"/>
              </a:spcAft>
              <a:defRPr/>
            </a:pPr>
            <a:fld id="{05340B62-60B9-409C-8227-C72F6A3063BC}" type="slidenum">
              <a:rPr lang="ru-RU">
                <a:cs typeface="Arial" charset="0"/>
              </a:rPr>
              <a:pPr defTabSz="657225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57225" fontAlgn="base">
              <a:spcBef>
                <a:spcPct val="0"/>
              </a:spcBef>
              <a:spcAft>
                <a:spcPct val="0"/>
              </a:spcAft>
              <a:defRPr/>
            </a:pPr>
            <a:fld id="{CE6A0BA2-2567-4B6C-99D7-E762CBD6AA50}" type="slidenum">
              <a:rPr lang="ru-RU">
                <a:cs typeface="Arial" charset="0"/>
              </a:rPr>
              <a:pPr defTabSz="657225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57225" fontAlgn="base">
              <a:spcBef>
                <a:spcPct val="0"/>
              </a:spcBef>
              <a:spcAft>
                <a:spcPct val="0"/>
              </a:spcAft>
              <a:defRPr/>
            </a:pPr>
            <a:fld id="{18A9E0BA-8944-492A-99A2-8A54B1D510ED}" type="slidenum">
              <a:rPr lang="ru-RU">
                <a:cs typeface="Arial" charset="0"/>
              </a:rPr>
              <a:pPr defTabSz="657225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7686" y="1670313"/>
            <a:ext cx="6093778" cy="11525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373" y="3046889"/>
            <a:ext cx="5018405" cy="1374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9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DDF68-611E-4B2E-8098-3EB85F6BBCBD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86E11-B442-4950-A302-DE6AFA7071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6E12-AFF1-4857-B412-86C67AD7D816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CA3A-962A-4BF5-989E-7D45D15FF5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97634" y="215324"/>
            <a:ext cx="1613059" cy="458775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8458" y="215324"/>
            <a:ext cx="4719690" cy="4587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A933B-AD20-421D-8AE5-69B238443A8F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16BB3-03AF-4F59-83EA-CACE1B195C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B7D0-48B2-43B2-B705-1AF45CC082E9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84E8F-1A2B-46A0-BF69-05D10AD155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313" y="3455133"/>
            <a:ext cx="6093778" cy="1067905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6313" y="2278945"/>
            <a:ext cx="6093778" cy="117618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8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6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753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3377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922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5066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0911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675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DB1B8-F9B3-4772-BD3C-8E52D2CD0695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FBA1-3B54-4B6A-A7DF-030F57F08B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8457" y="1254602"/>
            <a:ext cx="3166375" cy="354848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44318" y="1254602"/>
            <a:ext cx="3166375" cy="354848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9DCE5-08AB-4A6E-B844-7891D6C3A8FD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2464-8F32-4671-AFF4-BDDC327868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8457" y="1203571"/>
            <a:ext cx="3167620" cy="50159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45" indent="0">
              <a:buNone/>
              <a:defRPr sz="1600" b="1"/>
            </a:lvl2pPr>
            <a:lvl3pPr marL="716890" indent="0">
              <a:buNone/>
              <a:defRPr sz="1400" b="1"/>
            </a:lvl3pPr>
            <a:lvl4pPr marL="1075334" indent="0">
              <a:buNone/>
              <a:defRPr sz="1300" b="1"/>
            </a:lvl4pPr>
            <a:lvl5pPr marL="1433779" indent="0">
              <a:buNone/>
              <a:defRPr sz="1300" b="1"/>
            </a:lvl5pPr>
            <a:lvl6pPr marL="1792224" indent="0">
              <a:buNone/>
              <a:defRPr sz="1300" b="1"/>
            </a:lvl6pPr>
            <a:lvl7pPr marL="2150669" indent="0">
              <a:buNone/>
              <a:defRPr sz="1300" b="1"/>
            </a:lvl7pPr>
            <a:lvl8pPr marL="2509114" indent="0">
              <a:buNone/>
              <a:defRPr sz="1300" b="1"/>
            </a:lvl8pPr>
            <a:lvl9pPr marL="286755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8457" y="1705162"/>
            <a:ext cx="3167620" cy="309792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41829" y="1203571"/>
            <a:ext cx="3168864" cy="50159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45" indent="0">
              <a:buNone/>
              <a:defRPr sz="1600" b="1"/>
            </a:lvl2pPr>
            <a:lvl3pPr marL="716890" indent="0">
              <a:buNone/>
              <a:defRPr sz="1400" b="1"/>
            </a:lvl3pPr>
            <a:lvl4pPr marL="1075334" indent="0">
              <a:buNone/>
              <a:defRPr sz="1300" b="1"/>
            </a:lvl4pPr>
            <a:lvl5pPr marL="1433779" indent="0">
              <a:buNone/>
              <a:defRPr sz="1300" b="1"/>
            </a:lvl5pPr>
            <a:lvl6pPr marL="1792224" indent="0">
              <a:buNone/>
              <a:defRPr sz="1300" b="1"/>
            </a:lvl6pPr>
            <a:lvl7pPr marL="2150669" indent="0">
              <a:buNone/>
              <a:defRPr sz="1300" b="1"/>
            </a:lvl7pPr>
            <a:lvl8pPr marL="2509114" indent="0">
              <a:buNone/>
              <a:defRPr sz="1300" b="1"/>
            </a:lvl8pPr>
            <a:lvl9pPr marL="286755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641829" y="1705162"/>
            <a:ext cx="3168864" cy="309792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9DDC2-ADEF-45B0-B650-67C0C981BE85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55920-7DB3-40D5-906E-F13FF67DF8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A62D5-7B7C-46D9-A0BE-282B67F559AD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21837-F463-4D97-BD4D-9C871E7A38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3E040-36C4-44C1-823F-4F695448E342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A83F0-DDF7-413D-9E34-063E45225A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8" y="214079"/>
            <a:ext cx="2358601" cy="91108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2939" y="214079"/>
            <a:ext cx="4007754" cy="458900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58" y="1125159"/>
            <a:ext cx="2358601" cy="3677924"/>
          </a:xfrm>
        </p:spPr>
        <p:txBody>
          <a:bodyPr/>
          <a:lstStyle>
            <a:lvl1pPr marL="0" indent="0">
              <a:buNone/>
              <a:defRPr sz="1100"/>
            </a:lvl1pPr>
            <a:lvl2pPr marL="358445" indent="0">
              <a:buNone/>
              <a:defRPr sz="900"/>
            </a:lvl2pPr>
            <a:lvl3pPr marL="716890" indent="0">
              <a:buNone/>
              <a:defRPr sz="800"/>
            </a:lvl3pPr>
            <a:lvl4pPr marL="1075334" indent="0">
              <a:buNone/>
              <a:defRPr sz="700"/>
            </a:lvl4pPr>
            <a:lvl5pPr marL="1433779" indent="0">
              <a:buNone/>
              <a:defRPr sz="700"/>
            </a:lvl5pPr>
            <a:lvl6pPr marL="1792224" indent="0">
              <a:buNone/>
              <a:defRPr sz="700"/>
            </a:lvl6pPr>
            <a:lvl7pPr marL="2150669" indent="0">
              <a:buNone/>
              <a:defRPr sz="700"/>
            </a:lvl7pPr>
            <a:lvl8pPr marL="2509114" indent="0">
              <a:buNone/>
              <a:defRPr sz="700"/>
            </a:lvl8pPr>
            <a:lvl9pPr marL="286755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5ACA-2E44-4A11-B9EA-762255751FF7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ACACC-9779-4EFC-A933-73E4D68E36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204" y="3763804"/>
            <a:ext cx="4301490" cy="44433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05204" y="480433"/>
            <a:ext cx="4301490" cy="3226118"/>
          </a:xfrm>
        </p:spPr>
        <p:txBody>
          <a:bodyPr rtlCol="0">
            <a:normAutofit/>
          </a:bodyPr>
          <a:lstStyle>
            <a:lvl1pPr marL="0" indent="0">
              <a:buNone/>
              <a:defRPr sz="2500"/>
            </a:lvl1pPr>
            <a:lvl2pPr marL="358445" indent="0">
              <a:buNone/>
              <a:defRPr sz="2200"/>
            </a:lvl2pPr>
            <a:lvl3pPr marL="716890" indent="0">
              <a:buNone/>
              <a:defRPr sz="1900"/>
            </a:lvl3pPr>
            <a:lvl4pPr marL="1075334" indent="0">
              <a:buNone/>
              <a:defRPr sz="1600"/>
            </a:lvl4pPr>
            <a:lvl5pPr marL="1433779" indent="0">
              <a:buNone/>
              <a:defRPr sz="1600"/>
            </a:lvl5pPr>
            <a:lvl6pPr marL="1792224" indent="0">
              <a:buNone/>
              <a:defRPr sz="1600"/>
            </a:lvl6pPr>
            <a:lvl7pPr marL="2150669" indent="0">
              <a:buNone/>
              <a:defRPr sz="1600"/>
            </a:lvl7pPr>
            <a:lvl8pPr marL="2509114" indent="0">
              <a:buNone/>
              <a:defRPr sz="1600"/>
            </a:lvl8pPr>
            <a:lvl9pPr marL="2867558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5204" y="4208143"/>
            <a:ext cx="4301490" cy="631034"/>
          </a:xfrm>
        </p:spPr>
        <p:txBody>
          <a:bodyPr/>
          <a:lstStyle>
            <a:lvl1pPr marL="0" indent="0">
              <a:buNone/>
              <a:defRPr sz="1100"/>
            </a:lvl1pPr>
            <a:lvl2pPr marL="358445" indent="0">
              <a:buNone/>
              <a:defRPr sz="900"/>
            </a:lvl2pPr>
            <a:lvl3pPr marL="716890" indent="0">
              <a:buNone/>
              <a:defRPr sz="800"/>
            </a:lvl3pPr>
            <a:lvl4pPr marL="1075334" indent="0">
              <a:buNone/>
              <a:defRPr sz="700"/>
            </a:lvl4pPr>
            <a:lvl5pPr marL="1433779" indent="0">
              <a:buNone/>
              <a:defRPr sz="700"/>
            </a:lvl5pPr>
            <a:lvl6pPr marL="1792224" indent="0">
              <a:buNone/>
              <a:defRPr sz="700"/>
            </a:lvl6pPr>
            <a:lvl7pPr marL="2150669" indent="0">
              <a:buNone/>
              <a:defRPr sz="700"/>
            </a:lvl7pPr>
            <a:lvl8pPr marL="2509114" indent="0">
              <a:buNone/>
              <a:defRPr sz="700"/>
            </a:lvl8pPr>
            <a:lvl9pPr marL="286755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BE5B3-347C-4CB0-A9E8-368023BAE15E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2EE57-28A3-4F6B-9C50-D98744B062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58775" y="215900"/>
            <a:ext cx="6451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689" tIns="35844" rIns="71689" bIns="35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58775" y="1254125"/>
            <a:ext cx="64516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689" tIns="35844" rIns="71689" bIns="35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58775" y="4983163"/>
            <a:ext cx="1673225" cy="287337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l" defTabSz="657597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35C387-4B89-4428-AD90-B9EA1D6205CE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49513" y="4983163"/>
            <a:ext cx="2270125" cy="287337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ctr" defTabSz="657597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137150" y="4983163"/>
            <a:ext cx="1673225" cy="287337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r" defTabSz="657597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CE239A-FB87-4E93-90E5-DA39D9EB18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defTabSz="715963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1596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2pPr>
      <a:lvl3pPr algn="ctr" defTabSz="71596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3pPr>
      <a:lvl4pPr algn="ctr" defTabSz="71596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4pPr>
      <a:lvl5pPr algn="ctr" defTabSz="71596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5pPr>
      <a:lvl6pPr marL="457200" algn="ctr" defTabSz="71596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914400" algn="ctr" defTabSz="71596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371600" algn="ctr" defTabSz="71596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828800" algn="ctr" defTabSz="71596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268288" indent="-268288" algn="l" defTabSz="7159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1025" indent="-223838" algn="l" defTabSz="7159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177800" algn="l" defTabSz="7159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177800" algn="l" defTabSz="7159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177800" algn="l" defTabSz="7159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446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9891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781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445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6890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533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779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222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0669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911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7558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667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0611" y="3541003"/>
            <a:ext cx="2274842" cy="1642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rgbClr val="57257D">
                <a:alpha val="6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12" name="Рисунок 11" descr="IMG_963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22000" y="3584583"/>
            <a:ext cx="2326544" cy="1524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rgbClr val="57257D">
                <a:alpha val="6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pic>
        <p:nvPicPr>
          <p:cNvPr id="1027" name="Picture 3" descr="Фитбол - тренировки для жизни 1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2964164" y="4088669"/>
            <a:ext cx="1085720" cy="784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64156" y="280032"/>
            <a:ext cx="4950364" cy="43573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760" tIns="32880" rIns="65760" bIns="32880" anchor="ctr">
            <a:spAutoFit/>
            <a:sp3d extrusionH="57150">
              <a:bevelT w="38100" h="38100" prst="convex"/>
            </a:sp3d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>
                <a:ln w="9000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Муниципальное автономное дошкольное образовательное учреждение детский сад комбинированного вида</a:t>
            </a: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>
                <a:ln w="9000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«Сказка»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4424" y="1120169"/>
            <a:ext cx="5273498" cy="712733"/>
          </a:xfrm>
          <a:prstGeom prst="rect">
            <a:avLst/>
          </a:prstGeom>
          <a:noFill/>
        </p:spPr>
        <p:txBody>
          <a:bodyPr lIns="65760" tIns="32880" rIns="65760" bIns="32880" anchor="ctr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ДОПОЛНИТЕЛЬНАЯ ОБРАЗОВАТЕЛЬНАЯ ПРОГРАММА</a:t>
            </a: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ФИЗКУЛЬТУРНО-ОЗДОРОВИТЕЛЬНОЙ НАПРАВЛЕННОСТИ </a:t>
            </a: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ДЛЯ ДЕТЕЙ 3-8 ЛЕТ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9939" y="1960313"/>
            <a:ext cx="3774170" cy="666566"/>
          </a:xfrm>
          <a:prstGeom prst="rect">
            <a:avLst/>
          </a:prstGeom>
          <a:noFill/>
          <a:effectLst/>
        </p:spPr>
        <p:txBody>
          <a:bodyPr lIns="65760" tIns="32880" rIns="65760" bIns="32880" anchor="b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00" b="1" cap="all" dirty="0">
                <a:ln/>
                <a:solidFill>
                  <a:srgbClr val="FFFF00"/>
                </a:solidFill>
                <a:effectLst>
                  <a:glow rad="228600">
                    <a:srgbClr val="A70B2C"/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+mn-cs"/>
              </a:rPr>
              <a:t>«ДОКТОР  </a:t>
            </a:r>
            <a:r>
              <a:rPr lang="ru-RU" sz="3900" b="1" dirty="0">
                <a:solidFill>
                  <a:srgbClr val="FFFF00"/>
                </a:solidFill>
                <a:effectLst>
                  <a:glow rad="228600">
                    <a:srgbClr val="A70B2C"/>
                  </a:glow>
                </a:effectLst>
                <a:latin typeface="+mj-lt"/>
                <a:cs typeface="+mn-cs"/>
              </a:rPr>
              <a:t>МЯЧ</a:t>
            </a:r>
            <a:r>
              <a:rPr lang="ru-RU" sz="3900" b="1" cap="all" dirty="0">
                <a:ln/>
                <a:solidFill>
                  <a:srgbClr val="FFFF00"/>
                </a:solidFill>
                <a:effectLst>
                  <a:glow rad="228600">
                    <a:srgbClr val="A70B2C"/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+mn-cs"/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43752" y="3416553"/>
            <a:ext cx="2326544" cy="1605285"/>
          </a:xfrm>
          <a:prstGeom prst="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lIns="65760" tIns="32880" rIns="65760" bIns="32880"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cs typeface="Arial" pitchFamily="34" charset="0"/>
              </a:rPr>
              <a:t>Инструктор по</a:t>
            </a: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cs typeface="Arial" pitchFamily="34" charset="0"/>
              </a:rPr>
              <a:t> физической культуре</a:t>
            </a: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cs typeface="Arial" pitchFamily="34" charset="0"/>
              </a:rPr>
              <a:t>Бутова О.В.</a:t>
            </a: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216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216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216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j-lt"/>
              <a:cs typeface="+mn-cs"/>
            </a:endParaRP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216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216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216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rgbClr val="0070C0"/>
              </a:solidFill>
              <a:effectLst>
                <a:glow rad="101600">
                  <a:srgbClr val="C00000">
                    <a:alpha val="60000"/>
                  </a:srgbClr>
                </a:glow>
                <a:reflection blurRad="6350" stA="60000" endA="900" endPos="58000" dir="5400000" sy="-100000" algn="bl" rotWithShape="0"/>
              </a:effectLst>
              <a:latin typeface="+mj-lt"/>
              <a:cs typeface="+mn-cs"/>
            </a:endParaRP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 err="1"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reflection blurRad="6350" stA="60000" endA="900" endPos="58000" dir="5400000" sy="-100000" algn="bl" rotWithShape="0"/>
                </a:effectLst>
                <a:latin typeface="+mj-lt"/>
                <a:cs typeface="+mn-cs"/>
              </a:rPr>
              <a:t>г.Покачи</a:t>
            </a:r>
            <a:r>
              <a:rPr lang="ru-RU" sz="800" b="1" dirty="0"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reflection blurRad="6350" stA="60000" endA="900" endPos="58000" dir="5400000" sy="-100000" algn="bl" rotWithShape="0"/>
                </a:effectLst>
                <a:latin typeface="+mj-lt"/>
                <a:cs typeface="+mn-cs"/>
              </a:rPr>
              <a:t>  2014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4064" y="112007"/>
            <a:ext cx="5975768" cy="328012"/>
          </a:xfrm>
          <a:prstGeom prst="rect">
            <a:avLst/>
          </a:prstGeom>
          <a:noFill/>
        </p:spPr>
        <p:txBody>
          <a:bodyPr lIns="65760" tIns="32880" rIns="65760" bIns="32880">
            <a:spAutoFit/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Этапы освоения упражнений на </a:t>
            </a:r>
            <a:r>
              <a:rPr lang="ru-RU" sz="17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фитболах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graphicFrame>
        <p:nvGraphicFramePr>
          <p:cNvPr id="21" name="Схема 20"/>
          <p:cNvGraphicFramePr/>
          <p:nvPr/>
        </p:nvGraphicFramePr>
        <p:xfrm>
          <a:off x="379117" y="473853"/>
          <a:ext cx="656304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3A800F9-F4D2-48FA-AA64-EC5831591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1">
                                            <p:graphicEl>
                                              <a:dgm id="{B3A800F9-F4D2-48FA-AA64-EC5831591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A13C6BA2-0754-4A15-B6B4-00B3A39B9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1">
                                            <p:graphicEl>
                                              <a:dgm id="{A13C6BA2-0754-4A15-B6B4-00B3A39B9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6C247FD4-3199-4C06-A179-EF1983ADE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1">
                                            <p:graphicEl>
                                              <a:dgm id="{6C247FD4-3199-4C06-A179-EF1983ADE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E630935C-5D26-4722-8F89-DB0ADF2D7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1">
                                            <p:graphicEl>
                                              <a:dgm id="{E630935C-5D26-4722-8F89-DB0ADF2D78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264C4F47-D84E-4877-85C9-6098EDED8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21">
                                            <p:graphicEl>
                                              <a:dgm id="{264C4F47-D84E-4877-85C9-6098EDED8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65068" y="204359"/>
            <a:ext cx="4194353" cy="589622"/>
          </a:xfrm>
          <a:prstGeom prst="rect">
            <a:avLst/>
          </a:prstGeom>
          <a:noFill/>
        </p:spPr>
        <p:txBody>
          <a:bodyPr lIns="65760" tIns="32880" rIns="65760" bIns="32880">
            <a:spAutoFit/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Функциональное использование фитбола</a:t>
            </a:r>
          </a:p>
        </p:txBody>
      </p:sp>
      <p:sp>
        <p:nvSpPr>
          <p:cNvPr id="4" name="Овал 3"/>
          <p:cNvSpPr/>
          <p:nvPr/>
        </p:nvSpPr>
        <p:spPr>
          <a:xfrm>
            <a:off x="2576513" y="1679575"/>
            <a:ext cx="2197100" cy="21288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rgbClr val="FF0000"/>
                </a:solidFill>
              </a:rPr>
              <a:t>Упражнения </a:t>
            </a: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rgbClr val="FF0000"/>
                </a:solidFill>
              </a:rPr>
              <a:t>с мячом</a:t>
            </a:r>
          </a:p>
        </p:txBody>
      </p:sp>
      <p:sp>
        <p:nvSpPr>
          <p:cNvPr id="5" name="Овал 4"/>
          <p:cNvSpPr/>
          <p:nvPr/>
        </p:nvSpPr>
        <p:spPr>
          <a:xfrm>
            <a:off x="5165725" y="2462213"/>
            <a:ext cx="1903413" cy="6731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</a:rPr>
              <a:t>Мяч, как опора</a:t>
            </a:r>
          </a:p>
        </p:txBody>
      </p:sp>
      <p:sp>
        <p:nvSpPr>
          <p:cNvPr id="6" name="Овал 5"/>
          <p:cNvSpPr/>
          <p:nvPr/>
        </p:nvSpPr>
        <p:spPr>
          <a:xfrm>
            <a:off x="279400" y="2297113"/>
            <a:ext cx="1905000" cy="6715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</a:rPr>
              <a:t>Мяч, как </a:t>
            </a:r>
            <a:r>
              <a:rPr lang="ru-RU" sz="1400" b="1" dirty="0" err="1">
                <a:solidFill>
                  <a:srgbClr val="7030A0"/>
                </a:solidFill>
              </a:rPr>
              <a:t>массажер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2113" y="3471863"/>
            <a:ext cx="1905000" cy="7842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</a:rPr>
              <a:t>Мяч, как амортизатор, тренажер</a:t>
            </a:r>
          </a:p>
        </p:txBody>
      </p:sp>
      <p:sp>
        <p:nvSpPr>
          <p:cNvPr id="8" name="Овал 7"/>
          <p:cNvSpPr/>
          <p:nvPr/>
        </p:nvSpPr>
        <p:spPr>
          <a:xfrm>
            <a:off x="2744788" y="4313238"/>
            <a:ext cx="1903412" cy="6715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</a:rPr>
              <a:t>Мяч, как ориентир</a:t>
            </a:r>
          </a:p>
        </p:txBody>
      </p:sp>
      <p:sp>
        <p:nvSpPr>
          <p:cNvPr id="9" name="Овал 8"/>
          <p:cNvSpPr/>
          <p:nvPr/>
        </p:nvSpPr>
        <p:spPr>
          <a:xfrm>
            <a:off x="4929188" y="3808413"/>
            <a:ext cx="1903412" cy="6731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</a:rPr>
              <a:t>Мяч, как отягощение</a:t>
            </a:r>
          </a:p>
        </p:txBody>
      </p:sp>
      <p:sp>
        <p:nvSpPr>
          <p:cNvPr id="10" name="Овал 9"/>
          <p:cNvSpPr/>
          <p:nvPr/>
        </p:nvSpPr>
        <p:spPr>
          <a:xfrm>
            <a:off x="560388" y="1176338"/>
            <a:ext cx="1903412" cy="6715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</a:rPr>
              <a:t>Мяч, как препятствие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4799013" y="1258888"/>
            <a:ext cx="1905000" cy="6731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</a:rPr>
              <a:t>Мяч, как предмет</a:t>
            </a:r>
          </a:p>
        </p:txBody>
      </p:sp>
      <p:cxnSp>
        <p:nvCxnSpPr>
          <p:cNvPr id="13" name="Прямая со стрелкой 12"/>
          <p:cNvCxnSpPr>
            <a:endCxn id="5" idx="2"/>
          </p:cNvCxnSpPr>
          <p:nvPr/>
        </p:nvCxnSpPr>
        <p:spPr>
          <a:xfrm flipV="1">
            <a:off x="4718050" y="2798763"/>
            <a:ext cx="447675" cy="55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6" idx="6"/>
          </p:cNvCxnSpPr>
          <p:nvPr/>
        </p:nvCxnSpPr>
        <p:spPr>
          <a:xfrm rot="10800000">
            <a:off x="2184400" y="2632075"/>
            <a:ext cx="392113" cy="57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3"/>
            <a:endCxn id="7" idx="6"/>
          </p:cNvCxnSpPr>
          <p:nvPr/>
        </p:nvCxnSpPr>
        <p:spPr>
          <a:xfrm rot="5400000">
            <a:off x="2414588" y="3379788"/>
            <a:ext cx="366712" cy="601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4"/>
            <a:endCxn id="8" idx="0"/>
          </p:cNvCxnSpPr>
          <p:nvPr/>
        </p:nvCxnSpPr>
        <p:spPr>
          <a:xfrm rot="16200000" flipH="1">
            <a:off x="3433763" y="4049713"/>
            <a:ext cx="504825" cy="22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5"/>
            <a:endCxn id="9" idx="1"/>
          </p:cNvCxnSpPr>
          <p:nvPr/>
        </p:nvCxnSpPr>
        <p:spPr>
          <a:xfrm rot="16200000" flipH="1">
            <a:off x="4624387" y="3324226"/>
            <a:ext cx="409575" cy="755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1"/>
          </p:cNvCxnSpPr>
          <p:nvPr/>
        </p:nvCxnSpPr>
        <p:spPr>
          <a:xfrm rot="16200000" flipV="1">
            <a:off x="2469357" y="1562894"/>
            <a:ext cx="368300" cy="4905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7"/>
          </p:cNvCxnSpPr>
          <p:nvPr/>
        </p:nvCxnSpPr>
        <p:spPr>
          <a:xfrm rot="5400000" flipH="1" flipV="1">
            <a:off x="4478338" y="1709737"/>
            <a:ext cx="255588" cy="309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7665" name="Picture 2" descr="http://im2-tub-ru.yandex.net/i?id=a3004d2d400acabde9c028b2850e6416-99-144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47738" y="4368800"/>
            <a:ext cx="82708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2" descr="http://im2-tub-ru.yandex.net/i?id=f479c82226b906efc8c6a8f18fbf09ba-116-144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34163" y="3192463"/>
            <a:ext cx="53498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2" descr="http://im1-tub-ru.yandex.net/i?id=2f69d10b903cb0ba69469e16634d93c6-111-144&amp;n=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7788" y="728663"/>
            <a:ext cx="5778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2" descr="http://im0-tub-ru.yandex.net/i?id=a02f2e5c97d4d0f7fb1bae03260e797a-133-144&amp;n=2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949575"/>
            <a:ext cx="58578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9" name="Picture 2" descr="http://im2-tub-ru.yandex.net/i?id=4aa941df62b8623e3bde80faee51504c-34-144&amp;n=2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69025" y="4598988"/>
            <a:ext cx="10001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0" name="Picture 2" descr="http://im2-tub-ru.yandex.net/i?id=ef8acd42fff2187d3a7368c1f11af216-47-144&amp;n=2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3038" y="784225"/>
            <a:ext cx="51593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1" name="Picture 2" descr="http://im0-tub-ru.yandex.net/i?id=b98088bcc77bf4f2d057a2fc2a756fd2-121-144&amp;n=2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670425" y="4592638"/>
            <a:ext cx="7239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2741" y="116663"/>
            <a:ext cx="5924067" cy="38010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5760" tIns="32880" rIns="65760" bIns="32880">
            <a:spAutoFit/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Принципы реализации программы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9326" y="616084"/>
            <a:ext cx="5807741" cy="392066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2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Принцип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систематичности и последовательности обучения, постепенность усложнений и его повторяемость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9322" y="1176179"/>
            <a:ext cx="5273498" cy="336056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2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Принцип учета возрастных и индивидуальных особенностей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9321" y="1680265"/>
            <a:ext cx="4859890" cy="336056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2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Принцип психологической комфортности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9321" y="2184348"/>
            <a:ext cx="4291180" cy="336056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2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Принцип преемственности с семьей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9328" y="2688431"/>
            <a:ext cx="3670769" cy="392066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2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Принцип </a:t>
            </a:r>
            <a:r>
              <a:rPr lang="ru-RU" b="1" dirty="0" err="1">
                <a:solidFill>
                  <a:schemeClr val="tx2"/>
                </a:solidFill>
              </a:rPr>
              <a:t>гумманизации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9321" y="3248527"/>
            <a:ext cx="3257160" cy="392066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2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Принцип координации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9323" y="3808621"/>
            <a:ext cx="2843553" cy="392066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2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Принцип </a:t>
            </a:r>
            <a:r>
              <a:rPr lang="ru-RU" b="1" dirty="0" err="1">
                <a:solidFill>
                  <a:schemeClr val="tx2"/>
                </a:solidFill>
              </a:rPr>
              <a:t>креативности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9321" y="4368714"/>
            <a:ext cx="2429945" cy="392066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2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Принцип интеграции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9322" y="4928790"/>
            <a:ext cx="2016338" cy="336075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2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Принцип контроля</a:t>
            </a:r>
          </a:p>
        </p:txBody>
      </p:sp>
      <p:pic>
        <p:nvPicPr>
          <p:cNvPr id="28701" name="Рисунок 25" descr="IMG_667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56088" y="3155950"/>
            <a:ext cx="2706687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101" descr="IMG_673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50558" y="4256697"/>
            <a:ext cx="1413135" cy="1020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4061" y="112004"/>
            <a:ext cx="6182572" cy="380108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5760" tIns="32880" rIns="65760" bIns="32880">
            <a:spAutoFit/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Педагогические методы и приемы</a:t>
            </a:r>
          </a:p>
        </p:txBody>
      </p:sp>
      <p:sp>
        <p:nvSpPr>
          <p:cNvPr id="24" name="Скругленный прямоугольник 4"/>
          <p:cNvSpPr/>
          <p:nvPr/>
        </p:nvSpPr>
        <p:spPr>
          <a:xfrm>
            <a:off x="1828800" y="1568450"/>
            <a:ext cx="3511550" cy="4476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78115" tIns="178115" rIns="178115" bIns="178115" spcCol="914" anchor="ctr"/>
          <a:lstStyle/>
          <a:p>
            <a:pPr algn="ctr" defTabSz="2078004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600" dirty="0"/>
          </a:p>
        </p:txBody>
      </p:sp>
      <p:sp>
        <p:nvSpPr>
          <p:cNvPr id="1035" name="Cloud"/>
          <p:cNvSpPr>
            <a:spLocks noChangeAspect="1" noEditPoints="1" noChangeArrowheads="1"/>
          </p:cNvSpPr>
          <p:nvPr/>
        </p:nvSpPr>
        <p:spPr bwMode="auto">
          <a:xfrm>
            <a:off x="327416" y="784114"/>
            <a:ext cx="2843553" cy="236380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5765" tIns="32883" rIns="65765" bIns="32883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108" dirty="0">
                <a:solidFill>
                  <a:srgbClr val="7030A0"/>
                </a:solidFill>
              </a:rPr>
              <a:t>Наглядные методы: </a:t>
            </a: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108" dirty="0">
                <a:solidFill>
                  <a:srgbClr val="7030A0"/>
                </a:solidFill>
              </a:rPr>
              <a:t> </a:t>
            </a:r>
            <a:r>
              <a:rPr lang="ru-RU" b="1" spc="-108" dirty="0">
                <a:solidFill>
                  <a:srgbClr val="7030A0"/>
                </a:solidFill>
              </a:rPr>
              <a:t>четкий показ, подражание, образцам окружающей жизни, использование зрительных фотографий, использование музыки, стихотворений.</a:t>
            </a:r>
          </a:p>
        </p:txBody>
      </p:sp>
      <p:sp>
        <p:nvSpPr>
          <p:cNvPr id="98" name="Cloud"/>
          <p:cNvSpPr>
            <a:spLocks noChangeAspect="1" noEditPoints="1" noChangeArrowheads="1"/>
          </p:cNvSpPr>
          <p:nvPr/>
        </p:nvSpPr>
        <p:spPr bwMode="auto">
          <a:xfrm>
            <a:off x="2085247" y="1960313"/>
            <a:ext cx="2585048" cy="223000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5765" tIns="32883" rIns="65765" bIns="32883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108" dirty="0">
                <a:solidFill>
                  <a:srgbClr val="7030A0"/>
                </a:solidFill>
              </a:rPr>
              <a:t>Словесные методы: </a:t>
            </a:r>
            <a:r>
              <a:rPr lang="ru-RU" b="1" spc="-108" dirty="0">
                <a:solidFill>
                  <a:srgbClr val="7030A0"/>
                </a:solidFill>
              </a:rPr>
              <a:t>объяснения, указания, беседы,  вопросы,  команды,  распоряжения, сигналы,  считалки.</a:t>
            </a:r>
          </a:p>
        </p:txBody>
      </p:sp>
      <p:sp>
        <p:nvSpPr>
          <p:cNvPr id="100" name="Cloud"/>
          <p:cNvSpPr>
            <a:spLocks noChangeAspect="1" noEditPoints="1" noChangeArrowheads="1"/>
          </p:cNvSpPr>
          <p:nvPr/>
        </p:nvSpPr>
        <p:spPr bwMode="auto">
          <a:xfrm>
            <a:off x="3843080" y="2912471"/>
            <a:ext cx="2688450" cy="196240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5765" tIns="32883" rIns="65765" bIns="32883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108" dirty="0">
                <a:solidFill>
                  <a:srgbClr val="7030A0"/>
                </a:solidFill>
              </a:rPr>
              <a:t>Практические методы:  </a:t>
            </a:r>
            <a:r>
              <a:rPr lang="ru-RU" b="1" spc="-108" dirty="0">
                <a:solidFill>
                  <a:srgbClr val="7030A0"/>
                </a:solidFill>
              </a:rPr>
              <a:t> игровой  и соревновательный.</a:t>
            </a:r>
          </a:p>
        </p:txBody>
      </p:sp>
      <p:pic>
        <p:nvPicPr>
          <p:cNvPr id="103" name="Рисунок 102" descr="DSC0388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73701" y="672098"/>
            <a:ext cx="2292051" cy="1649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" name="Рисунок 104" descr="DSC0304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26073" y="672099"/>
            <a:ext cx="1406039" cy="101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11" name="Picture 2" descr="G:\Фото, фитбол 24.11.14\DSC044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7013" y="3832225"/>
            <a:ext cx="2149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4064" y="112008"/>
            <a:ext cx="5975768" cy="420345"/>
          </a:xfrm>
          <a:prstGeom prst="rect">
            <a:avLst/>
          </a:prstGeom>
          <a:noFill/>
        </p:spPr>
        <p:txBody>
          <a:bodyPr lIns="65760" tIns="32880" rIns="65760" bIns="32880" anchor="ctr">
            <a:spAutoFit/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Упражнения с </a:t>
            </a:r>
            <a:r>
              <a:rPr lang="ru-RU" sz="23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фитбол-мячами</a:t>
            </a:r>
            <a:r>
              <a:rPr lang="ru-RU" sz="23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в НОД</a:t>
            </a:r>
          </a:p>
        </p:txBody>
      </p:sp>
      <p:pic>
        <p:nvPicPr>
          <p:cNvPr id="21" name="Рисунок 20" descr="IMG_668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98859" y="3752611"/>
            <a:ext cx="2033546" cy="146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IMG_668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73697" y="2296374"/>
            <a:ext cx="2171440" cy="142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IMG_669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77099" y="3808619"/>
            <a:ext cx="1964636" cy="134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IMG_673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5717" y="3640591"/>
            <a:ext cx="1964636" cy="151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IMG_673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22002" y="672097"/>
            <a:ext cx="2265487" cy="151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IMG_6734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870195" y="759605"/>
            <a:ext cx="1783080" cy="1288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25" name="Рисунок 24" descr="IMG_6688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26990" y="545291"/>
            <a:ext cx="2186278" cy="1578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IMG_9631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79116" y="2240357"/>
            <a:ext cx="1757833" cy="1269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 descr="IMG_9649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513006" y="2116927"/>
            <a:ext cx="2068039" cy="1494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5" descr="7934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4450" y="1758950"/>
            <a:ext cx="21431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ыноска-облако 1"/>
          <p:cNvSpPr/>
          <p:nvPr/>
        </p:nvSpPr>
        <p:spPr>
          <a:xfrm>
            <a:off x="155551" y="616729"/>
            <a:ext cx="2097028" cy="840142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5765" tIns="32883" rIns="65765" bIns="32883" anchor="ctr">
            <a:prstTxWarp prst="textWave1">
              <a:avLst/>
            </a:prstTxWarp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Анкетирование, тестирование родителей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2727320" y="3617125"/>
            <a:ext cx="2428892" cy="712692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5765" tIns="32883" rIns="65765" bIns="32883" anchor="ctr">
            <a:prstTxWarp prst="textWave1">
              <a:avLst/>
            </a:prstTxWarp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Индивидуальные консультации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155552" y="2545555"/>
            <a:ext cx="2068039" cy="840142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5765" tIns="32883" rIns="65765" bIns="32883" anchor="ctr">
            <a:prstTxWarp prst="textInflate">
              <a:avLst/>
            </a:prstTxWarp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Показательные выступления группы аэробики для детей и родителей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4799021" y="3688563"/>
            <a:ext cx="2214578" cy="820046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5765" tIns="32883" rIns="65765" bIns="32883" anchor="ctr">
            <a:prstTxWarp prst="textInflate">
              <a:avLst>
                <a:gd name="adj" fmla="val 18076"/>
              </a:avLst>
            </a:prstTxWarp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Консультации, семинары-практикумы для родителей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5773224" y="4545820"/>
            <a:ext cx="1395926" cy="672113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5765" tIns="32883" rIns="65765" bIns="32883" anchor="ctr">
            <a:prstTxWarp prst="textWave1">
              <a:avLst/>
            </a:prstTxWarp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Встречи с интересными людьми</a:t>
            </a:r>
          </a:p>
        </p:txBody>
      </p:sp>
      <p:sp>
        <p:nvSpPr>
          <p:cNvPr id="3" name="Выноска-облако 2"/>
          <p:cNvSpPr/>
          <p:nvPr/>
        </p:nvSpPr>
        <p:spPr>
          <a:xfrm>
            <a:off x="2870195" y="4402943"/>
            <a:ext cx="2119740" cy="840142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5765" tIns="32883" rIns="65765" bIns="32883" anchor="ctr">
            <a:prstTxWarp prst="textInflate">
              <a:avLst>
                <a:gd name="adj" fmla="val 17778"/>
              </a:avLst>
            </a:prstTxWarp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Открытые показы физкультурных занятий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1155684" y="4545819"/>
            <a:ext cx="1677831" cy="728122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5765" tIns="32883" rIns="65765" bIns="32883" anchor="ctr">
            <a:prstTxWarp prst="textInflate">
              <a:avLst>
                <a:gd name="adj" fmla="val 17644"/>
              </a:avLst>
            </a:prstTxWarp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Дни открытых дверей</a:t>
            </a:r>
          </a:p>
        </p:txBody>
      </p:sp>
      <p:sp>
        <p:nvSpPr>
          <p:cNvPr id="14" name="Выноска-облако 13"/>
          <p:cNvSpPr/>
          <p:nvPr/>
        </p:nvSpPr>
        <p:spPr>
          <a:xfrm>
            <a:off x="512741" y="1616861"/>
            <a:ext cx="2119740" cy="728122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5765" tIns="32883" rIns="65765" bIns="32883" anchor="ctr">
            <a:prstTxWarp prst="textWave2">
              <a:avLst/>
            </a:prstTxWarp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Открытые показы физкультурных занятий</a:t>
            </a:r>
          </a:p>
        </p:txBody>
      </p:sp>
      <p:sp>
        <p:nvSpPr>
          <p:cNvPr id="15" name="Выноска-облако 14"/>
          <p:cNvSpPr/>
          <p:nvPr/>
        </p:nvSpPr>
        <p:spPr>
          <a:xfrm>
            <a:off x="84113" y="3545687"/>
            <a:ext cx="2643206" cy="1071570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5765" tIns="32883" rIns="65765" bIns="32883" anchor="ctr">
            <a:prstTxWarp prst="textInflate">
              <a:avLst/>
            </a:prstTxWarp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Совместное изготовление костюмов, декораций, атрибутов, эмблем к спортивным праздникам</a:t>
            </a:r>
          </a:p>
        </p:txBody>
      </p:sp>
      <p:sp>
        <p:nvSpPr>
          <p:cNvPr id="18" name="Выноска-облако 17"/>
          <p:cNvSpPr/>
          <p:nvPr/>
        </p:nvSpPr>
        <p:spPr>
          <a:xfrm>
            <a:off x="4656146" y="2331242"/>
            <a:ext cx="2292051" cy="1274471"/>
          </a:xfrm>
          <a:prstGeom prst="cloudCallout">
            <a:avLst/>
          </a:prstGeom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5765" tIns="32883" rIns="65765" bIns="32883" anchor="ctr">
            <a:prstTxWarp prst="textInflate">
              <a:avLst>
                <a:gd name="adj" fmla="val 15921"/>
              </a:avLst>
            </a:prstTxWarp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Проведение спортивных праздников, досугов с участием родителей</a:t>
            </a:r>
          </a:p>
        </p:txBody>
      </p:sp>
      <p:sp>
        <p:nvSpPr>
          <p:cNvPr id="19" name="Выноска-облако 18"/>
          <p:cNvSpPr/>
          <p:nvPr/>
        </p:nvSpPr>
        <p:spPr>
          <a:xfrm>
            <a:off x="5049410" y="1402547"/>
            <a:ext cx="2119740" cy="896150"/>
          </a:xfrm>
          <a:prstGeom prst="cloudCallou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5765" tIns="32883" rIns="65765" bIns="32883" anchor="ctr">
            <a:prstTxWarp prst="textInflate">
              <a:avLst/>
            </a:prstTxWarp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Создание  видео-, фото, </a:t>
            </a:r>
            <a:r>
              <a:rPr lang="ru-RU" sz="1200" b="1" dirty="0" err="1">
                <a:solidFill>
                  <a:schemeClr val="tx1"/>
                </a:solidFill>
              </a:rPr>
              <a:t>медиатеки</a:t>
            </a:r>
            <a:r>
              <a:rPr lang="ru-RU" sz="1200" b="1" dirty="0">
                <a:solidFill>
                  <a:schemeClr val="tx1"/>
                </a:solidFill>
              </a:rPr>
              <a:t> по физическому воспитанию </a:t>
            </a:r>
          </a:p>
        </p:txBody>
      </p:sp>
      <p:sp>
        <p:nvSpPr>
          <p:cNvPr id="20" name="Выноска-облако 19"/>
          <p:cNvSpPr/>
          <p:nvPr/>
        </p:nvSpPr>
        <p:spPr>
          <a:xfrm>
            <a:off x="2513005" y="759605"/>
            <a:ext cx="2171440" cy="896132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5765" tIns="32883" rIns="65765" bIns="32883" anchor="ctr">
            <a:prstTxWarp prst="textWave1">
              <a:avLst/>
            </a:prstTxWarp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Родительские собрания, круглые столы</a:t>
            </a:r>
          </a:p>
        </p:txBody>
      </p:sp>
      <p:sp>
        <p:nvSpPr>
          <p:cNvPr id="21" name="Выноска-облако 20"/>
          <p:cNvSpPr/>
          <p:nvPr/>
        </p:nvSpPr>
        <p:spPr>
          <a:xfrm>
            <a:off x="4799022" y="688167"/>
            <a:ext cx="1870063" cy="697266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5765" tIns="32883" rIns="65765" bIns="32883" anchor="ctr">
            <a:prstTxWarp prst="textWave1">
              <a:avLst/>
            </a:prstTxWarp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Конкурсы с участием родителей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2763" y="187325"/>
            <a:ext cx="6072187" cy="3698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>
            <a:spAutoFit/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C00000"/>
                </a:solidFill>
                <a:latin typeface="+mn-lt"/>
                <a:cs typeface="+mn-cs"/>
              </a:rPr>
              <a:t>ФОРМЫ ВЗАИМОДЕЙСТВИЯ  С РОДИТЕЛЯМИ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71688" y="168275"/>
            <a:ext cx="3941762" cy="5603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</a:rPr>
              <a:t>Упражнения </a:t>
            </a:r>
            <a:r>
              <a:rPr lang="ru-RU" sz="2000" b="1" dirty="0" err="1">
                <a:solidFill>
                  <a:srgbClr val="7030A0"/>
                </a:solidFill>
              </a:rPr>
              <a:t>фитбол-гимнастики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8275" y="1287463"/>
            <a:ext cx="1847850" cy="2809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7030A0"/>
                </a:solidFill>
              </a:rPr>
              <a:t>Ходьба, бег, прыжки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2713" y="1736725"/>
            <a:ext cx="2184400" cy="279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</a:rPr>
              <a:t>На месте и в движении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2713" y="2239963"/>
            <a:ext cx="2071687" cy="280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</a:rPr>
              <a:t>С мячом в руках, ногах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2713" y="2689225"/>
            <a:ext cx="1847850" cy="3349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</a:rPr>
              <a:t>Сидя на мяче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84575" y="1176338"/>
            <a:ext cx="1847850" cy="279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7030A0"/>
                </a:solidFill>
              </a:rPr>
              <a:t>ОРУ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32075" y="1568450"/>
            <a:ext cx="1400175" cy="1960563"/>
          </a:xfrm>
          <a:prstGeom prst="roundRect">
            <a:avLst>
              <a:gd name="adj" fmla="val 203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u="sng" dirty="0">
                <a:solidFill>
                  <a:srgbClr val="7030A0"/>
                </a:solidFill>
              </a:rPr>
              <a:t>По признаку организации группы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7030A0"/>
                </a:solidFill>
              </a:rPr>
              <a:t> одиночные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7030A0"/>
                </a:solidFill>
              </a:rPr>
              <a:t>  вдвоем, втроем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7030A0"/>
                </a:solidFill>
              </a:rPr>
              <a:t>  по кругу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7030A0"/>
                </a:solidFill>
              </a:rPr>
              <a:t>  в сцеплении в  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7030A0"/>
                </a:solidFill>
              </a:rPr>
              <a:t>    колоннах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7030A0"/>
                </a:solidFill>
              </a:rPr>
              <a:t>  в шеренгах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7030A0"/>
                </a:solidFill>
              </a:rPr>
              <a:t>  в движении</a:t>
            </a: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44963" y="1847850"/>
            <a:ext cx="1344612" cy="1960563"/>
          </a:xfrm>
          <a:prstGeom prst="roundRect">
            <a:avLst>
              <a:gd name="adj" fmla="val 203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u="sng" dirty="0">
                <a:solidFill>
                  <a:srgbClr val="7030A0"/>
                </a:solidFill>
              </a:rPr>
              <a:t>По  анатомическому признаку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7030A0"/>
                </a:solidFill>
              </a:rPr>
              <a:t> для рук и плечевого пояса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7030A0"/>
                </a:solidFill>
              </a:rPr>
              <a:t>для ног и тазового пояса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7030A0"/>
                </a:solidFill>
              </a:rPr>
              <a:t>для туловища и шеи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7030A0"/>
                </a:solidFill>
              </a:rPr>
              <a:t>для всего тела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56263" y="784225"/>
            <a:ext cx="1400175" cy="1792288"/>
          </a:xfrm>
          <a:prstGeom prst="roundRect">
            <a:avLst>
              <a:gd name="adj" fmla="val 203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u="sng" dirty="0">
                <a:solidFill>
                  <a:srgbClr val="7030A0"/>
                </a:solidFill>
              </a:rPr>
              <a:t>По признаку </a:t>
            </a:r>
            <a:r>
              <a:rPr lang="ru-RU" sz="800" b="1" u="sng" dirty="0">
                <a:solidFill>
                  <a:srgbClr val="7030A0"/>
                </a:solidFill>
              </a:rPr>
              <a:t>преимущественного</a:t>
            </a:r>
            <a:r>
              <a:rPr lang="ru-RU" sz="1000" b="1" u="sng" dirty="0">
                <a:solidFill>
                  <a:srgbClr val="7030A0"/>
                </a:solidFill>
              </a:rPr>
              <a:t> воздействия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7030A0"/>
                </a:solidFill>
              </a:rPr>
              <a:t>На силу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7030A0"/>
                </a:solidFill>
              </a:rPr>
              <a:t> На растягивание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7030A0"/>
                </a:solidFill>
              </a:rPr>
              <a:t>На расслабление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7030A0"/>
                </a:solidFill>
              </a:rPr>
              <a:t>На осанку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7030A0"/>
                </a:solidFill>
              </a:rPr>
              <a:t>На координацию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7030A0"/>
                </a:solidFill>
              </a:rPr>
              <a:t>На дыхание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44788" y="3697288"/>
            <a:ext cx="1511300" cy="1566862"/>
          </a:xfrm>
          <a:prstGeom prst="roundRect">
            <a:avLst>
              <a:gd name="adj" fmla="val 203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u="sng" dirty="0">
                <a:solidFill>
                  <a:srgbClr val="7030A0"/>
                </a:solidFill>
              </a:rPr>
              <a:t>По исходным положениям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7030A0"/>
                </a:solidFill>
              </a:rPr>
              <a:t> из стойки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7030A0"/>
                </a:solidFill>
              </a:rPr>
              <a:t>из седа (приседа)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7030A0"/>
                </a:solidFill>
              </a:rPr>
              <a:t>из упоров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7030A0"/>
                </a:solidFill>
              </a:rPr>
              <a:t>из положения лёжа (на боку, на спине, животе)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0700" y="2744788"/>
            <a:ext cx="1455738" cy="2463800"/>
          </a:xfrm>
          <a:prstGeom prst="roundRect">
            <a:avLst>
              <a:gd name="adj" fmla="val 203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u="sng" dirty="0">
                <a:solidFill>
                  <a:srgbClr val="7030A0"/>
                </a:solidFill>
              </a:rPr>
              <a:t>По признаку использования предметов и снарядов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7030A0"/>
                </a:solidFill>
              </a:rPr>
              <a:t> Без предметов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7030A0"/>
                </a:solidFill>
              </a:rPr>
              <a:t>С предметами (скакалки, гантели, набивные мячи, резиновые бинты, эспандеры)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7030A0"/>
                </a:solidFill>
              </a:rPr>
              <a:t>На снарядах (сидя на мяче)</a:t>
            </a:r>
          </a:p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1736725" y="728663"/>
            <a:ext cx="968375" cy="55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</p:cNvCxnSpPr>
          <p:nvPr/>
        </p:nvCxnSpPr>
        <p:spPr>
          <a:xfrm rot="5400000">
            <a:off x="993775" y="1638300"/>
            <a:ext cx="168275" cy="28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6" idx="3"/>
            <a:endCxn id="8" idx="3"/>
          </p:cNvCxnSpPr>
          <p:nvPr/>
        </p:nvCxnSpPr>
        <p:spPr>
          <a:xfrm flipH="1">
            <a:off x="1960563" y="1876425"/>
            <a:ext cx="336550" cy="979488"/>
          </a:xfrm>
          <a:prstGeom prst="bentConnector3">
            <a:avLst>
              <a:gd name="adj1" fmla="val -5333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7" idx="3"/>
          </p:cNvCxnSpPr>
          <p:nvPr/>
        </p:nvCxnSpPr>
        <p:spPr>
          <a:xfrm rot="10800000">
            <a:off x="2184400" y="2379663"/>
            <a:ext cx="279400" cy="28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9" idx="0"/>
          </p:cNvCxnSpPr>
          <p:nvPr/>
        </p:nvCxnSpPr>
        <p:spPr>
          <a:xfrm rot="16200000" flipH="1">
            <a:off x="4106862" y="774701"/>
            <a:ext cx="447675" cy="355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 flipV="1">
            <a:off x="3808413" y="1455738"/>
            <a:ext cx="168275" cy="112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2967832" y="2464594"/>
            <a:ext cx="2241550" cy="223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1" idx="0"/>
          </p:cNvCxnSpPr>
          <p:nvPr/>
        </p:nvCxnSpPr>
        <p:spPr>
          <a:xfrm rot="16200000" flipH="1">
            <a:off x="4536282" y="1567656"/>
            <a:ext cx="392112" cy="16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9" idx="3"/>
          </p:cNvCxnSpPr>
          <p:nvPr/>
        </p:nvCxnSpPr>
        <p:spPr>
          <a:xfrm>
            <a:off x="5432425" y="1316038"/>
            <a:ext cx="223838" cy="196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6200000" flipH="1">
            <a:off x="4872832" y="1959769"/>
            <a:ext cx="1344612" cy="336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790" name="Picture 2" descr="G:\Фото, фитбол 24.11.14\DSC0437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038" y="3519488"/>
            <a:ext cx="261937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4679" y="147907"/>
            <a:ext cx="5080889" cy="589622"/>
          </a:xfrm>
          <a:prstGeom prst="rect">
            <a:avLst/>
          </a:prstGeom>
          <a:noFill/>
        </p:spPr>
        <p:txBody>
          <a:bodyPr wrap="none" lIns="65760" tIns="32880" rIns="65760" bIns="32880">
            <a:spAutoFit/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216" dirty="0">
                <a:ln w="11430" cmpd="sng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Классификация ОРУ без предметов, сидя</a:t>
            </a: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216" dirty="0">
                <a:ln w="11430" cmpd="sng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 на мяче, по анатомическому признаку</a:t>
            </a:r>
          </a:p>
        </p:txBody>
      </p:sp>
      <p:sp>
        <p:nvSpPr>
          <p:cNvPr id="5" name="Овал 4"/>
          <p:cNvSpPr/>
          <p:nvPr/>
        </p:nvSpPr>
        <p:spPr>
          <a:xfrm>
            <a:off x="4144963" y="839788"/>
            <a:ext cx="2687637" cy="140017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rgbClr val="002060"/>
                </a:solidFill>
              </a:rPr>
              <a:t>ОРУ</a:t>
            </a: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rgbClr val="002060"/>
                </a:solidFill>
              </a:rPr>
              <a:t> без предметов (сидя на мяче)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5575" y="973138"/>
            <a:ext cx="3752850" cy="11207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marL="246599" indent="-246599" algn="ctr" defTabSz="657597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200" b="1" dirty="0">
                <a:solidFill>
                  <a:schemeClr val="tx1"/>
                </a:solidFill>
              </a:rPr>
              <a:t>Упражнения для рук и плечевого пояса</a:t>
            </a:r>
            <a:r>
              <a:rPr lang="ru-RU" b="1" dirty="0">
                <a:solidFill>
                  <a:schemeClr val="tx1"/>
                </a:solidFill>
              </a:rPr>
              <a:t>:</a:t>
            </a:r>
          </a:p>
          <a:p>
            <a:pPr marL="246599" indent="-246599"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для пальцев и кисти</a:t>
            </a:r>
          </a:p>
          <a:p>
            <a:pPr marL="246599" indent="-246599"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Для увеличения подвижности в суставах</a:t>
            </a:r>
          </a:p>
          <a:p>
            <a:pPr marL="246599" indent="-246599"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Для сгибателей и разгибателей мышц рук</a:t>
            </a:r>
          </a:p>
          <a:p>
            <a:pPr marL="246599" indent="-246599"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На расслабление мышц рук и плечевого пояса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8275" y="2239963"/>
            <a:ext cx="3752850" cy="1231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marL="246599" indent="-246599"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</a:rPr>
              <a:t>2. Упражнения для ног и тазовой области</a:t>
            </a:r>
            <a:r>
              <a:rPr lang="ru-RU" dirty="0">
                <a:solidFill>
                  <a:srgbClr val="002060"/>
                </a:solidFill>
              </a:rPr>
              <a:t>:</a:t>
            </a:r>
          </a:p>
          <a:p>
            <a:pPr marL="246599" indent="-246599"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для стопы и голени</a:t>
            </a:r>
          </a:p>
          <a:p>
            <a:pPr marL="246599" indent="-246599"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rgbClr val="002060"/>
                </a:solidFill>
              </a:rPr>
              <a:t>Для увеличения подвижности в суставах</a:t>
            </a:r>
          </a:p>
          <a:p>
            <a:pPr marL="246599" indent="-246599"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rgbClr val="002060"/>
                </a:solidFill>
              </a:rPr>
              <a:t>Силовые упражнения для мышц бедра</a:t>
            </a:r>
          </a:p>
          <a:p>
            <a:pPr marL="246599" indent="-246599"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rgbClr val="002060"/>
                </a:solidFill>
              </a:rPr>
              <a:t>Для мышц тазового дна</a:t>
            </a:r>
          </a:p>
          <a:p>
            <a:pPr marL="246599" indent="-246599"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rgbClr val="002060"/>
                </a:solidFill>
              </a:rPr>
              <a:t>Для расслабления мышц ног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3838" y="3640138"/>
            <a:ext cx="4257675" cy="15684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marL="246599" indent="-246599"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</a:rPr>
              <a:t>3. Упражнения для туловища</a:t>
            </a:r>
            <a:r>
              <a:rPr lang="ru-RU" dirty="0">
                <a:solidFill>
                  <a:srgbClr val="002060"/>
                </a:solidFill>
              </a:rPr>
              <a:t>:</a:t>
            </a:r>
          </a:p>
          <a:p>
            <a:pPr marL="246599" indent="-246599"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rgbClr val="002060"/>
                </a:solidFill>
              </a:rPr>
              <a:t>Для мышц передней поверхности туловища (силовые)</a:t>
            </a:r>
          </a:p>
          <a:p>
            <a:pPr marL="246599" indent="-246599"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rgbClr val="002060"/>
                </a:solidFill>
              </a:rPr>
              <a:t>Для увеличения подвижности позвоночника</a:t>
            </a:r>
          </a:p>
          <a:p>
            <a:pPr marL="246599" indent="-246599"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rgbClr val="002060"/>
                </a:solidFill>
              </a:rPr>
              <a:t>Для мышц задней поверхности туловища (силовые)</a:t>
            </a:r>
          </a:p>
          <a:p>
            <a:pPr marL="246599" indent="-246599"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rgbClr val="002060"/>
                </a:solidFill>
              </a:rPr>
              <a:t>Для мышц боковой поверхности туловища (силовые)</a:t>
            </a:r>
          </a:p>
          <a:p>
            <a:pPr marL="246599" indent="-246599"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rgbClr val="002060"/>
                </a:solidFill>
              </a:rPr>
              <a:t>Для мышц шеи</a:t>
            </a:r>
          </a:p>
          <a:p>
            <a:pPr marL="246599" indent="-246599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57725" y="4156075"/>
            <a:ext cx="2352675" cy="5603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marL="246599" indent="-246599"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</a:rPr>
              <a:t>5.  Упражнения на дыхание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>
            <a:off x="3921125" y="1512888"/>
            <a:ext cx="223838" cy="55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921125" y="1960563"/>
            <a:ext cx="447675" cy="447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780632" y="2717006"/>
            <a:ext cx="1568450" cy="392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4"/>
          </p:cNvCxnSpPr>
          <p:nvPr/>
        </p:nvCxnSpPr>
        <p:spPr>
          <a:xfrm rot="5400000">
            <a:off x="5376863" y="2352675"/>
            <a:ext cx="22383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5237163" y="2884488"/>
            <a:ext cx="1905000" cy="615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4200525" y="2519363"/>
            <a:ext cx="2827338" cy="952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marL="246599" indent="-246599" algn="ctr" defTabSz="657597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ru-RU" sz="1200" b="1" dirty="0">
                <a:solidFill>
                  <a:srgbClr val="002060"/>
                </a:solidFill>
              </a:rPr>
              <a:t>Комплексные упражнения</a:t>
            </a:r>
          </a:p>
          <a:p>
            <a:pPr marL="246599" indent="-246599"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(упражнения, включающие в работу наибольшее количество мышечных групп)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677" y="54937"/>
            <a:ext cx="6968699" cy="331847"/>
          </a:xfrm>
          <a:prstGeom prst="rect">
            <a:avLst/>
          </a:prstGeom>
          <a:noFill/>
        </p:spPr>
        <p:txBody>
          <a:bodyPr lIns="65760" tIns="32880" rIns="65760" bIns="3288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Требования к проведению упражнений на мячах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0026" y="560082"/>
            <a:ext cx="1792300" cy="72812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7030A0"/>
                </a:solidFill>
              </a:rPr>
              <a:t>Мяч должен быть подобран согласно росту занимающегося.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4017" y="1344209"/>
            <a:ext cx="1848309" cy="5600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7030A0"/>
                </a:solidFill>
              </a:rPr>
              <a:t>Одежда должна быть удобной, обувь на резиновой основе.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8005" y="2072329"/>
            <a:ext cx="1904319" cy="8401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7030A0"/>
                </a:solidFill>
              </a:rPr>
              <a:t>В целях профилактики травматизма следует заниматься на ковровом покрытии.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4017" y="3024489"/>
            <a:ext cx="1848309" cy="5600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7030A0"/>
                </a:solidFill>
              </a:rPr>
              <a:t>Следить за правильной посадкой на мяче.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4014" y="3696602"/>
            <a:ext cx="1792300" cy="6161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7030A0"/>
                </a:solidFill>
              </a:rPr>
              <a:t>Необходимо научить ребенка приемам </a:t>
            </a:r>
            <a:r>
              <a:rPr lang="ru-RU" sz="1200" b="1" dirty="0" err="1">
                <a:solidFill>
                  <a:srgbClr val="7030A0"/>
                </a:solidFill>
              </a:rPr>
              <a:t>самостраховки</a:t>
            </a:r>
            <a:r>
              <a:rPr lang="ru-RU" sz="12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2702" y="3080499"/>
            <a:ext cx="2744459" cy="9521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7030A0"/>
                </a:solidFill>
              </a:rPr>
              <a:t>Начинать с простых упражнений и облегченных исходных положений, постепенно переходя к более сложным.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56691" y="616087"/>
            <a:ext cx="2744459" cy="10641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7030A0"/>
                </a:solidFill>
              </a:rPr>
              <a:t>При выполнении упражнений лежа на мяче контролировать, чтобы голова и позвоночник составляли прямую линию и не задерживалось дыхание.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56691" y="1848295"/>
            <a:ext cx="2744459" cy="112018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7030A0"/>
                </a:solidFill>
              </a:rPr>
              <a:t>Избегать резких и быстрых движений, скручиваний в шейном и поясничном отделах позвоночника, интенсивного напряжения мышц шеи и спины.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4017" y="4424723"/>
            <a:ext cx="1848309" cy="8401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7030A0"/>
                </a:solidFill>
              </a:rPr>
              <a:t>На первых занятиях следует использовать менее упруго накаченные мячи.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56691" y="4200685"/>
            <a:ext cx="2744459" cy="10641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7030A0"/>
                </a:solidFill>
              </a:rPr>
              <a:t>Следует избегать соприкосновения мяча с острыми и режущими поверхностями и предметами для предотвращения повреждения мяча.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52373" y="4256696"/>
            <a:ext cx="1568263" cy="100816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7030A0"/>
                </a:solidFill>
              </a:rPr>
              <a:t>Расстояние между занимающимися должно быть не менее 1,5 м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08378" y="560078"/>
            <a:ext cx="1624272" cy="72812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7030A0"/>
                </a:solidFill>
              </a:rPr>
              <a:t>Подгруппа занимающихся не более  6-12 человек</a:t>
            </a:r>
          </a:p>
        </p:txBody>
      </p:sp>
      <p:pic>
        <p:nvPicPr>
          <p:cNvPr id="34854" name="Picture 2" descr="D:\ОЛЯ\Анимашки спорт, спортивные анимашки, анимашки спортсменов   Smayli.ru_files\59034-1403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7263" y="1687513"/>
            <a:ext cx="2001837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7416" y="672096"/>
            <a:ext cx="2843553" cy="336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5765" tIns="32883" rIns="65765" bIns="32883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внешним признакам 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94784" y="672096"/>
            <a:ext cx="2740151" cy="336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5772" tIns="32886" rIns="65772" bIns="32886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объективным признакам: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2314" y="1120172"/>
          <a:ext cx="3463965" cy="4139696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967856"/>
                <a:gridCol w="916938"/>
                <a:gridCol w="1579171"/>
              </a:tblGrid>
              <a:tr h="212500">
                <a:tc rowSpan="2">
                  <a:txBody>
                    <a:bodyPr/>
                    <a:lstStyle/>
                    <a:p>
                      <a:r>
                        <a:rPr lang="ru-RU" sz="900" b="1" dirty="0" smtClean="0"/>
                        <a:t>Наблюдаемые признаки и состояние ребенка</a:t>
                      </a:r>
                      <a:endParaRPr lang="ru-RU" sz="900" b="1" dirty="0"/>
                    </a:p>
                  </a:txBody>
                  <a:tcPr marL="66177" marR="66177" marT="35846" marB="3584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Степень</a:t>
                      </a:r>
                      <a:r>
                        <a:rPr lang="ru-RU" sz="900" b="1" baseline="0" dirty="0" smtClean="0"/>
                        <a:t> выраженности утомления</a:t>
                      </a:r>
                    </a:p>
                  </a:txBody>
                  <a:tcPr marL="66177" marR="66177" marT="35846" marB="35846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82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Небольшая 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Значительное 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</a:tr>
              <a:tr h="332145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Окраска кожи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Небольшое покраснение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Значительное покраснение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</a:tr>
              <a:tr h="332145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Выражение</a:t>
                      </a:r>
                      <a:r>
                        <a:rPr lang="ru-RU" sz="900" b="1" baseline="0" dirty="0" smtClean="0"/>
                        <a:t> лица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Спокойное 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Напряженное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</a:tr>
              <a:tr h="332145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Потоотделение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незначительное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выраженное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</a:tr>
              <a:tr h="332145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Дыхание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Несколько</a:t>
                      </a:r>
                      <a:r>
                        <a:rPr lang="ru-RU" sz="900" b="1" baseline="0" dirty="0" smtClean="0"/>
                        <a:t> учащенное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Резко учащенное, поверхностное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</a:tr>
              <a:tr h="858797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Движения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Бодрые, задания</a:t>
                      </a:r>
                      <a:r>
                        <a:rPr lang="ru-RU" sz="900" b="1" baseline="0" dirty="0" smtClean="0"/>
                        <a:t> выполняются четко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Неуверенные, нечеткие,</a:t>
                      </a:r>
                      <a:r>
                        <a:rPr lang="ru-RU" sz="900" b="1" baseline="0" dirty="0" smtClean="0"/>
                        <a:t> появляются дополнительные движения, возможно двигательное возбуждение или заторможенность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</a:tr>
              <a:tr h="595471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Самочувствие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Хорошее, жалоб нет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Жалобы на усталость, небольшая сутулость,</a:t>
                      </a:r>
                      <a:r>
                        <a:rPr lang="ru-RU" sz="900" b="1" baseline="0" dirty="0" smtClean="0"/>
                        <a:t> снижение интереса к окружающему.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</a:tr>
              <a:tr h="618834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Внимание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Четкое, безошибочное выполнение заданий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Неточность в выполнении</a:t>
                      </a:r>
                      <a:r>
                        <a:rPr lang="ru-RU" sz="900" b="1" baseline="0" dirty="0" smtClean="0"/>
                        <a:t> команд, ошибки при смене направления движения.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94787" y="1226504"/>
          <a:ext cx="2740151" cy="1349911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986454"/>
                <a:gridCol w="931652"/>
                <a:gridCol w="822045"/>
              </a:tblGrid>
              <a:tr h="260873"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66177" marR="66177" marT="35846" marB="358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3-4 года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5-7 лет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</a:tr>
              <a:tr h="544519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Возвращение ЧСС после</a:t>
                      </a:r>
                      <a:r>
                        <a:rPr lang="ru-RU" sz="900" b="1" baseline="0" dirty="0" smtClean="0"/>
                        <a:t> нагрузки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В течение 1-2 минут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2-3 минуты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</a:tr>
              <a:tr h="544519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Средняя ЧСС не должна</a:t>
                      </a:r>
                      <a:r>
                        <a:rPr lang="ru-RU" sz="900" b="1" baseline="0" dirty="0" smtClean="0"/>
                        <a:t> быть выше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130-140 ударов в минуту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140-150 ударов в минуту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94782" y="2744442"/>
          <a:ext cx="2774604" cy="1039527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924868"/>
                <a:gridCol w="924868"/>
                <a:gridCol w="924868"/>
              </a:tblGrid>
              <a:tr h="60937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Признак</a:t>
                      </a:r>
                      <a:endParaRPr lang="ru-RU" sz="1100" b="1" dirty="0"/>
                    </a:p>
                  </a:txBody>
                  <a:tcPr marL="66177" marR="66177" marT="35846" marB="35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Небольшая степень</a:t>
                      </a:r>
                      <a:r>
                        <a:rPr lang="ru-RU" sz="1100" b="1" baseline="0" dirty="0" smtClean="0"/>
                        <a:t> утомления</a:t>
                      </a:r>
                      <a:endParaRPr lang="ru-RU" sz="1100" b="1" dirty="0"/>
                    </a:p>
                  </a:txBody>
                  <a:tcPr marL="66177" marR="66177" marT="35846" marB="35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Значительное утомление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</a:tr>
              <a:tr h="430149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Пульс</a:t>
                      </a:r>
                      <a:r>
                        <a:rPr lang="ru-RU" sz="1100" b="1" baseline="0" dirty="0" smtClean="0"/>
                        <a:t>, </a:t>
                      </a:r>
                    </a:p>
                    <a:p>
                      <a:r>
                        <a:rPr lang="ru-RU" sz="1100" b="1" baseline="0" dirty="0" smtClean="0"/>
                        <a:t>уд. /мин.</a:t>
                      </a:r>
                      <a:endParaRPr lang="ru-RU" sz="1100" b="1" dirty="0"/>
                    </a:p>
                  </a:txBody>
                  <a:tcPr marL="66177" marR="66177" marT="35846" marB="35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110-150</a:t>
                      </a:r>
                      <a:endParaRPr lang="ru-RU" sz="1100" b="1" dirty="0"/>
                    </a:p>
                  </a:txBody>
                  <a:tcPr marL="66177" marR="66177" marT="35846" marB="35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160-180</a:t>
                      </a:r>
                      <a:endParaRPr lang="ru-RU" sz="900" b="1" dirty="0"/>
                    </a:p>
                  </a:txBody>
                  <a:tcPr marL="66177" marR="66177" marT="35846" marB="35846" anchor="ctr"/>
                </a:tc>
              </a:tr>
            </a:tbl>
          </a:graphicData>
        </a:graphic>
      </p:graphicFrame>
      <p:pic>
        <p:nvPicPr>
          <p:cNvPr id="7" name="Picture 3" descr="D:\Фото__\фото фитбол\tren1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1161" y="3864630"/>
            <a:ext cx="1775065" cy="1344225"/>
          </a:xfrm>
          <a:prstGeom prst="round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3988" y="168275"/>
            <a:ext cx="4448175" cy="41751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5772" tIns="32886" rIns="65772" bIns="32886">
            <a:spAutoFit/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Контроль  за  нагрузкой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8151" y="224030"/>
            <a:ext cx="5707525" cy="420357"/>
          </a:xfrm>
          <a:prstGeom prst="rect">
            <a:avLst/>
          </a:prstGeom>
          <a:noFill/>
        </p:spPr>
        <p:txBody>
          <a:bodyPr lIns="65760" tIns="32880" rIns="65760" bIns="32880">
            <a:spAutoFit/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ПОЯСНИТЕЛЬНАЯ ЗАПИСКА</a:t>
            </a:r>
          </a:p>
        </p:txBody>
      </p:sp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392113" y="1512888"/>
            <a:ext cx="644048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760" tIns="32880" rIns="65760" bIns="32880">
            <a:spAutoFit/>
          </a:bodyPr>
          <a:lstStyle/>
          <a:p>
            <a:r>
              <a:rPr lang="ru-RU">
                <a:latin typeface="Calibri" pitchFamily="34" charset="0"/>
              </a:rPr>
              <a:t>	</a:t>
            </a:r>
            <a:endParaRPr lang="ru-RU" b="1">
              <a:latin typeface="Calibri" pitchFamily="34" charset="0"/>
            </a:endParaRPr>
          </a:p>
          <a:p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	</a:t>
            </a:r>
          </a:p>
        </p:txBody>
      </p:sp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336550" y="3529013"/>
            <a:ext cx="6327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760" tIns="32880" rIns="65760" bIns="32880">
            <a:spAutoFit/>
          </a:bodyPr>
          <a:lstStyle/>
          <a:p>
            <a:r>
              <a:rPr lang="ru-RU" b="1">
                <a:latin typeface="Calibri" pitchFamily="34" charset="0"/>
              </a:rPr>
              <a:t>	</a:t>
            </a:r>
          </a:p>
        </p:txBody>
      </p:sp>
      <p:sp>
        <p:nvSpPr>
          <p:cNvPr id="16388" name="Прямоугольник 10"/>
          <p:cNvSpPr>
            <a:spLocks noChangeArrowheads="1"/>
          </p:cNvSpPr>
          <p:nvPr/>
        </p:nvSpPr>
        <p:spPr bwMode="auto">
          <a:xfrm>
            <a:off x="336550" y="839788"/>
            <a:ext cx="64960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760" tIns="32880" rIns="65760" bIns="32880">
            <a:spAutoFit/>
          </a:bodyPr>
          <a:lstStyle/>
          <a:p>
            <a:pPr algn="just"/>
            <a:endParaRPr lang="ru-RU" b="1">
              <a:solidFill>
                <a:srgbClr val="FF0000"/>
              </a:solidFill>
              <a:latin typeface="Calibri" pitchFamily="34" charset="0"/>
            </a:endParaRPr>
          </a:p>
          <a:p>
            <a:pPr algn="just"/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Новизна программы. </a:t>
            </a:r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Фитбол-гимнастика - одно из новых направлений в физкультурно-оздоровительной работе с дошкольниками, где используется новейшее современное оборудование. Фитбол (англ.) «</a:t>
            </a:r>
            <a:r>
              <a:rPr lang="en-US" b="1">
                <a:solidFill>
                  <a:schemeClr val="tx2"/>
                </a:solidFill>
                <a:latin typeface="Calibri" pitchFamily="34" charset="0"/>
              </a:rPr>
              <a:t>fit</a:t>
            </a:r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» – оздоровление, </a:t>
            </a:r>
            <a:r>
              <a:rPr lang="en-US" b="1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«</a:t>
            </a:r>
            <a:r>
              <a:rPr lang="en-US" b="1">
                <a:solidFill>
                  <a:schemeClr val="tx2"/>
                </a:solidFill>
                <a:latin typeface="Calibri" pitchFamily="34" charset="0"/>
              </a:rPr>
              <a:t>ball</a:t>
            </a:r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» - мяч,  который используется в оздоровительных целях. </a:t>
            </a:r>
          </a:p>
          <a:p>
            <a:pPr algn="just"/>
            <a:endParaRPr lang="ru-RU" b="1">
              <a:solidFill>
                <a:schemeClr val="tx2"/>
              </a:solidFill>
              <a:latin typeface="Calibri" pitchFamily="34" charset="0"/>
            </a:endParaRPr>
          </a:p>
          <a:p>
            <a:pPr algn="just"/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Актуальность программы   </a:t>
            </a:r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обусловлена тем, что в настоящее время перед ДОУ стоит вопрос о путях совершенствования работы по укреплению здоровья, развитию движения у детей. Занятия с фитболом не просто укрепляют мышцы спины и брюшного пресса, способствуют формированию правильного дыхания, моторных функций, </a:t>
            </a: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но главное </a:t>
            </a:r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– формируют сложно и длительно вырабатываемый в обычных условиях навык правильной осанки.</a:t>
            </a:r>
          </a:p>
          <a:p>
            <a:pPr algn="just"/>
            <a:endParaRPr lang="ru-RU" b="1">
              <a:solidFill>
                <a:schemeClr val="tx2"/>
              </a:solidFill>
              <a:latin typeface="Calibri" pitchFamily="34" charset="0"/>
            </a:endParaRPr>
          </a:p>
          <a:p>
            <a:pPr algn="just"/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Педагогическая целесообразность. </a:t>
            </a:r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Фитбол-гимнастика решает весь комплекс соматических, интеллектуальных и физических проблем, способствует коррекции не только психомоторного, но и речевого, эмоционального и общего психического развития.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437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12939" y="1402547"/>
            <a:ext cx="3225067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13586" y="112004"/>
            <a:ext cx="6314262" cy="466518"/>
          </a:xfrm>
          <a:prstGeom prst="rect">
            <a:avLst/>
          </a:prstGeom>
          <a:noFill/>
        </p:spPr>
        <p:txBody>
          <a:bodyPr lIns="65765" tIns="32883" rIns="65765" bIns="32883" anchor="ctr">
            <a:spAutoFit/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   </a:t>
            </a:r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ВИДЫ ФИЗКУЛЬТУРНЫХ ЗАНЯТИЙ С ФИТБОЛ-МЯЧАМИ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369864" y="759605"/>
          <a:ext cx="6799285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hlink"/>
                </a:solidFill>
              </a:rPr>
              <a:t>Общее количество НОД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07285" y="1260718"/>
          <a:ext cx="5551557" cy="3026432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27857"/>
                <a:gridCol w="371243"/>
                <a:gridCol w="371803"/>
                <a:gridCol w="371803"/>
                <a:gridCol w="371803"/>
                <a:gridCol w="371803"/>
                <a:gridCol w="371803"/>
                <a:gridCol w="371803"/>
                <a:gridCol w="371803"/>
                <a:gridCol w="371803"/>
                <a:gridCol w="473712"/>
              </a:tblGrid>
              <a:tr h="233221"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Месяц </a:t>
                      </a:r>
                      <a:endParaRPr lang="ru-RU" sz="11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09</a:t>
                      </a:r>
                      <a:endParaRPr lang="ru-RU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  10</a:t>
                      </a:r>
                      <a:endParaRPr lang="ru-RU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  11</a:t>
                      </a:r>
                      <a:endParaRPr lang="ru-RU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   12</a:t>
                      </a:r>
                      <a:endParaRPr lang="ru-RU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  01</a:t>
                      </a:r>
                      <a:endParaRPr lang="ru-RU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  02</a:t>
                      </a:r>
                      <a:endParaRPr lang="ru-RU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   03</a:t>
                      </a:r>
                      <a:endParaRPr lang="ru-RU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  04</a:t>
                      </a:r>
                      <a:endParaRPr lang="ru-RU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  05</a:t>
                      </a:r>
                      <a:endParaRPr lang="ru-RU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 Всего</a:t>
                      </a:r>
                      <a:endParaRPr lang="ru-RU" sz="1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134"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Times New Roman"/>
                          <a:cs typeface="Tahoma"/>
                        </a:rPr>
                        <a:t> Вид НОД</a:t>
                      </a:r>
                      <a:endParaRPr lang="ru-RU" sz="11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4</a:t>
                      </a: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9</a:t>
                      </a: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9</a:t>
                      </a: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7</a:t>
                      </a:r>
                      <a:endParaRPr lang="ru-RU" sz="1600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7</a:t>
                      </a:r>
                      <a:endParaRPr lang="ru-RU" sz="1600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8</a:t>
                      </a:r>
                      <a:endParaRPr lang="ru-RU" sz="1600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6</a:t>
                      </a:r>
                      <a:endParaRPr lang="ru-RU" sz="1600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9</a:t>
                      </a:r>
                      <a:endParaRPr lang="ru-RU" sz="1600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3</a:t>
                      </a:r>
                      <a:endParaRPr lang="ru-RU" sz="1600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62</a:t>
                      </a:r>
                      <a:endParaRPr lang="ru-RU" sz="1600" b="1" cap="none" spc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Вид  СОД</a:t>
                      </a:r>
                      <a:endParaRPr lang="ru-RU" sz="11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cap="none" spc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Физкультурные досуги</a:t>
                      </a:r>
                      <a:endParaRPr lang="ru-RU" sz="11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1</a:t>
                      </a:r>
                      <a:endParaRPr lang="ru-RU" sz="1600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1</a:t>
                      </a:r>
                      <a:endParaRPr lang="ru-RU" sz="1600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1</a:t>
                      </a:r>
                      <a:endParaRPr lang="ru-RU" sz="1600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1</a:t>
                      </a:r>
                      <a:endParaRPr lang="ru-RU" sz="1600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1</a:t>
                      </a: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1</a:t>
                      </a: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1</a:t>
                      </a: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1</a:t>
                      </a: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1</a:t>
                      </a: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12</a:t>
                      </a:r>
                      <a:endParaRPr lang="ru-RU" sz="1600" b="1" cap="none" spc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8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Спортивно-семейные досуги</a:t>
                      </a:r>
                      <a:endParaRPr lang="ru-RU" sz="11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1</a:t>
                      </a: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1</a:t>
                      </a: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cap="none" spc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1</a:t>
                      </a: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3</a:t>
                      </a:r>
                      <a:endParaRPr lang="ru-RU" sz="1600" b="1" cap="none" spc="0" dirty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2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Итого:</a:t>
                      </a:r>
                      <a:endParaRPr lang="ru-RU" sz="12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 </a:t>
                      </a: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cap="none" spc="0" dirty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libri"/>
                          <a:ea typeface="Times New Roman"/>
                          <a:cs typeface="Tahoma"/>
                        </a:rPr>
                        <a:t>77</a:t>
                      </a:r>
                      <a:endParaRPr lang="ru-RU" sz="1600" b="1" cap="none" spc="0" dirty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98450" y="93663"/>
            <a:ext cx="664368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5760" tIns="32880" rIns="65760" bIns="32880" anchor="ctr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8064A2"/>
                </a:solidFill>
                <a:latin typeface="Calibri" pitchFamily="34" charset="0"/>
              </a:rPr>
              <a:t>ФИЗКУЛЬТУРНО-ОЗДОРОВИТЕЛЬНАЯ РАБОТА</a:t>
            </a:r>
          </a:p>
        </p:txBody>
      </p:sp>
      <p:pic>
        <p:nvPicPr>
          <p:cNvPr id="40962" name="Picture 2" descr="http://im0-tub-ru.yandex.net/i?id=50c61033a1b97c42a4427b309c02e99a-48-144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3175" y="2463800"/>
            <a:ext cx="414338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88950" y="960438"/>
            <a:ext cx="6167438" cy="411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indent="269875" defTabSz="914400">
              <a:tabLst>
                <a:tab pos="539750" algn="l"/>
                <a:tab pos="1419225" algn="l"/>
              </a:tabLst>
            </a:pPr>
            <a:r>
              <a:rPr lang="ru-RU" sz="1200" b="1">
                <a:solidFill>
                  <a:srgbClr val="1F497D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осуществляется через следующие формы:</a:t>
            </a:r>
          </a:p>
          <a:p>
            <a:pPr indent="269875" defTabSz="914400">
              <a:tabLst>
                <a:tab pos="539750" algn="l"/>
                <a:tab pos="1419225" algn="l"/>
              </a:tabLst>
            </a:pPr>
            <a:r>
              <a:rPr lang="ru-RU" sz="1200" b="1">
                <a:solidFill>
                  <a:srgbClr val="66CC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1. Занятия по физической культуре всех типов</a:t>
            </a:r>
          </a:p>
          <a:p>
            <a:pPr indent="269875" defTabSz="914400">
              <a:buFont typeface="Arial" charset="0"/>
              <a:buChar char="•"/>
              <a:tabLst>
                <a:tab pos="539750" algn="l"/>
                <a:tab pos="1419225" algn="l"/>
              </a:tabLst>
            </a:pPr>
            <a:r>
              <a:rPr lang="ru-RU" sz="1200" b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физкультминутки;</a:t>
            </a:r>
          </a:p>
          <a:p>
            <a:pPr indent="269875" defTabSz="914400">
              <a:buFont typeface="Arial" charset="0"/>
              <a:buChar char="•"/>
              <a:tabLst>
                <a:tab pos="539750" algn="l"/>
                <a:tab pos="1419225" algn="l"/>
              </a:tabLst>
            </a:pPr>
            <a:r>
              <a:rPr lang="ru-RU" sz="1200" b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подвижные игры;</a:t>
            </a:r>
          </a:p>
          <a:p>
            <a:pPr indent="269875" defTabSz="914400">
              <a:buFont typeface="Arial" charset="0"/>
              <a:buChar char="•"/>
              <a:tabLst>
                <a:tab pos="539750" algn="l"/>
                <a:tab pos="1419225" algn="l"/>
              </a:tabLst>
            </a:pPr>
            <a:r>
              <a:rPr lang="ru-RU" sz="1200" b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занятия-соревнования;</a:t>
            </a:r>
          </a:p>
          <a:p>
            <a:pPr indent="269875" defTabSz="914400">
              <a:buFont typeface="Arial" charset="0"/>
              <a:buChar char="•"/>
              <a:tabLst>
                <a:tab pos="539750" algn="l"/>
                <a:tab pos="1419225" algn="l"/>
              </a:tabLst>
            </a:pPr>
            <a:r>
              <a:rPr lang="ru-RU" sz="1200" b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утренняя гимнастика;</a:t>
            </a:r>
          </a:p>
          <a:p>
            <a:pPr indent="269875" defTabSz="914400">
              <a:buFont typeface="Arial" charset="0"/>
              <a:buChar char="•"/>
              <a:tabLst>
                <a:tab pos="539750" algn="l"/>
                <a:tab pos="1419225" algn="l"/>
              </a:tabLst>
            </a:pPr>
            <a:r>
              <a:rPr lang="ru-RU" sz="1200" b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интегрированные занятия с другими видами деятельности;</a:t>
            </a:r>
          </a:p>
          <a:p>
            <a:pPr indent="269875" defTabSz="914400">
              <a:buFont typeface="Arial" charset="0"/>
              <a:buChar char="•"/>
              <a:tabLst>
                <a:tab pos="539750" algn="l"/>
                <a:tab pos="1419225" algn="l"/>
              </a:tabLst>
            </a:pPr>
            <a:r>
              <a:rPr lang="ru-RU" sz="1200" b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праздники и развлечения</a:t>
            </a:r>
            <a:r>
              <a:rPr lang="ru-RU" sz="120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 indent="269875" defTabSz="914400">
              <a:tabLst>
                <a:tab pos="539750" algn="l"/>
                <a:tab pos="1419225" algn="l"/>
              </a:tabLst>
            </a:pPr>
            <a:r>
              <a:rPr lang="ru-RU" sz="1200" b="1">
                <a:solidFill>
                  <a:srgbClr val="66CC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2. Физкультурно-оздоровительные занятия по фитбол-гимнастике.</a:t>
            </a:r>
          </a:p>
          <a:p>
            <a:pPr indent="269875" defTabSz="914400">
              <a:tabLst>
                <a:tab pos="539750" algn="l"/>
                <a:tab pos="1419225" algn="l"/>
              </a:tabLst>
            </a:pPr>
            <a:r>
              <a:rPr lang="ru-RU" sz="1200" b="1">
                <a:solidFill>
                  <a:srgbClr val="66CC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3. Оздоровительная гимнастика для детей с нарушением осанки и плоскостопия.</a:t>
            </a:r>
          </a:p>
          <a:p>
            <a:pPr indent="269875" defTabSz="914400">
              <a:tabLst>
                <a:tab pos="539750" algn="l"/>
                <a:tab pos="1419225" algn="l"/>
              </a:tabLst>
            </a:pPr>
            <a:r>
              <a:rPr lang="ru-RU" sz="1200" b="1">
                <a:solidFill>
                  <a:srgbClr val="66CC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4. Система эффективных закаливающих процедур:</a:t>
            </a:r>
          </a:p>
          <a:p>
            <a:pPr indent="269875" defTabSz="914400" eaLnBrk="0" hangingPunct="0">
              <a:buFontTx/>
              <a:buChar char="•"/>
              <a:tabLst>
                <a:tab pos="539750" algn="l"/>
                <a:tab pos="1419225" algn="l"/>
              </a:tabLst>
            </a:pPr>
            <a:r>
              <a:rPr lang="ru-RU" sz="1200" b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воздушное закаливание;</a:t>
            </a:r>
          </a:p>
          <a:p>
            <a:pPr indent="269875" defTabSz="914400" eaLnBrk="0" hangingPunct="0">
              <a:buFontTx/>
              <a:buChar char="•"/>
              <a:tabLst>
                <a:tab pos="539750" algn="l"/>
                <a:tab pos="1419225" algn="l"/>
              </a:tabLst>
            </a:pPr>
            <a:r>
              <a:rPr lang="ru-RU" sz="1200" b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хождение по «дорожкам здоровья» (закаливание, профилактика плоскостопия);</a:t>
            </a:r>
          </a:p>
          <a:p>
            <a:pPr indent="269875" defTabSz="914400" eaLnBrk="0" hangingPunct="0">
              <a:buFontTx/>
              <a:buChar char="•"/>
              <a:tabLst>
                <a:tab pos="539750" algn="l"/>
                <a:tab pos="1419225" algn="l"/>
              </a:tabLst>
            </a:pPr>
            <a:r>
              <a:rPr lang="ru-RU" sz="1200" b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хождение босиком;</a:t>
            </a:r>
          </a:p>
          <a:p>
            <a:pPr indent="269875" defTabSz="914400" eaLnBrk="0" hangingPunct="0">
              <a:buFontTx/>
              <a:buChar char="•"/>
              <a:tabLst>
                <a:tab pos="539750" algn="l"/>
                <a:tab pos="1419225" algn="l"/>
              </a:tabLst>
            </a:pPr>
            <a:r>
              <a:rPr lang="ru-RU" sz="1200" b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физкультурные занятия на свежем воздухе.</a:t>
            </a:r>
          </a:p>
          <a:p>
            <a:pPr indent="269875" defTabSz="914400" eaLnBrk="0" hangingPunct="0">
              <a:tabLst>
                <a:tab pos="539750" algn="l"/>
                <a:tab pos="1419225" algn="l"/>
              </a:tabLst>
            </a:pPr>
            <a:r>
              <a:rPr lang="ru-RU" sz="1200" b="1">
                <a:solidFill>
                  <a:srgbClr val="66CC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5.Использование оздоровительных технологий  на занятиях:</a:t>
            </a:r>
          </a:p>
          <a:p>
            <a:pPr marL="87313" lvl="2" indent="-87313" defTabSz="914400" eaLnBrk="0" hangingPunct="0">
              <a:buFont typeface="Arial" charset="0"/>
              <a:buChar char="•"/>
              <a:tabLst>
                <a:tab pos="539750" algn="l"/>
                <a:tab pos="1419225" algn="l"/>
              </a:tabLst>
            </a:pPr>
            <a:r>
              <a:rPr lang="ru-RU" sz="1200" b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дыхательная и звуковая гимнастика по Стрельниковой;</a:t>
            </a:r>
          </a:p>
          <a:p>
            <a:pPr marL="87313" lvl="2" indent="-87313" defTabSz="914400" eaLnBrk="0" hangingPunct="0">
              <a:buFont typeface="Arial" charset="0"/>
              <a:buChar char="•"/>
              <a:tabLst>
                <a:tab pos="539750" algn="l"/>
                <a:tab pos="1419225" algn="l"/>
              </a:tabLst>
            </a:pPr>
            <a:r>
              <a:rPr lang="ru-RU" sz="1200" b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упражнения на релаксацию;</a:t>
            </a:r>
          </a:p>
          <a:p>
            <a:pPr marL="87313" lvl="2" indent="-87313" defTabSz="914400" eaLnBrk="0" hangingPunct="0">
              <a:buFont typeface="Arial" charset="0"/>
              <a:buChar char="•"/>
              <a:tabLst>
                <a:tab pos="539750" algn="l"/>
                <a:tab pos="1419225" algn="l"/>
              </a:tabLst>
            </a:pPr>
            <a:r>
              <a:rPr lang="ru-RU" sz="1200" b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хождение по «дорожке здоровья», использование массажёров для ног, нетрадиционного оборудования;</a:t>
            </a:r>
          </a:p>
          <a:p>
            <a:pPr marL="87313" lvl="2" indent="-87313" defTabSz="914400" eaLnBrk="0" hangingPunct="0">
              <a:buFont typeface="Arial" charset="0"/>
              <a:buChar char="•"/>
              <a:tabLst>
                <a:tab pos="539750" algn="l"/>
                <a:tab pos="1419225" algn="l"/>
              </a:tabLst>
            </a:pPr>
            <a:r>
              <a:rPr lang="ru-RU" sz="1200" b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фитбол-гимнастика.</a:t>
            </a:r>
          </a:p>
          <a:p>
            <a:pPr marL="87313" lvl="2" indent="-87313" defTabSz="914400" eaLnBrk="0" hangingPunct="0">
              <a:buFont typeface="Arial" charset="0"/>
              <a:buChar char="•"/>
              <a:tabLst>
                <a:tab pos="539750" algn="l"/>
                <a:tab pos="1419225" algn="l"/>
              </a:tabLst>
            </a:pPr>
            <a:r>
              <a:rPr lang="ru-RU" sz="1200" b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использование ИКТ для чёткого показа упражнений на фитболе.</a:t>
            </a:r>
            <a:endParaRPr lang="ru-RU" sz="400" b="1">
              <a:solidFill>
                <a:schemeClr val="tx2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5921" y="147904"/>
            <a:ext cx="6204115" cy="500755"/>
          </a:xfrm>
          <a:prstGeom prst="rect">
            <a:avLst/>
          </a:prstGeom>
          <a:noFill/>
        </p:spPr>
        <p:txBody>
          <a:bodyPr lIns="65760" tIns="32880" rIns="65760" bIns="3288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                 Методические рекомендации  к  проведению занятий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2091" y="560079"/>
            <a:ext cx="1848309" cy="106417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Дать детям представление о форме и физических свойствах мяча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5923" y="1680266"/>
            <a:ext cx="1848309" cy="1120187"/>
          </a:xfrm>
          <a:prstGeom prst="roundRect">
            <a:avLst>
              <a:gd name="adj" fmla="val 1751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Научить правильной посадке на мяч и приемам </a:t>
            </a:r>
            <a:r>
              <a:rPr lang="ru-RU" b="1" dirty="0" err="1"/>
              <a:t>самостраховки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00450" y="616087"/>
            <a:ext cx="1848309" cy="100816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Разучить основные движения, сидя на мяче.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9325" y="2912470"/>
            <a:ext cx="1848309" cy="8401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Учить упражнениям на удерживание равновесия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3654" y="3951248"/>
            <a:ext cx="1960329" cy="117619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Разучить основные исходные движения с мячом </a:t>
            </a: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(броски, ловля, удары, упр. в парах)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72797" y="728105"/>
            <a:ext cx="1848309" cy="1008169"/>
          </a:xfrm>
          <a:prstGeom prst="roundRect">
            <a:avLst>
              <a:gd name="adj" fmla="val 1751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Следить за внешними признаками утомления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20827" y="3654866"/>
            <a:ext cx="1763141" cy="15610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Дать представление об основных исходных положениях на </a:t>
            </a:r>
            <a:r>
              <a:rPr lang="ru-RU" b="1" dirty="0" err="1"/>
              <a:t>фитболе</a:t>
            </a:r>
            <a:r>
              <a:rPr lang="ru-RU" b="1" dirty="0"/>
              <a:t> (сидя, лежа на спине, животе, на боку)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40823" y="1792281"/>
            <a:ext cx="1848309" cy="134422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Учить выполнять упражнения в сочетании с колебательными  покачиваниями на мяче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84814" y="3248528"/>
            <a:ext cx="1848309" cy="173629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Предлагать мяч детям для самостоятельной деятельности только после того, как они обучены упражнениям с </a:t>
            </a:r>
            <a:r>
              <a:rPr lang="ru-RU" b="1" dirty="0" err="1"/>
              <a:t>фитболом</a:t>
            </a:r>
            <a:endParaRPr lang="ru-RU" b="1" dirty="0"/>
          </a:p>
        </p:txBody>
      </p:sp>
      <p:pic>
        <p:nvPicPr>
          <p:cNvPr id="14" name="Рисунок 13" descr="IMG_667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3005" y="1831175"/>
            <a:ext cx="257176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617" y="112004"/>
            <a:ext cx="6072230" cy="466518"/>
          </a:xfrm>
          <a:prstGeom prst="rect">
            <a:avLst/>
          </a:prstGeom>
          <a:noFill/>
        </p:spPr>
        <p:txBody>
          <a:bodyPr lIns="65765" tIns="32883" rIns="65765" bIns="32883" anchor="ctr">
            <a:spAutoFit/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   Правильная  посадка  на  </a:t>
            </a:r>
            <a:r>
              <a:rPr lang="ru-RU" sz="2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фитболе</a:t>
            </a: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23118" y="784117"/>
            <a:ext cx="2274842" cy="784131"/>
          </a:xfrm>
          <a:prstGeom prst="roundRect">
            <a:avLst>
              <a:gd name="adj" fmla="val 15893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5765" tIns="32883" rIns="65765" bIns="32883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Посадка считается правильной, если: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5084" y="1456230"/>
            <a:ext cx="1964636" cy="123220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5765" tIns="32883" rIns="65765" bIns="32883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угол между туловищем и бедром, бедром и голенью, голенью и стопой составляет 90 градусов;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3384" y="3024490"/>
            <a:ext cx="2068039" cy="11761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5765" tIns="32883" rIns="65765" bIns="32883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голова приподнята и её центральная линия совпадает с осью туловища;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26523" y="4368715"/>
            <a:ext cx="1912935" cy="78413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5765" tIns="32883" rIns="65765" bIns="32883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спина выпрямлена, плечи развернуты, живот втянут;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94564" y="3304537"/>
            <a:ext cx="2068015" cy="106417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5765" tIns="32883" rIns="65765" bIns="32883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руки лежат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фитболе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фиксируют его ладонями сбоку или сзади;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52590" y="1516715"/>
            <a:ext cx="2055357" cy="1379489"/>
          </a:xfrm>
          <a:prstGeom prst="roundRect">
            <a:avLst>
              <a:gd name="adj" fmla="val 18745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5765" tIns="32883" rIns="65765" bIns="32883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ноги в узкой стойке, ступни параллельно друг другу и прижаты к полу, колени направлены на носки.</a:t>
            </a:r>
            <a:endParaRPr lang="ru-RU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>
            <a:off x="2119313" y="1960563"/>
            <a:ext cx="414337" cy="55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171700" y="3471863"/>
            <a:ext cx="412750" cy="16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0" idx="0"/>
          </p:cNvCxnSpPr>
          <p:nvPr/>
        </p:nvCxnSpPr>
        <p:spPr>
          <a:xfrm rot="5400000">
            <a:off x="3099594" y="4160044"/>
            <a:ext cx="392112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084638" y="3640138"/>
            <a:ext cx="309562" cy="223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084638" y="1960563"/>
            <a:ext cx="465137" cy="223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" name="Picture 3" descr="D:\Фото__\фото фитбол\gymnic-89-4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11333" y="1683178"/>
            <a:ext cx="1542347" cy="2298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9B070B"/>
                </a:solidFill>
              </a:rPr>
              <a:t>УЧЕБНЫЙ  ПЛАН</a:t>
            </a:r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358775" y="901700"/>
            <a:ext cx="6451600" cy="3902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500" b="1" smtClean="0">
                <a:solidFill>
                  <a:srgbClr val="FF0000"/>
                </a:solidFill>
              </a:rPr>
              <a:t>1-ЫЙ ГОД ОБУЧЕНИЯ - </a:t>
            </a:r>
            <a:r>
              <a:rPr lang="ru-RU" sz="1500" b="1" smtClean="0">
                <a:solidFill>
                  <a:schemeClr val="hlink"/>
                </a:solidFill>
              </a:rPr>
              <a:t>дать представление о форме и физических свойствах фитбола, обучить правильной посадке на фитболе, учить базовым положениям при выполнении упражнений.	</a:t>
            </a:r>
          </a:p>
          <a:p>
            <a:pPr>
              <a:lnSpc>
                <a:spcPct val="80000"/>
              </a:lnSpc>
            </a:pPr>
            <a:endParaRPr lang="ru-RU" sz="1500" b="1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500" b="1" smtClean="0">
                <a:solidFill>
                  <a:srgbClr val="FF0000"/>
                </a:solidFill>
              </a:rPr>
              <a:t>2-ОЙ ГОД ОБУЧЕНИЯ – </a:t>
            </a:r>
            <a:r>
              <a:rPr lang="ru-RU" sz="1500" b="1" smtClean="0">
                <a:solidFill>
                  <a:schemeClr val="hlink"/>
                </a:solidFill>
              </a:rPr>
              <a:t>научить сохранению правильной осанки при выполнении упражнений для рук и ног в сочетании с покачиваниями на фитболе;  обучить ребёнка  упражнениям на сохранение равновесия с различными положениями на фитболе.</a:t>
            </a:r>
          </a:p>
          <a:p>
            <a:pPr>
              <a:lnSpc>
                <a:spcPct val="80000"/>
              </a:lnSpc>
            </a:pPr>
            <a:endParaRPr lang="ru-RU" sz="1500" b="1" smtClean="0">
              <a:solidFill>
                <a:schemeClr val="hlink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sz="1500" b="1" smtClean="0">
                <a:solidFill>
                  <a:srgbClr val="FF0000"/>
                </a:solidFill>
              </a:rPr>
              <a:t>3-ИЙ ГОД ОБУЧЕНИЯ - </a:t>
            </a:r>
            <a:r>
              <a:rPr lang="ru-RU" sz="1500" b="1" smtClean="0">
                <a:solidFill>
                  <a:schemeClr val="hlink"/>
                </a:solidFill>
              </a:rPr>
              <a:t>научить выполнению комплекса ОРУ с использованием фитбола в едином для всех темпе; научить выполнению упражнений на растягивание с использованием мяча; научить выполнению упражнений в расслаблении мышц на фитболе.</a:t>
            </a:r>
          </a:p>
          <a:p>
            <a:pPr algn="just">
              <a:lnSpc>
                <a:spcPct val="80000"/>
              </a:lnSpc>
            </a:pPr>
            <a:endParaRPr lang="ru-RU" sz="1700" b="1" smtClean="0">
              <a:solidFill>
                <a:schemeClr val="hlink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sz="1500" b="1" smtClean="0">
                <a:solidFill>
                  <a:srgbClr val="FF0000"/>
                </a:solidFill>
              </a:rPr>
              <a:t>4-ЫЙ ГОД ОБУЧЕНИЯ - </a:t>
            </a:r>
            <a:r>
              <a:rPr lang="ru-RU" sz="1500" b="1" smtClean="0">
                <a:solidFill>
                  <a:schemeClr val="hlink"/>
                </a:solidFill>
              </a:rPr>
              <a:t>совершенствовать качество выполнения упраженний в равновесии; совершенствовать технику выполнения упражнений на фитболе.</a:t>
            </a:r>
          </a:p>
        </p:txBody>
      </p:sp>
    </p:spTree>
  </p:cSld>
  <p:clrMapOvr>
    <a:masterClrMapping/>
  </p:clrMapOvr>
  <p:transition spd="slow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15925" y="1247775"/>
            <a:ext cx="6451600" cy="3549650"/>
          </a:xfrm>
        </p:spPr>
        <p:txBody>
          <a:bodyPr/>
          <a:lstStyle/>
          <a:p>
            <a:pPr marL="476250" indent="-476250" algn="just">
              <a:lnSpc>
                <a:spcPct val="90000"/>
              </a:lnSpc>
              <a:buFont typeface="Arial" charset="0"/>
              <a:buNone/>
            </a:pPr>
            <a:r>
              <a:rPr lang="ru-RU" sz="1500" b="1" smtClean="0">
                <a:solidFill>
                  <a:schemeClr val="hlink"/>
                </a:solidFill>
              </a:rPr>
              <a:t>Практическая работа с применением фитбол-гимнастики позволяет сделать  следующие выводы:</a:t>
            </a:r>
          </a:p>
          <a:p>
            <a:pPr marL="476250" indent="-47625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1500" b="1" smtClean="0">
                <a:solidFill>
                  <a:schemeClr val="hlink"/>
                </a:solidFill>
              </a:rPr>
              <a:t>Высокая эффективность НОД может быть достигнута  при условии чётко организованной системы работы, которая включает взаимодействий всех направлений: работа детьми,  родителями, воспитателями, сотрудничество с другими специалистами , а также при наличии  программно-методической и материальной базы.</a:t>
            </a:r>
          </a:p>
          <a:p>
            <a:pPr marL="476250" indent="-47625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1500" b="1" smtClean="0">
                <a:solidFill>
                  <a:schemeClr val="hlink"/>
                </a:solidFill>
              </a:rPr>
              <a:t>Обучение детей фитбол-гимнастике с соблюдением основных требований к проведению и последовательности этапов приводит к следующим результатам:</a:t>
            </a:r>
          </a:p>
          <a:p>
            <a:pPr marL="476250" indent="-476250" algn="just">
              <a:lnSpc>
                <a:spcPct val="90000"/>
              </a:lnSpc>
            </a:pPr>
            <a:r>
              <a:rPr lang="ru-RU" sz="1500" b="1" smtClean="0">
                <a:solidFill>
                  <a:schemeClr val="hlink"/>
                </a:solidFill>
              </a:rPr>
              <a:t>Происходит укрепление опорно-двигательного аппарата;</a:t>
            </a:r>
          </a:p>
          <a:p>
            <a:pPr marL="476250" indent="-476250" algn="just">
              <a:lnSpc>
                <a:spcPct val="90000"/>
              </a:lnSpc>
            </a:pPr>
            <a:r>
              <a:rPr lang="ru-RU" sz="1500" b="1" smtClean="0">
                <a:solidFill>
                  <a:schemeClr val="hlink"/>
                </a:solidFill>
              </a:rPr>
              <a:t>Совершенствуются сердечно-сосудистая и дыхательная системы;</a:t>
            </a:r>
          </a:p>
          <a:p>
            <a:pPr marL="476250" indent="-476250" algn="just">
              <a:lnSpc>
                <a:spcPct val="90000"/>
              </a:lnSpc>
            </a:pPr>
            <a:r>
              <a:rPr lang="ru-RU" sz="1500" b="1" smtClean="0">
                <a:solidFill>
                  <a:schemeClr val="hlink"/>
                </a:solidFill>
              </a:rPr>
              <a:t>Развиваются физические качества ребёнка, повышается работоспособность;</a:t>
            </a:r>
          </a:p>
          <a:p>
            <a:pPr marL="476250" indent="-476250" algn="just">
              <a:lnSpc>
                <a:spcPct val="90000"/>
              </a:lnSpc>
            </a:pPr>
            <a:r>
              <a:rPr lang="ru-RU" sz="1500" b="1" smtClean="0">
                <a:solidFill>
                  <a:schemeClr val="hlink"/>
                </a:solidFill>
              </a:rPr>
              <a:t>Улучшаются процессы саморегуляции и самоконтроля.</a:t>
            </a:r>
          </a:p>
          <a:p>
            <a:pPr marL="476250" indent="-476250">
              <a:lnSpc>
                <a:spcPct val="90000"/>
              </a:lnSpc>
            </a:pPr>
            <a:endParaRPr lang="ru-RU" b="1" smtClean="0">
              <a:solidFill>
                <a:schemeClr val="hlin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4028" y="293586"/>
            <a:ext cx="4627299" cy="619950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>
            <a:bevelT/>
          </a:sp3d>
        </p:spPr>
        <p:txBody>
          <a:bodyPr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Результативность                              использования программы</a:t>
            </a:r>
          </a:p>
        </p:txBody>
      </p:sp>
    </p:spTree>
  </p:cSld>
  <p:clrMapOvr>
    <a:masterClrMapping/>
  </p:clrMapOvr>
  <p:transition spd="slow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Рисунок 4" descr="Фото, фитбол 24.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7169150" cy="528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Заключение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3000" b="1" smtClean="0">
                <a:solidFill>
                  <a:schemeClr val="hlink"/>
                </a:solidFill>
              </a:rPr>
              <a:t>Фитбол-гимнастика оказывает широкий спектр оздоровительного воздействия на детский организм, способствует развитию творчества детской фантазии и эмоционально раскрепощает детей.</a:t>
            </a:r>
          </a:p>
          <a:p>
            <a:endParaRPr lang="ru-RU" b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" name="TextBox 8"/>
          <p:cNvSpPr txBox="1"/>
          <p:nvPr/>
        </p:nvSpPr>
        <p:spPr>
          <a:xfrm>
            <a:off x="1830633" y="2260737"/>
            <a:ext cx="4803020" cy="1908242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rtDeco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8575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Спасибо                       за внимание!</a:t>
            </a:r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36036" y="392053"/>
            <a:ext cx="6497088" cy="449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760" tIns="32880" rIns="65760" bIns="32880" anchor="ctr">
            <a:spAutoFit/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Содержание</a:t>
            </a:r>
          </a:p>
          <a:p>
            <a:pPr defTabSz="657597">
              <a:defRPr/>
            </a:pPr>
            <a:r>
              <a:rPr lang="ru-RU" sz="1200" b="1" dirty="0">
                <a:solidFill>
                  <a:schemeClr val="accent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 </a:t>
            </a:r>
            <a:endParaRPr lang="ru-RU" sz="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164399" indent="-164399" algn="just" defTabSz="657597" eaLnBrk="0" hangingPunct="0">
              <a:buFontTx/>
              <a:buAutoNum type="arabicPeriod"/>
              <a:defRPr/>
            </a:pPr>
            <a:r>
              <a:rPr lang="ru-RU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Пояснительная записка </a:t>
            </a:r>
            <a:r>
              <a:rPr lang="ru-RU" sz="1000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(новизна, актуальность, цель и задачи, педагогическая целесообразность, направленность, отличительные особенности, участники реализации, срок реализации (продолжительность, этапы), формы и режим занятий, ожидаемые результаты  и способы определения их результативности)).</a:t>
            </a:r>
          </a:p>
          <a:p>
            <a:pPr marL="164399" indent="-164399" defTabSz="657597" eaLnBrk="0" hangingPunct="0">
              <a:buFontTx/>
              <a:buAutoNum type="arabicPeriod"/>
              <a:defRPr/>
            </a:pPr>
            <a:endParaRPr lang="ru-RU" sz="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657597" eaLnBrk="0" hangingPunct="0">
              <a:buFontTx/>
              <a:buAutoNum type="arabicPeriod" startAt="2"/>
              <a:defRPr/>
            </a:pPr>
            <a:r>
              <a:rPr lang="ru-RU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Содержание программы.</a:t>
            </a:r>
          </a:p>
          <a:p>
            <a:pPr marL="342900" indent="-342900" defTabSz="657597" eaLnBrk="0" hangingPunct="0"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tx2"/>
                </a:solidFill>
                <a:latin typeface="+mn-lt"/>
                <a:cs typeface="Arial" pitchFamily="34" charset="0"/>
              </a:rPr>
              <a:t>Построение непосредственно образовательной деятельности.</a:t>
            </a:r>
          </a:p>
          <a:p>
            <a:pPr marL="328799" lvl="1" indent="0" defTabSz="657597" eaLnBrk="0" hangingPunct="0"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Этапы и задачи освоения упражнений на </a:t>
            </a:r>
            <a:r>
              <a:rPr lang="ru-RU" sz="1000" b="1" dirty="0" err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фитболах</a:t>
            </a:r>
            <a:r>
              <a:rPr lang="ru-RU" sz="1000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lang="ru-RU" sz="1000" dirty="0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  <a:p>
            <a:pPr marL="328799" lvl="1" indent="0" defTabSz="657597" eaLnBrk="0" hangingPunct="0">
              <a:buFontTx/>
              <a:buChar char="•"/>
              <a:defRPr/>
            </a:pPr>
            <a:r>
              <a:rPr lang="ru-RU" sz="1000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Принципы реализации программы.</a:t>
            </a:r>
            <a:endParaRPr lang="ru-RU" sz="1000" dirty="0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  <a:p>
            <a:pPr marL="328799" lvl="1" indent="0" defTabSz="657597" eaLnBrk="0" hangingPunct="0">
              <a:buFontTx/>
              <a:buChar char="•"/>
              <a:defRPr/>
            </a:pPr>
            <a:r>
              <a:rPr lang="ru-RU" sz="1000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Педагогические средства, используемые на занятиях.</a:t>
            </a:r>
            <a:endParaRPr lang="ru-RU" sz="1000" dirty="0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  <a:p>
            <a:pPr marL="328799" lvl="1" indent="0" defTabSz="657597" eaLnBrk="0" hangingPunct="0">
              <a:buFontTx/>
              <a:buChar char="•"/>
              <a:defRPr/>
            </a:pPr>
            <a:r>
              <a:rPr lang="ru-RU" sz="1000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Виды физкультурных занятий.                                                               </a:t>
            </a:r>
          </a:p>
          <a:p>
            <a:pPr defTabSz="657597" eaLnBrk="0" hangingPunct="0">
              <a:defRPr/>
            </a:pPr>
            <a:endParaRPr lang="ru-RU" dirty="0">
              <a:solidFill>
                <a:schemeClr val="accent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defTabSz="657597"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3. Учебно-тематический план.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28799" lvl="1" indent="0" defTabSz="657597" eaLnBrk="0" hangingPunct="0">
              <a:buFontTx/>
              <a:buChar char="•"/>
              <a:defRPr/>
            </a:pPr>
            <a:r>
              <a:rPr lang="ru-RU" sz="1000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Содержание упражнений  по каждому возрасту.</a:t>
            </a:r>
          </a:p>
          <a:p>
            <a:pPr marL="328799" lvl="1" indent="0" defTabSz="657597" eaLnBrk="0" hangingPunct="0">
              <a:buFontTx/>
              <a:buChar char="•"/>
              <a:defRPr/>
            </a:pPr>
            <a:r>
              <a:rPr lang="ru-RU" sz="1000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Общее количество НОД и самостоятельной образовательной деятельности.</a:t>
            </a:r>
          </a:p>
          <a:p>
            <a:pPr marL="328799" lvl="1" indent="0" defTabSz="657597" eaLnBrk="0" hangingPunct="0">
              <a:buFontTx/>
              <a:buChar char="•"/>
              <a:defRPr/>
            </a:pPr>
            <a:endParaRPr lang="ru-RU" sz="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defTabSz="657597"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4. Физкультурно-оздоровительная работа.</a:t>
            </a:r>
          </a:p>
          <a:p>
            <a:pPr defTabSz="657597" eaLnBrk="0" hangingPunct="0">
              <a:defRPr/>
            </a:pPr>
            <a:endParaRPr lang="ru-RU" sz="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defTabSz="657597"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5. Методическое обеспечение программы.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28799" lvl="1" indent="0" defTabSz="657597" eaLnBrk="0" hangingPunct="0">
              <a:buFontTx/>
              <a:buChar char="•"/>
              <a:defRPr/>
            </a:pPr>
            <a:r>
              <a:rPr lang="ru-RU" sz="1000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«Золотые правила» </a:t>
            </a:r>
            <a:r>
              <a:rPr lang="ru-RU" sz="1000" b="1" dirty="0" err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фитбол-гимнастики</a:t>
            </a:r>
            <a:r>
              <a:rPr lang="ru-RU" sz="1000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lang="ru-RU" sz="1000" dirty="0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  <a:p>
            <a:pPr marL="328799" lvl="1" indent="0" defTabSz="657597" eaLnBrk="0" hangingPunct="0">
              <a:buFontTx/>
              <a:buChar char="•"/>
              <a:defRPr/>
            </a:pPr>
            <a:r>
              <a:rPr lang="ru-RU" sz="1000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Требования к </a:t>
            </a:r>
            <a:r>
              <a:rPr lang="ru-RU" sz="1000" b="1" dirty="0" err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фитбол-мячам</a:t>
            </a:r>
            <a:r>
              <a:rPr lang="ru-RU" sz="1000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, одежде, хранение </a:t>
            </a:r>
            <a:r>
              <a:rPr lang="ru-RU" sz="1000" b="1" dirty="0" err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фитболов</a:t>
            </a:r>
            <a:r>
              <a:rPr lang="ru-RU" sz="1000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lang="ru-RU" sz="1000" dirty="0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  <a:p>
            <a:pPr marL="328799" lvl="1" indent="0" defTabSz="657597" eaLnBrk="0" hangingPunct="0">
              <a:buFontTx/>
              <a:buChar char="•"/>
              <a:defRPr/>
            </a:pPr>
            <a:r>
              <a:rPr lang="ru-RU" sz="1000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Конспекты, разработки игр и т.д.</a:t>
            </a:r>
            <a:endParaRPr lang="ru-RU" sz="1000" dirty="0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  <a:p>
            <a:pPr marL="328799" lvl="1" indent="0" defTabSz="657597" eaLnBrk="0" hangingPunct="0">
              <a:buFontTx/>
              <a:buChar char="•"/>
              <a:defRPr/>
            </a:pPr>
            <a:r>
              <a:rPr lang="ru-RU" sz="1000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Результативность использования программы «Доктор Мяч».</a:t>
            </a:r>
          </a:p>
          <a:p>
            <a:pPr marL="328799" lvl="1" indent="0" defTabSz="657597" eaLnBrk="0" hangingPunct="0">
              <a:buFontTx/>
              <a:buChar char="•"/>
              <a:defRPr/>
            </a:pPr>
            <a:endParaRPr lang="ru-RU" sz="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defTabSz="657597"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6. Заключение.</a:t>
            </a:r>
          </a:p>
          <a:p>
            <a:pPr defTabSz="657597"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7. Список использованной литературы.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F:\Фитбол\store23858.jpg"/>
          <p:cNvPicPr/>
          <p:nvPr/>
        </p:nvPicPr>
        <p:blipFill>
          <a:blip r:embed="rId2" cstate="screen"/>
          <a:stretch>
            <a:fillRect/>
          </a:stretch>
        </p:blipFill>
        <p:spPr bwMode="auto">
          <a:xfrm rot="21239691">
            <a:off x="5068282" y="3881200"/>
            <a:ext cx="1493573" cy="963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1" name="Picture 2" descr="http://im0-tub-ru.yandex.net/i?id=50c61033a1b97c42a4427b309c02e99a-48-144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83175" y="2463800"/>
            <a:ext cx="414338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http://im0-tub-ru.yandex.net/i?id=50c61033a1b97c42a4427b309c02e99a-48-144&amp;n=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62650" y="1847850"/>
            <a:ext cx="5175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4825" y="279400"/>
            <a:ext cx="6272213" cy="4406900"/>
          </a:xfrm>
          <a:prstGeom prst="rect">
            <a:avLst/>
          </a:prstGeom>
        </p:spPr>
        <p:txBody>
          <a:bodyPr lIns="65760" tIns="32880" rIns="65760" bIns="32880">
            <a:spAutoFit/>
          </a:bodyPr>
          <a:lstStyle/>
          <a:p>
            <a:pPr algn="just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just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  <a:cs typeface="+mn-cs"/>
              </a:rPr>
              <a:t>Цель программы - </a:t>
            </a:r>
            <a:r>
              <a:rPr lang="ru-RU" b="1" dirty="0">
                <a:solidFill>
                  <a:schemeClr val="tx2"/>
                </a:solidFill>
                <a:latin typeface="+mn-lt"/>
                <a:cs typeface="+mn-cs"/>
              </a:rPr>
              <a:t> развивать физические качества и укреплять здоровье детей, используя эффективность методики комплексного воздействия упражнений </a:t>
            </a:r>
            <a:r>
              <a:rPr lang="ru-RU" b="1" dirty="0" err="1">
                <a:solidFill>
                  <a:schemeClr val="tx2"/>
                </a:solidFill>
                <a:latin typeface="+mn-lt"/>
                <a:cs typeface="+mn-cs"/>
              </a:rPr>
              <a:t>фитбол-гимнастики</a:t>
            </a:r>
            <a:r>
              <a:rPr lang="ru-RU" b="1" dirty="0">
                <a:solidFill>
                  <a:schemeClr val="tx2"/>
                </a:solidFill>
                <a:latin typeface="+mn-lt"/>
                <a:cs typeface="+mn-cs"/>
              </a:rPr>
              <a:t> на развитие физических способностей детей.</a:t>
            </a:r>
          </a:p>
          <a:p>
            <a:pPr algn="just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just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  <a:cs typeface="+mn-cs"/>
              </a:rPr>
              <a:t>Задачи программы:</a:t>
            </a:r>
          </a:p>
          <a:p>
            <a:pPr marL="246599" indent="-246599" algn="just" defTabSz="65759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solidFill>
                  <a:schemeClr val="tx2"/>
                </a:solidFill>
                <a:latin typeface="+mn-lt"/>
                <a:cs typeface="+mn-cs"/>
              </a:rPr>
              <a:t>Укреплять здоровье детей с помощью  </a:t>
            </a:r>
            <a:r>
              <a:rPr lang="ru-RU" b="1" dirty="0" err="1">
                <a:solidFill>
                  <a:schemeClr val="tx2"/>
                </a:solidFill>
                <a:latin typeface="+mn-lt"/>
                <a:cs typeface="+mn-cs"/>
              </a:rPr>
              <a:t>фитболов</a:t>
            </a:r>
            <a:r>
              <a:rPr lang="ru-RU" b="1" dirty="0">
                <a:solidFill>
                  <a:schemeClr val="tx2"/>
                </a:solidFill>
                <a:latin typeface="+mn-lt"/>
                <a:cs typeface="+mn-cs"/>
              </a:rPr>
              <a:t>.</a:t>
            </a:r>
          </a:p>
          <a:p>
            <a:pPr marL="246599" indent="-246599" algn="just" defTabSz="65759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solidFill>
                  <a:schemeClr val="tx2"/>
                </a:solidFill>
                <a:latin typeface="+mn-lt"/>
                <a:cs typeface="+mn-cs"/>
              </a:rPr>
              <a:t>Развивать силу мышц, поддерживающих правильную осанку.</a:t>
            </a:r>
          </a:p>
          <a:p>
            <a:pPr marL="246599" indent="-246599" algn="just" defTabSz="65759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solidFill>
                  <a:schemeClr val="tx2"/>
                </a:solidFill>
                <a:latin typeface="+mn-lt"/>
                <a:cs typeface="+mn-cs"/>
              </a:rPr>
              <a:t>Совершенствовать функции организма детей, повышать его защитные свойства и устойчивость к заболеваниям с помощью </a:t>
            </a:r>
            <a:r>
              <a:rPr lang="ru-RU" b="1" dirty="0" err="1">
                <a:solidFill>
                  <a:schemeClr val="tx2"/>
                </a:solidFill>
                <a:latin typeface="+mn-lt"/>
                <a:cs typeface="+mn-cs"/>
              </a:rPr>
              <a:t>фитболов</a:t>
            </a:r>
            <a:r>
              <a:rPr lang="ru-RU" b="1" dirty="0">
                <a:solidFill>
                  <a:schemeClr val="tx2"/>
                </a:solidFill>
                <a:latin typeface="+mn-lt"/>
                <a:cs typeface="+mn-cs"/>
              </a:rPr>
              <a:t>.</a:t>
            </a:r>
          </a:p>
          <a:p>
            <a:pPr marL="246599" indent="-246599" algn="just" defTabSz="65759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solidFill>
                  <a:schemeClr val="tx2"/>
                </a:solidFill>
                <a:latin typeface="+mn-lt"/>
                <a:cs typeface="+mn-cs"/>
              </a:rPr>
              <a:t>Развивать двигательную сферу ребенка и его физические качества: выносливость, ловкость, быстроту, гибкость, координационные способности, функцию равновесия.</a:t>
            </a:r>
          </a:p>
          <a:p>
            <a:pPr marL="246599" indent="-246599" algn="just" defTabSz="65759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solidFill>
                  <a:schemeClr val="tx2"/>
                </a:solidFill>
                <a:latin typeface="+mn-lt"/>
                <a:cs typeface="+mn-cs"/>
              </a:rPr>
              <a:t>Воспитывать интерес  и потребность в физических упражнениях и играх.</a:t>
            </a:r>
          </a:p>
          <a:p>
            <a:pPr marL="246599" indent="-246599" algn="just" defTabSz="65759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46599" indent="-246599" algn="just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46599" indent="-246599" algn="just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46599" indent="-246599" algn="just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46599" indent="-246599" algn="just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46599" indent="-246599" algn="just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just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endParaRPr lang="ru-RU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240353" y="3584584"/>
            <a:ext cx="2391410" cy="141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279400" y="504825"/>
            <a:ext cx="65532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760" tIns="32880" rIns="65760" bIns="32880">
            <a:spAutoFit/>
          </a:bodyPr>
          <a:lstStyle/>
          <a:p>
            <a:pPr algn="just"/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ru-RU" sz="1200" b="1">
                <a:solidFill>
                  <a:schemeClr val="tx2"/>
                </a:solidFill>
              </a:rPr>
              <a:t>Мяч по своим свойствам многофункционален и поэтому может использоваться в комплексах упражнений фитбол-гимнастики как предмет, снаряд или опора. </a:t>
            </a:r>
            <a:endParaRPr lang="ru-RU" b="1">
              <a:solidFill>
                <a:schemeClr val="tx2"/>
              </a:solidFill>
            </a:endParaRPr>
          </a:p>
          <a:p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392113" y="1176338"/>
            <a:ext cx="63849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760" tIns="32880" rIns="65760" bIns="32880">
            <a:spAutoFit/>
          </a:bodyPr>
          <a:lstStyle/>
          <a:p>
            <a:r>
              <a:rPr lang="ru-RU" sz="1200" b="1">
                <a:solidFill>
                  <a:schemeClr val="tx2"/>
                </a:solidFill>
              </a:rPr>
              <a:t> 	Комплексы упражнений на мячах в зависимости от поставленных частных задач и подбора средств, могут иметь различную направленность: </a:t>
            </a:r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336550" y="1792288"/>
            <a:ext cx="40878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760" tIns="32880" rIns="65760" bIns="32880"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200" b="1">
                <a:solidFill>
                  <a:schemeClr val="tx2"/>
                </a:solidFill>
                <a:cs typeface="Times New Roman" pitchFamily="18" charset="0"/>
              </a:rPr>
              <a:t> для укрепления мышц рук и плечевого пояса;</a:t>
            </a: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336550" y="2071688"/>
            <a:ext cx="34639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760" tIns="32880" rIns="65760" bIns="32880" anchor="ctr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sz="1200" b="1">
                <a:solidFill>
                  <a:schemeClr val="tx2"/>
                </a:solidFill>
                <a:cs typeface="Times New Roman" pitchFamily="18" charset="0"/>
              </a:rPr>
              <a:t> для укрепления мышц брюшного пресса; </a:t>
            </a: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336550" y="2408238"/>
            <a:ext cx="310038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760" tIns="32880" rIns="65760" bIns="32880" anchor="ctr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1200" b="1">
                <a:solidFill>
                  <a:schemeClr val="tx2"/>
                </a:solidFill>
                <a:cs typeface="Times New Roman" pitchFamily="18" charset="0"/>
              </a:rPr>
              <a:t> для укрепления мышц спины и таза; </a:t>
            </a: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19462" name="Прямоугольник 6"/>
          <p:cNvSpPr>
            <a:spLocks noChangeArrowheads="1"/>
          </p:cNvSpPr>
          <p:nvPr/>
        </p:nvSpPr>
        <p:spPr bwMode="auto">
          <a:xfrm>
            <a:off x="336550" y="2744788"/>
            <a:ext cx="397668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760" tIns="32880" rIns="65760" bIns="32880">
            <a:spAutoFit/>
          </a:bodyPr>
          <a:lstStyle/>
          <a:p>
            <a:pPr marL="60325" lvl="1" indent="-60325">
              <a:buFont typeface="Arial" charset="0"/>
              <a:buChar char="•"/>
            </a:pPr>
            <a:r>
              <a:rPr lang="ru-RU" sz="1200" b="1">
                <a:solidFill>
                  <a:schemeClr val="tx2"/>
                </a:solidFill>
              </a:rPr>
              <a:t> для укрепления мышц ног и свода стопы; </a:t>
            </a:r>
          </a:p>
        </p:txBody>
      </p:sp>
      <p:sp>
        <p:nvSpPr>
          <p:cNvPr id="19463" name="Прямоугольник 7"/>
          <p:cNvSpPr>
            <a:spLocks noChangeArrowheads="1"/>
          </p:cNvSpPr>
          <p:nvPr/>
        </p:nvSpPr>
        <p:spPr bwMode="auto">
          <a:xfrm>
            <a:off x="336550" y="3360738"/>
            <a:ext cx="44799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760" tIns="32880" rIns="65760" bIns="32880">
            <a:spAutoFit/>
          </a:bodyPr>
          <a:lstStyle/>
          <a:p>
            <a:pPr marL="60325" lvl="2" indent="-60325">
              <a:buFont typeface="Arial" charset="0"/>
              <a:buChar char="•"/>
            </a:pPr>
            <a:r>
              <a:rPr lang="ru-RU" sz="1200" b="1">
                <a:solidFill>
                  <a:schemeClr val="tx2"/>
                </a:solidFill>
              </a:rPr>
              <a:t> для увеличения гибкости и подвижности в суставах;</a:t>
            </a:r>
          </a:p>
        </p:txBody>
      </p:sp>
      <p:sp>
        <p:nvSpPr>
          <p:cNvPr id="19464" name="Прямоугольник 8"/>
          <p:cNvSpPr>
            <a:spLocks noChangeArrowheads="1"/>
          </p:cNvSpPr>
          <p:nvPr/>
        </p:nvSpPr>
        <p:spPr bwMode="auto">
          <a:xfrm>
            <a:off x="336550" y="4032250"/>
            <a:ext cx="53768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760" tIns="32880" rIns="65760" bIns="3288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200" b="1">
                <a:solidFill>
                  <a:schemeClr val="tx2"/>
                </a:solidFill>
              </a:rPr>
              <a:t> для развития функции равновесия и вестибулярного аппарата; </a:t>
            </a:r>
          </a:p>
        </p:txBody>
      </p:sp>
      <p:sp>
        <p:nvSpPr>
          <p:cNvPr id="19465" name="Rectangle 4"/>
          <p:cNvSpPr>
            <a:spLocks noChangeArrowheads="1"/>
          </p:cNvSpPr>
          <p:nvPr/>
        </p:nvSpPr>
        <p:spPr bwMode="auto">
          <a:xfrm>
            <a:off x="336550" y="3079750"/>
            <a:ext cx="23971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760" tIns="32880" rIns="65760" bIns="32880" anchor="ctr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1200" b="1">
                <a:solidFill>
                  <a:schemeClr val="tx2"/>
                </a:solidFill>
                <a:cs typeface="Times New Roman" pitchFamily="18" charset="0"/>
              </a:rPr>
              <a:t> для формирования осанки; </a:t>
            </a: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19466" name="Rectangle 6"/>
          <p:cNvSpPr>
            <a:spLocks noChangeArrowheads="1"/>
          </p:cNvSpPr>
          <p:nvPr/>
        </p:nvSpPr>
        <p:spPr bwMode="auto">
          <a:xfrm>
            <a:off x="336550" y="3697288"/>
            <a:ext cx="41052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760" tIns="32880" rIns="65760" bIns="32880" anchor="ctr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1200" b="1">
                <a:solidFill>
                  <a:schemeClr val="tx2"/>
                </a:solidFill>
                <a:cs typeface="Times New Roman" pitchFamily="18" charset="0"/>
              </a:rPr>
              <a:t> для развития ловкости и координации движений; </a:t>
            </a: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19467" name="Прямоугольник 13"/>
          <p:cNvSpPr>
            <a:spLocks noChangeArrowheads="1"/>
          </p:cNvSpPr>
          <p:nvPr/>
        </p:nvSpPr>
        <p:spPr bwMode="auto">
          <a:xfrm>
            <a:off x="336550" y="4368800"/>
            <a:ext cx="66087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760" tIns="32880" rIns="65760" bIns="3288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200" b="1">
                <a:solidFill>
                  <a:schemeClr val="tx2"/>
                </a:solidFill>
              </a:rPr>
              <a:t> для расслабления и релаксации как средств профилактики различных заболеваний  (опорно-двигательного аппарата, внутренних органов).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1997" y="7"/>
            <a:ext cx="6367835" cy="466512"/>
          </a:xfrm>
          <a:prstGeom prst="rect">
            <a:avLst/>
          </a:prstGeom>
          <a:noFill/>
        </p:spPr>
        <p:txBody>
          <a:bodyPr lIns="65760" tIns="32880" rIns="65760" bIns="3288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    </a:t>
            </a:r>
            <a:r>
              <a:rPr lang="ru-RU" sz="20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Направленность фитбол-гимнастики</a:t>
            </a:r>
          </a:p>
        </p:txBody>
      </p:sp>
      <p:pic>
        <p:nvPicPr>
          <p:cNvPr id="1026" name="Picture 2" descr="G:\Фото, фитбол 24.11.14\DSC0439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70393" y="1616861"/>
            <a:ext cx="2584442" cy="171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/>
          </p:cNvSpPr>
          <p:nvPr/>
        </p:nvSpPr>
        <p:spPr>
          <a:xfrm>
            <a:off x="504825" y="279400"/>
            <a:ext cx="6335713" cy="5868988"/>
          </a:xfrm>
          <a:prstGeom prst="rect">
            <a:avLst/>
          </a:prstGeom>
        </p:spPr>
        <p:txBody>
          <a:bodyPr lIns="65760" tIns="32880" rIns="65760" bIns="32880">
            <a:spAutoFit/>
          </a:bodyPr>
          <a:lstStyle/>
          <a:p>
            <a:pPr algn="just" defTabSz="657597" fontAlgn="auto">
              <a:spcBef>
                <a:spcPts val="0"/>
              </a:spcBef>
              <a:spcAft>
                <a:spcPts val="0"/>
              </a:spcAft>
              <a:tabLst>
                <a:tab pos="321949" algn="l"/>
              </a:tabLst>
              <a:defRPr/>
            </a:pPr>
            <a:r>
              <a:rPr lang="ru-RU" sz="17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	</a:t>
            </a:r>
            <a:r>
              <a:rPr lang="ru-RU" sz="1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Отличительные особенности </a:t>
            </a:r>
            <a:r>
              <a:rPr lang="ru-RU" sz="1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данной программы от существующих в этой области  в том, что программа  ориентирована на применение </a:t>
            </a:r>
            <a:r>
              <a:rPr lang="ru-RU" sz="1400" b="1" dirty="0" err="1">
                <a:solidFill>
                  <a:schemeClr val="tx2"/>
                </a:solidFill>
                <a:latin typeface="+mn-lt"/>
                <a:cs typeface="Arial" pitchFamily="34" charset="0"/>
              </a:rPr>
              <a:t>фитбол</a:t>
            </a:r>
            <a:r>
              <a:rPr lang="ru-RU" sz="1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- мячей и использование различных оздоровительных технологий  на одном занятии. В основу  программы положено личностно-ориентированное обучение, где во главу становится личность ребенка; её </a:t>
            </a:r>
            <a:r>
              <a:rPr lang="ru-RU" sz="1400" b="1" dirty="0" err="1">
                <a:solidFill>
                  <a:srgbClr val="C00000"/>
                </a:solidFill>
                <a:latin typeface="+mn-lt"/>
                <a:cs typeface="Arial" pitchFamily="34" charset="0"/>
              </a:rPr>
              <a:t>самоценность</a:t>
            </a:r>
            <a:r>
              <a:rPr lang="ru-RU" sz="1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 – признание ребенка главной действующей фигурой всего физкультурно-оздоровительного процесса.</a:t>
            </a:r>
          </a:p>
          <a:p>
            <a:pPr algn="just" defTabSz="657597" fontAlgn="auto">
              <a:spcBef>
                <a:spcPts val="0"/>
              </a:spcBef>
              <a:spcAft>
                <a:spcPts val="0"/>
              </a:spcAft>
              <a:tabLst>
                <a:tab pos="321949" algn="l"/>
              </a:tabLst>
              <a:defRPr/>
            </a:pPr>
            <a:endParaRPr lang="ru-RU" sz="14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algn="just" defTabSz="657597" fontAlgn="auto">
              <a:spcBef>
                <a:spcPts val="0"/>
              </a:spcBef>
              <a:spcAft>
                <a:spcPts val="0"/>
              </a:spcAft>
              <a:tabLst>
                <a:tab pos="321949" algn="l"/>
              </a:tabLst>
              <a:defRPr/>
            </a:pPr>
            <a:r>
              <a:rPr lang="ru-RU" sz="1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	</a:t>
            </a:r>
            <a:r>
              <a:rPr lang="ru-RU" sz="1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Срок реализации программы - </a:t>
            </a:r>
            <a:r>
              <a:rPr lang="ru-RU" sz="1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4-х этапный. </a:t>
            </a:r>
          </a:p>
          <a:p>
            <a:pPr algn="just" defTabSz="657597" fontAlgn="auto">
              <a:spcBef>
                <a:spcPts val="0"/>
              </a:spcBef>
              <a:spcAft>
                <a:spcPts val="0"/>
              </a:spcAft>
              <a:tabLst>
                <a:tab pos="321949" algn="l"/>
              </a:tabLst>
              <a:defRPr/>
            </a:pPr>
            <a:r>
              <a:rPr lang="ru-RU" sz="1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	</a:t>
            </a:r>
            <a:r>
              <a:rPr lang="ru-RU" sz="1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Участники реализации программы - </a:t>
            </a:r>
            <a:r>
              <a:rPr lang="ru-RU" sz="1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возраст детей 3-8лет. </a:t>
            </a:r>
          </a:p>
          <a:p>
            <a:pPr algn="just" defTabSz="657597" fontAlgn="auto">
              <a:spcBef>
                <a:spcPts val="0"/>
              </a:spcBef>
              <a:spcAft>
                <a:spcPts val="0"/>
              </a:spcAft>
              <a:tabLst>
                <a:tab pos="321949" algn="l"/>
              </a:tabLst>
              <a:defRPr/>
            </a:pPr>
            <a:endParaRPr lang="ru-RU" sz="14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algn="just" defTabSz="657597" fontAlgn="auto">
              <a:spcBef>
                <a:spcPts val="0"/>
              </a:spcBef>
              <a:spcAft>
                <a:spcPts val="0"/>
              </a:spcAft>
              <a:tabLst>
                <a:tab pos="321977" algn="l"/>
              </a:tabLst>
              <a:defRPr/>
            </a:pPr>
            <a:r>
              <a:rPr lang="ru-RU" sz="17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	</a:t>
            </a:r>
            <a:r>
              <a:rPr lang="ru-RU" sz="1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Формы и режим занятий - </a:t>
            </a:r>
            <a:r>
              <a:rPr lang="ru-RU" sz="1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НОД (систематическая, тренировки,    самостоятельная деятельность, эстафеты), проводится подгруппами 8-10 человек в игровой форме, 2 раза в неделю.</a:t>
            </a:r>
          </a:p>
          <a:p>
            <a:pPr algn="just" defTabSz="657597" fontAlgn="auto">
              <a:spcBef>
                <a:spcPts val="0"/>
              </a:spcBef>
              <a:spcAft>
                <a:spcPts val="0"/>
              </a:spcAft>
              <a:tabLst>
                <a:tab pos="321977" algn="l"/>
              </a:tabLst>
              <a:defRPr/>
            </a:pPr>
            <a:endParaRPr lang="ru-RU" sz="14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algn="just" defTabSz="657597" fontAlgn="auto">
              <a:spcBef>
                <a:spcPts val="0"/>
              </a:spcBef>
              <a:spcAft>
                <a:spcPts val="0"/>
              </a:spcAft>
              <a:tabLst>
                <a:tab pos="321977" algn="l"/>
              </a:tabLst>
              <a:defRPr/>
            </a:pPr>
            <a:r>
              <a:rPr lang="ru-RU" sz="1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	</a:t>
            </a:r>
            <a:r>
              <a:rPr lang="ru-RU" sz="1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Ожидаемые результаты. </a:t>
            </a:r>
            <a:r>
              <a:rPr lang="ru-RU" sz="1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Осуществляя комплексную работу по укреплению и сохранению здоровья  планируем: снижение уровня заболеваемости детей,  стабилизация нарушений осанки и повышение уровня физического развития детей.</a:t>
            </a:r>
          </a:p>
          <a:p>
            <a:pPr marL="246599" indent="-246599" algn="just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46599" indent="-246599" algn="just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46599" indent="-246599" algn="just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46599" indent="-246599" algn="just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46599" indent="-246599" algn="just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46599" indent="-246599" algn="just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just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endParaRPr lang="ru-RU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055" y="330978"/>
            <a:ext cx="621510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Непосредственно образовательная деятельность </a:t>
            </a: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271463" y="455613"/>
            <a:ext cx="67151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320675" algn="l"/>
              </a:tabLst>
            </a:pPr>
            <a:endParaRPr lang="ru-RU" sz="1200" b="1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tabLst>
                <a:tab pos="320675" algn="l"/>
              </a:tabLst>
            </a:pPr>
            <a:r>
              <a:rPr lang="ru-RU" sz="1200" b="1">
                <a:solidFill>
                  <a:schemeClr val="tx2"/>
                </a:solidFill>
                <a:latin typeface="Calibri" pitchFamily="34" charset="0"/>
              </a:rPr>
              <a:t>НОД </a:t>
            </a:r>
            <a:r>
              <a:rPr lang="ru-RU" sz="1200" b="1">
                <a:solidFill>
                  <a:srgbClr val="FF0000"/>
                </a:solidFill>
                <a:latin typeface="Calibri" pitchFamily="34" charset="0"/>
              </a:rPr>
              <a:t>для детей четвёртого года жизни -</a:t>
            </a:r>
            <a:r>
              <a:rPr lang="ru-RU" sz="1200" b="1">
                <a:solidFill>
                  <a:schemeClr val="tx2"/>
                </a:solidFill>
                <a:latin typeface="Calibri" pitchFamily="34" charset="0"/>
              </a:rPr>
              <a:t> это НОД-сказки. Упражнения выполняются детьми по ходу рассказывания сказки. Это упражнения на развитие мелкой моторики – хватание, бросание, поглаживание предметов, разные виды ритмичных хлопков, звукоподражание, различные игры с развёрнутым речевым содержанием. Основное внимание уделяется работе над тонусом, статической координации и сохранением заданной позы.</a:t>
            </a:r>
          </a:p>
          <a:p>
            <a:pPr algn="just">
              <a:tabLst>
                <a:tab pos="320675" algn="l"/>
              </a:tabLst>
            </a:pPr>
            <a:r>
              <a:rPr lang="ru-RU" sz="1200" b="1">
                <a:solidFill>
                  <a:srgbClr val="FF0000"/>
                </a:solidFill>
                <a:latin typeface="Calibri" pitchFamily="34" charset="0"/>
              </a:rPr>
              <a:t>Для детей пятого года жизни </a:t>
            </a:r>
            <a:r>
              <a:rPr lang="ru-RU" sz="1200" b="1">
                <a:solidFill>
                  <a:schemeClr val="tx2"/>
                </a:solidFill>
                <a:latin typeface="Calibri" pitchFamily="34" charset="0"/>
              </a:rPr>
              <a:t>главная задача – обучение технически правильному выполнению ОРУ и развития двигательной координации.</a:t>
            </a:r>
          </a:p>
          <a:p>
            <a:pPr algn="just">
              <a:tabLst>
                <a:tab pos="320675" algn="l"/>
              </a:tabLst>
            </a:pPr>
            <a:r>
              <a:rPr lang="ru-RU" sz="1200" b="1">
                <a:solidFill>
                  <a:srgbClr val="FF0000"/>
                </a:solidFill>
                <a:latin typeface="Calibri" pitchFamily="34" charset="0"/>
              </a:rPr>
              <a:t>Дети шестого года жизни  </a:t>
            </a:r>
            <a:r>
              <a:rPr lang="ru-RU" sz="1200" b="1">
                <a:solidFill>
                  <a:schemeClr val="tx2"/>
                </a:solidFill>
                <a:latin typeface="Calibri" pitchFamily="34" charset="0"/>
              </a:rPr>
              <a:t>более настойчивы в преодолении трудностей и могут многократно повторять упражнения, работать в коллективе, выполнять все команды. В этой возрастной группе полезно вводить музыкальное сопровождение в серии упражнений.</a:t>
            </a:r>
          </a:p>
          <a:p>
            <a:pPr algn="just">
              <a:tabLst>
                <a:tab pos="320675" algn="l"/>
              </a:tabLst>
            </a:pPr>
            <a:r>
              <a:rPr lang="ru-RU" sz="1200" b="1">
                <a:solidFill>
                  <a:srgbClr val="FF0000"/>
                </a:solidFill>
                <a:latin typeface="Calibri" pitchFamily="34" charset="0"/>
              </a:rPr>
              <a:t>На седьмом году жизни</a:t>
            </a:r>
            <a:r>
              <a:rPr lang="ru-RU" sz="1200" b="1">
                <a:solidFill>
                  <a:schemeClr val="tx2"/>
                </a:solidFill>
                <a:latin typeface="Calibri" pitchFamily="34" charset="0"/>
              </a:rPr>
              <a:t> больше внимания следует уделять  игровым упражнениям разминочной части, которая включает задания на развитие внимания, восприятия, самоконтроля и саморегуляции.</a:t>
            </a:r>
            <a:endParaRPr lang="ru-RU" sz="1200" b="1">
              <a:solidFill>
                <a:srgbClr val="FF0000"/>
              </a:solidFill>
              <a:latin typeface="Calibri" pitchFamily="34" charset="0"/>
            </a:endParaRPr>
          </a:p>
          <a:p>
            <a:pPr algn="just">
              <a:tabLst>
                <a:tab pos="320675" algn="l"/>
              </a:tabLst>
            </a:pPr>
            <a:endParaRPr lang="ru-RU" sz="1200" b="1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tabLst>
                <a:tab pos="320675" algn="l"/>
              </a:tabLst>
            </a:pPr>
            <a:r>
              <a:rPr lang="ru-RU" sz="1200" b="1">
                <a:solidFill>
                  <a:schemeClr val="tx2"/>
                </a:solidFill>
                <a:latin typeface="Calibri" pitchFamily="34" charset="0"/>
              </a:rPr>
              <a:t>	</a:t>
            </a:r>
          </a:p>
        </p:txBody>
      </p:sp>
      <p:pic>
        <p:nvPicPr>
          <p:cNvPr id="1026" name="Picture 2" descr="G:\Фото, фитбол 24.11.14\DSC043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3196" y="3559654"/>
            <a:ext cx="2502049" cy="166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G:\Фото, фитбол 24.11.14\DSC043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9040" y="3486774"/>
            <a:ext cx="2512533" cy="1669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9734" y="224021"/>
            <a:ext cx="4859890" cy="4972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760" tIns="32880" rIns="65760" bIns="3288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Структура физкультурного занятия  с  </a:t>
            </a:r>
            <a:r>
              <a:rPr lang="ru-RU" sz="1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фитболом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Капля 5"/>
          <p:cNvSpPr/>
          <p:nvPr/>
        </p:nvSpPr>
        <p:spPr>
          <a:xfrm rot="425499">
            <a:off x="115286" y="1272210"/>
            <a:ext cx="2375934" cy="3308777"/>
          </a:xfrm>
          <a:prstGeom prst="teardrop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Подготовительная часть </a:t>
            </a:r>
            <a:r>
              <a:rPr lang="ru-RU" b="1" dirty="0">
                <a:solidFill>
                  <a:srgbClr val="7030A0"/>
                </a:solidFill>
              </a:rPr>
              <a:t>включает: </a:t>
            </a:r>
            <a:r>
              <a:rPr lang="ru-RU" b="1" dirty="0">
                <a:solidFill>
                  <a:srgbClr val="57257D"/>
                </a:solidFill>
              </a:rPr>
              <a:t>ходьбу вокруг мячей «змейкой»,бег вокруг мячей друг за другом, держа мяч «за рожки», на спине и пружинистые покачивания.</a:t>
            </a: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57257D"/>
              </a:solidFill>
            </a:endParaRPr>
          </a:p>
        </p:txBody>
      </p:sp>
      <p:sp>
        <p:nvSpPr>
          <p:cNvPr id="7" name="Капля 6"/>
          <p:cNvSpPr/>
          <p:nvPr/>
        </p:nvSpPr>
        <p:spPr>
          <a:xfrm rot="21343431" flipH="1">
            <a:off x="4472646" y="1500636"/>
            <a:ext cx="2593271" cy="3104741"/>
          </a:xfrm>
          <a:prstGeom prst="teardrop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Заключительная часть</a:t>
            </a:r>
            <a:r>
              <a:rPr lang="ru-RU" b="1" dirty="0">
                <a:solidFill>
                  <a:srgbClr val="7030A0"/>
                </a:solidFill>
              </a:rPr>
              <a:t>: </a:t>
            </a:r>
            <a:r>
              <a:rPr lang="ru-RU" b="1" dirty="0">
                <a:solidFill>
                  <a:srgbClr val="57257D"/>
                </a:solidFill>
              </a:rPr>
              <a:t>дыхательные упражнения, сидя на мяче, релаксация на мяче, простые покачивания и т.д.</a:t>
            </a:r>
          </a:p>
        </p:txBody>
      </p:sp>
      <p:sp>
        <p:nvSpPr>
          <p:cNvPr id="8" name="Овал 7"/>
          <p:cNvSpPr/>
          <p:nvPr/>
        </p:nvSpPr>
        <p:spPr>
          <a:xfrm>
            <a:off x="2395455" y="1120172"/>
            <a:ext cx="2326544" cy="3804170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5760" tIns="32880" rIns="65760" bIns="32880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Основная часть: </a:t>
            </a: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57257D"/>
                </a:solidFill>
              </a:rPr>
              <a:t> для коррекции нарушений осанки</a:t>
            </a: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57257D"/>
                </a:solidFill>
              </a:rPr>
              <a:t>Для укрепления мышц плечевого пояса и рук;</a:t>
            </a: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57257D"/>
                </a:solidFill>
              </a:rPr>
              <a:t>Мышц брюшного пресса спины, тазового дна;</a:t>
            </a: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57257D"/>
                </a:solidFill>
              </a:rPr>
              <a:t>Для увеличения подвижности позвоночника и суставов;</a:t>
            </a: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57257D"/>
                </a:solidFill>
              </a:rPr>
              <a:t>Подвижные игры с </a:t>
            </a:r>
            <a:r>
              <a:rPr lang="ru-RU" b="1" dirty="0" err="1">
                <a:solidFill>
                  <a:srgbClr val="57257D"/>
                </a:solidFill>
              </a:rPr>
              <a:t>фитболом</a:t>
            </a:r>
            <a:r>
              <a:rPr lang="ru-RU" b="1" dirty="0">
                <a:solidFill>
                  <a:srgbClr val="57257D"/>
                </a:solidFill>
              </a:rPr>
              <a:t>. </a:t>
            </a: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rgbClr val="57257D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2617359">
            <a:off x="1955084" y="490917"/>
            <a:ext cx="206804" cy="655081"/>
          </a:xfrm>
          <a:prstGeom prst="downArrow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5765" tIns="32883" rIns="65765" bIns="32883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429477" y="840123"/>
            <a:ext cx="206804" cy="431043"/>
          </a:xfrm>
          <a:prstGeom prst="downArrow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5765" tIns="32883" rIns="65765" bIns="32883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8932667">
            <a:off x="4852452" y="488778"/>
            <a:ext cx="206804" cy="655081"/>
          </a:xfrm>
          <a:prstGeom prst="downArrow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5765" tIns="32883" rIns="65765" bIns="32883" anchor="ctr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43723" y="224021"/>
            <a:ext cx="5281711" cy="693803"/>
          </a:xfrm>
          <a:prstGeom prst="rect">
            <a:avLst/>
          </a:prstGeom>
          <a:noFill/>
        </p:spPr>
        <p:txBody>
          <a:bodyPr lIns="65765" tIns="32883" rIns="65765" bIns="32883">
            <a:spAutoFit/>
          </a:bodyPr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Продолжительность одного занятия</a:t>
            </a:r>
          </a:p>
        </p:txBody>
      </p:sp>
      <p:pic>
        <p:nvPicPr>
          <p:cNvPr id="10" name="Picture 3" descr="D:\Фото__\фото фитбол\gymnic-89-45[1].jpg"/>
          <p:cNvPicPr>
            <a:picLocks noChangeAspect="1" noChangeArrowheads="1"/>
          </p:cNvPicPr>
          <p:nvPr/>
        </p:nvPicPr>
        <p:blipFill>
          <a:blip r:embed="rId2" cstate="screen">
            <a:lum bright="2000"/>
          </a:blip>
          <a:stretch>
            <a:fillRect/>
          </a:stretch>
        </p:blipFill>
        <p:spPr bwMode="auto">
          <a:xfrm>
            <a:off x="2757360" y="1064162"/>
            <a:ext cx="1748432" cy="2184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Овал 17"/>
          <p:cNvSpPr/>
          <p:nvPr/>
        </p:nvSpPr>
        <p:spPr>
          <a:xfrm>
            <a:off x="1826742" y="3360546"/>
            <a:ext cx="1499328" cy="1736291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5765" tIns="32883" rIns="65765" bIns="32883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7030A0"/>
                </a:solidFill>
              </a:rPr>
              <a:t>Для детей     4-5 лет -     20 минут</a:t>
            </a:r>
          </a:p>
        </p:txBody>
      </p:sp>
      <p:sp>
        <p:nvSpPr>
          <p:cNvPr id="19" name="Овал 4"/>
          <p:cNvSpPr/>
          <p:nvPr/>
        </p:nvSpPr>
        <p:spPr>
          <a:xfrm>
            <a:off x="1982759" y="3529563"/>
            <a:ext cx="753306" cy="81608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24663" tIns="24663" rIns="24663" bIns="24663" spcCol="914" anchor="ctr"/>
          <a:lstStyle/>
          <a:p>
            <a:pPr algn="ctr" defTabSz="863171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900" dirty="0"/>
          </a:p>
        </p:txBody>
      </p:sp>
      <p:sp>
        <p:nvSpPr>
          <p:cNvPr id="20" name="Овал 19"/>
          <p:cNvSpPr/>
          <p:nvPr/>
        </p:nvSpPr>
        <p:spPr>
          <a:xfrm>
            <a:off x="3843080" y="3416553"/>
            <a:ext cx="1499328" cy="1736291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5765" tIns="32883" rIns="65765" bIns="32883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7030A0"/>
              </a:solidFill>
            </a:endParaRP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7030A0"/>
                </a:solidFill>
              </a:rPr>
              <a:t>Для детей      5-6 лет -       25 минут </a:t>
            </a:r>
          </a:p>
        </p:txBody>
      </p:sp>
      <p:sp>
        <p:nvSpPr>
          <p:cNvPr id="21" name="Овал 20"/>
          <p:cNvSpPr/>
          <p:nvPr/>
        </p:nvSpPr>
        <p:spPr>
          <a:xfrm>
            <a:off x="5497511" y="2072328"/>
            <a:ext cx="1499328" cy="1736291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5765" tIns="32883" rIns="65765" bIns="32883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7030A0"/>
              </a:solidFill>
            </a:endParaRP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7030A0"/>
                </a:solidFill>
              </a:rPr>
              <a:t>Для детей      6-8 лет -        30 минут</a:t>
            </a:r>
          </a:p>
        </p:txBody>
      </p:sp>
      <p:sp>
        <p:nvSpPr>
          <p:cNvPr id="22" name="Овал 21"/>
          <p:cNvSpPr/>
          <p:nvPr/>
        </p:nvSpPr>
        <p:spPr>
          <a:xfrm>
            <a:off x="327415" y="2128339"/>
            <a:ext cx="1499328" cy="1736291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5765" tIns="32883" rIns="65765" bIns="32883"/>
          <a:lstStyle/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7030A0"/>
              </a:solidFill>
            </a:endParaRPr>
          </a:p>
          <a:p>
            <a:pPr algn="ctr" defTabSz="657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7030A0"/>
                </a:solidFill>
              </a:rPr>
              <a:t>Для детей     3-4 лет -        15 минут</a:t>
            </a:r>
          </a:p>
        </p:txBody>
      </p:sp>
      <p:pic>
        <p:nvPicPr>
          <p:cNvPr id="2050" name="Picture 2" descr="D:\ОЛЯ\Анимашки спорт, спортивные анимашки, анимашки спортсменов   Smayli.ru_files\32455_en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12939" y="1688299"/>
            <a:ext cx="942981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ОЛЯ\Анимашки спорт, спортивные анимашки, анимашки спортсменов   Smayli.ru_files\800.0.1076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98955" y="1759737"/>
            <a:ext cx="1000132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egink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sneginki</Template>
  <TotalTime>4039</TotalTime>
  <Words>2211</Words>
  <Application>Microsoft Office PowerPoint</Application>
  <PresentationFormat>B5 (ISO) (176x250 мм)</PresentationFormat>
  <Paragraphs>438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sneginki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Общее количество НОД</vt:lpstr>
      <vt:lpstr>Слайд 22</vt:lpstr>
      <vt:lpstr>Слайд 23</vt:lpstr>
      <vt:lpstr>Слайд 24</vt:lpstr>
      <vt:lpstr>УЧЕБНЫЙ  ПЛАН</vt:lpstr>
      <vt:lpstr>Слайд 26</vt:lpstr>
      <vt:lpstr>Слайд 27</vt:lpstr>
      <vt:lpstr>Заключение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Садик</dc:creator>
  <cp:lastModifiedBy>BUTOV</cp:lastModifiedBy>
  <cp:revision>331</cp:revision>
  <dcterms:created xsi:type="dcterms:W3CDTF">2009-01-20T08:27:10Z</dcterms:created>
  <dcterms:modified xsi:type="dcterms:W3CDTF">2015-01-26T14:53:02Z</dcterms:modified>
</cp:coreProperties>
</file>