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BC3C8B-7A4A-4147-8A59-F518B70F0B42}" type="datetimeFigureOut">
              <a:rPr lang="ru-RU" smtClean="0"/>
              <a:t>17.03.2013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D5CA78-E6C6-4BA5-9DAA-457F5C1EA37E}"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5BC3C8B-7A4A-4147-8A59-F518B70F0B42}" type="datetimeFigureOut">
              <a:rPr lang="ru-RU" smtClean="0"/>
              <a:t>17.03.2013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BC3C8B-7A4A-4147-8A59-F518B70F0B42}" type="datetimeFigureOut">
              <a:rPr lang="ru-RU" smtClean="0"/>
              <a:t>17.03.2013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BC3C8B-7A4A-4147-8A59-F518B70F0B42}" type="datetimeFigureOut">
              <a:rPr lang="ru-RU" smtClean="0"/>
              <a:t>17.03.2013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D5CA78-E6C6-4BA5-9DAA-457F5C1EA37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BC3C8B-7A4A-4147-8A59-F518B70F0B42}" type="datetimeFigureOut">
              <a:rPr lang="ru-RU" smtClean="0"/>
              <a:t>17.03.2013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BC3C8B-7A4A-4147-8A59-F518B70F0B42}" type="datetimeFigureOut">
              <a:rPr lang="ru-RU" smtClean="0"/>
              <a:t>17.03.2013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D5CA78-E6C6-4BA5-9DAA-457F5C1EA37E}"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BC3C8B-7A4A-4147-8A59-F518B70F0B42}" type="datetimeFigureOut">
              <a:rPr lang="ru-RU" smtClean="0"/>
              <a:t>17.03.2013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D5CA78-E6C6-4BA5-9DAA-457F5C1EA37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BC3C8B-7A4A-4147-8A59-F518B70F0B42}" type="datetimeFigureOut">
              <a:rPr lang="ru-RU" smtClean="0"/>
              <a:t>17.03.2013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C3C8B-7A4A-4147-8A59-F518B70F0B42}" type="datetimeFigureOut">
              <a:rPr lang="ru-RU" smtClean="0"/>
              <a:t>17.03.2013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BC3C8B-7A4A-4147-8A59-F518B70F0B42}" type="datetimeFigureOut">
              <a:rPr lang="ru-RU" smtClean="0"/>
              <a:t>17.03.2013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D5CA78-E6C6-4BA5-9DAA-457F5C1EA37E}"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BC3C8B-7A4A-4147-8A59-F518B70F0B42}" type="datetimeFigureOut">
              <a:rPr lang="ru-RU" smtClean="0"/>
              <a:t>17.03.2013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D5CA78-E6C6-4BA5-9DAA-457F5C1EA37E}"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5BC3C8B-7A4A-4147-8A59-F518B70F0B42}" type="datetimeFigureOut">
              <a:rPr lang="ru-RU" smtClean="0"/>
              <a:t>17.03.2013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1D5CA78-E6C6-4BA5-9DAA-457F5C1EA37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780928"/>
            <a:ext cx="2857500" cy="2867025"/>
          </a:xfrm>
          <a:prstGeom prst="rect">
            <a:avLst/>
          </a:prstGeom>
        </p:spPr>
      </p:pic>
      <p:sp>
        <p:nvSpPr>
          <p:cNvPr id="3" name="Подзаголовок 2"/>
          <p:cNvSpPr>
            <a:spLocks noGrp="1"/>
          </p:cNvSpPr>
          <p:nvPr>
            <p:ph type="subTitle" idx="1"/>
          </p:nvPr>
        </p:nvSpPr>
        <p:spPr>
          <a:xfrm>
            <a:off x="3635896" y="3134320"/>
            <a:ext cx="5184575" cy="2160240"/>
          </a:xfrm>
        </p:spPr>
        <p:txBody>
          <a:bodyPr>
            <a:noAutofit/>
          </a:bodyPr>
          <a:lstStyle/>
          <a:p>
            <a:r>
              <a:rPr lang="ru-RU" sz="2400" b="1" dirty="0" smtClean="0">
                <a:latin typeface="Monotype Corsiva" pitchFamily="66" charset="0"/>
              </a:rPr>
              <a:t>Составитель: Осипова Раиса Анатольевна</a:t>
            </a:r>
          </a:p>
          <a:p>
            <a:r>
              <a:rPr lang="ru-RU" sz="2400" b="1" dirty="0" smtClean="0">
                <a:latin typeface="Monotype Corsiva" pitchFamily="66" charset="0"/>
              </a:rPr>
              <a:t>Учитель-логопед первой квалификационной категории МДОУ №1 «Солнышко» </a:t>
            </a:r>
            <a:r>
              <a:rPr lang="ru-RU" sz="2400" b="1" dirty="0" err="1" smtClean="0">
                <a:latin typeface="Monotype Corsiva" pitchFamily="66" charset="0"/>
              </a:rPr>
              <a:t>пгт</a:t>
            </a:r>
            <a:r>
              <a:rPr lang="ru-RU" sz="2400" b="1" dirty="0" smtClean="0">
                <a:latin typeface="Monotype Corsiva" pitchFamily="66" charset="0"/>
              </a:rPr>
              <a:t>. Забайкальск, Забайкальского края</a:t>
            </a:r>
            <a:endParaRPr lang="ru-RU" sz="2400" b="1" dirty="0">
              <a:latin typeface="Monotype Corsiva" pitchFamily="66" charset="0"/>
            </a:endParaRPr>
          </a:p>
        </p:txBody>
      </p:sp>
      <p:sp>
        <p:nvSpPr>
          <p:cNvPr id="2" name="Заголовок 1"/>
          <p:cNvSpPr>
            <a:spLocks noGrp="1"/>
          </p:cNvSpPr>
          <p:nvPr>
            <p:ph type="ctrTitle"/>
          </p:nvPr>
        </p:nvSpPr>
        <p:spPr>
          <a:xfrm>
            <a:off x="323529" y="116632"/>
            <a:ext cx="8424936" cy="4808825"/>
          </a:xfrm>
        </p:spPr>
        <p:txBody>
          <a:bodyPr/>
          <a:lstStyle/>
          <a:p>
            <a:pPr marL="182880" indent="0" algn="ctr">
              <a:buNone/>
            </a:pPr>
            <a:r>
              <a:rPr lang="ru-RU" sz="3200" dirty="0" smtClean="0">
                <a:solidFill>
                  <a:schemeClr val="tx2">
                    <a:lumMod val="75000"/>
                  </a:schemeClr>
                </a:solidFill>
                <a:latin typeface="Monotype Corsiva" pitchFamily="66" charset="0"/>
                <a:cs typeface="Arial" pitchFamily="34" charset="0"/>
              </a:rPr>
              <a:t>Авторская сказка с использованием </a:t>
            </a:r>
            <a:r>
              <a:rPr lang="ru-RU" sz="3200" dirty="0" err="1" smtClean="0">
                <a:solidFill>
                  <a:schemeClr val="tx2">
                    <a:lumMod val="75000"/>
                  </a:schemeClr>
                </a:solidFill>
                <a:latin typeface="Monotype Corsiva" pitchFamily="66" charset="0"/>
                <a:cs typeface="Arial" pitchFamily="34" charset="0"/>
              </a:rPr>
              <a:t>здоровьесберегающих</a:t>
            </a:r>
            <a:r>
              <a:rPr lang="ru-RU" sz="3200" dirty="0" smtClean="0">
                <a:solidFill>
                  <a:schemeClr val="tx2">
                    <a:lumMod val="75000"/>
                  </a:schemeClr>
                </a:solidFill>
                <a:latin typeface="Monotype Corsiva" pitchFamily="66" charset="0"/>
                <a:cs typeface="Arial" pitchFamily="34" charset="0"/>
              </a:rPr>
              <a:t> технологий </a:t>
            </a:r>
            <a:br>
              <a:rPr lang="ru-RU" sz="3200" dirty="0" smtClean="0">
                <a:solidFill>
                  <a:schemeClr val="tx2">
                    <a:lumMod val="75000"/>
                  </a:schemeClr>
                </a:solidFill>
                <a:latin typeface="Monotype Corsiva" pitchFamily="66" charset="0"/>
                <a:cs typeface="Arial" pitchFamily="34" charset="0"/>
              </a:rPr>
            </a:br>
            <a:r>
              <a:rPr lang="ru-RU" sz="3200" dirty="0" smtClean="0">
                <a:solidFill>
                  <a:schemeClr val="tx2">
                    <a:lumMod val="75000"/>
                  </a:schemeClr>
                </a:solidFill>
                <a:latin typeface="Monotype Corsiva" pitchFamily="66" charset="0"/>
                <a:cs typeface="Arial" pitchFamily="34" charset="0"/>
              </a:rPr>
              <a:t/>
            </a:r>
            <a:br>
              <a:rPr lang="ru-RU" sz="3200" dirty="0" smtClean="0">
                <a:solidFill>
                  <a:schemeClr val="tx2">
                    <a:lumMod val="75000"/>
                  </a:schemeClr>
                </a:solidFill>
                <a:latin typeface="Monotype Corsiva" pitchFamily="66" charset="0"/>
                <a:cs typeface="Arial" pitchFamily="34" charset="0"/>
              </a:rPr>
            </a:br>
            <a:r>
              <a:rPr lang="ru-RU" sz="3200" dirty="0" smtClean="0">
                <a:solidFill>
                  <a:srgbClr val="FF0000"/>
                </a:solidFill>
                <a:latin typeface="Monotype Corsiva" pitchFamily="66" charset="0"/>
                <a:cs typeface="Arial" pitchFamily="34" charset="0"/>
              </a:rPr>
              <a:t>«Путешествие мальчиков-пальчиков и девочек -принцесс»</a:t>
            </a:r>
            <a:endParaRPr lang="ru-RU" sz="3200" dirty="0">
              <a:solidFill>
                <a:srgbClr val="FF0000"/>
              </a:solidFill>
              <a:latin typeface="Monotype Corsiva" pitchFamily="66" charset="0"/>
              <a:cs typeface="Arial" pitchFamily="34" charset="0"/>
            </a:endParaRPr>
          </a:p>
        </p:txBody>
      </p:sp>
    </p:spTree>
    <p:extLst>
      <p:ext uri="{BB962C8B-B14F-4D97-AF65-F5344CB8AC3E}">
        <p14:creationId xmlns:p14="http://schemas.microsoft.com/office/powerpoint/2010/main" val="223390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9899"/>
            <a:ext cx="9163990" cy="6831407"/>
          </a:xfrm>
        </p:spPr>
      </p:pic>
      <p:sp>
        <p:nvSpPr>
          <p:cNvPr id="6" name="TextBox 5"/>
          <p:cNvSpPr txBox="1"/>
          <p:nvPr/>
        </p:nvSpPr>
        <p:spPr>
          <a:xfrm>
            <a:off x="107504" y="5690938"/>
            <a:ext cx="7832925" cy="1015663"/>
          </a:xfrm>
          <a:prstGeom prst="rect">
            <a:avLst/>
          </a:prstGeom>
          <a:noFill/>
        </p:spPr>
        <p:txBody>
          <a:bodyPr wrap="square" rtlCol="0">
            <a:spAutoFit/>
          </a:bodyPr>
          <a:lstStyle/>
          <a:p>
            <a:r>
              <a:rPr lang="ru-RU" sz="2000" b="1" dirty="0" smtClean="0">
                <a:solidFill>
                  <a:schemeClr val="bg1"/>
                </a:solidFill>
              </a:rPr>
              <a:t>На солнышке в травке греются пушистые, нежные, серые киски</a:t>
            </a:r>
          </a:p>
          <a:p>
            <a:r>
              <a:rPr lang="ru-RU" sz="2000" b="1" dirty="0" smtClean="0">
                <a:solidFill>
                  <a:schemeClr val="bg1"/>
                </a:solidFill>
              </a:rPr>
              <a:t>(упражнение двумя руками  «Киска»).</a:t>
            </a:r>
            <a:endParaRPr lang="ru-RU" sz="2000" b="1" dirty="0">
              <a:solidFill>
                <a:schemeClr val="bg1"/>
              </a:solidFill>
            </a:endParaRPr>
          </a:p>
        </p:txBody>
      </p:sp>
    </p:spTree>
    <p:extLst>
      <p:ext uri="{BB962C8B-B14F-4D97-AF65-F5344CB8AC3E}">
        <p14:creationId xmlns:p14="http://schemas.microsoft.com/office/powerpoint/2010/main" val="334681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76002"/>
          </a:xfrm>
        </p:spPr>
      </p:pic>
      <p:sp>
        <p:nvSpPr>
          <p:cNvPr id="5" name="TextBox 4"/>
          <p:cNvSpPr txBox="1"/>
          <p:nvPr/>
        </p:nvSpPr>
        <p:spPr>
          <a:xfrm>
            <a:off x="0" y="6021288"/>
            <a:ext cx="9144000" cy="923330"/>
          </a:xfrm>
          <a:prstGeom prst="rect">
            <a:avLst/>
          </a:prstGeom>
          <a:noFill/>
        </p:spPr>
        <p:txBody>
          <a:bodyPr wrap="square" rtlCol="0">
            <a:spAutoFit/>
          </a:bodyPr>
          <a:lstStyle/>
          <a:p>
            <a:r>
              <a:rPr lang="ru-RU" dirty="0" smtClean="0"/>
              <a:t>«Высоко в небе летают птицы(упражнение «Птичка»). Давайте посмотрим ещё раз на зайчиков, потом на козочек, затем на кисок и на птичек. А теперь бежим дальше.»</a:t>
            </a:r>
            <a:endParaRPr lang="ru-RU" dirty="0"/>
          </a:p>
        </p:txBody>
      </p:sp>
    </p:spTree>
    <p:extLst>
      <p:ext uri="{BB962C8B-B14F-4D97-AF65-F5344CB8AC3E}">
        <p14:creationId xmlns:p14="http://schemas.microsoft.com/office/powerpoint/2010/main" val="182025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0"/>
            <a:ext cx="8712968" cy="6858000"/>
          </a:xfrm>
        </p:spPr>
      </p:pic>
      <p:sp>
        <p:nvSpPr>
          <p:cNvPr id="6" name="TextBox 5"/>
          <p:cNvSpPr txBox="1"/>
          <p:nvPr/>
        </p:nvSpPr>
        <p:spPr>
          <a:xfrm>
            <a:off x="559594" y="6038690"/>
            <a:ext cx="8491427" cy="646331"/>
          </a:xfrm>
          <a:prstGeom prst="rect">
            <a:avLst/>
          </a:prstGeom>
          <a:noFill/>
        </p:spPr>
        <p:txBody>
          <a:bodyPr wrap="none" rtlCol="0">
            <a:spAutoFit/>
          </a:bodyPr>
          <a:lstStyle/>
          <a:p>
            <a:r>
              <a:rPr lang="ru-RU" dirty="0" smtClean="0"/>
              <a:t>«Прибежали к «Весёлому домику Язычка». Домик язычка всегда улыбается -</a:t>
            </a:r>
          </a:p>
          <a:p>
            <a:r>
              <a:rPr lang="ru-RU" dirty="0" smtClean="0"/>
              <a:t> как лягушка»</a:t>
            </a:r>
            <a:endParaRPr lang="ru-RU" dirty="0"/>
          </a:p>
        </p:txBody>
      </p:sp>
    </p:spTree>
    <p:extLst>
      <p:ext uri="{BB962C8B-B14F-4D97-AF65-F5344CB8AC3E}">
        <p14:creationId xmlns:p14="http://schemas.microsoft.com/office/powerpoint/2010/main" val="4277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3888" y="332656"/>
            <a:ext cx="5400600" cy="3312368"/>
          </a:xfrm>
        </p:spPr>
        <p:txBody>
          <a:bodyPr/>
          <a:lstStyle/>
          <a:p>
            <a:pPr marL="0" indent="0" algn="ctr">
              <a:buNone/>
            </a:pPr>
            <a:r>
              <a:rPr lang="ru-RU" sz="2400" dirty="0">
                <a:effectLst/>
                <a:latin typeface="Monotype Corsiva" pitchFamily="66" charset="0"/>
              </a:rPr>
              <a:t>Тянуть губы прямо к ушкам </a:t>
            </a:r>
            <a:r>
              <a:rPr lang="ru-RU" sz="2400" dirty="0" smtClean="0">
                <a:effectLst/>
                <a:latin typeface="Monotype Corsiva" pitchFamily="66" charset="0"/>
              </a:rPr>
              <a:t/>
            </a:r>
            <a:br>
              <a:rPr lang="ru-RU" sz="2400" dirty="0" smtClean="0">
                <a:effectLst/>
                <a:latin typeface="Monotype Corsiva" pitchFamily="66" charset="0"/>
              </a:rPr>
            </a:br>
            <a:r>
              <a:rPr lang="ru-RU" sz="2400" dirty="0" smtClean="0">
                <a:effectLst/>
                <a:latin typeface="Monotype Corsiva" pitchFamily="66" charset="0"/>
              </a:rPr>
              <a:t>Очень </a:t>
            </a:r>
            <a:r>
              <a:rPr lang="ru-RU" sz="2400" dirty="0">
                <a:effectLst/>
                <a:latin typeface="Monotype Corsiva" pitchFamily="66" charset="0"/>
              </a:rPr>
              <a:t>нравится лягушкам. Улыбаются, смеются. </a:t>
            </a:r>
            <a:r>
              <a:rPr lang="ru-RU" sz="2400" dirty="0" smtClean="0">
                <a:effectLst/>
                <a:latin typeface="Monotype Corsiva" pitchFamily="66" charset="0"/>
              </a:rPr>
              <a:t/>
            </a:r>
            <a:br>
              <a:rPr lang="ru-RU" sz="2400" dirty="0" smtClean="0">
                <a:effectLst/>
                <a:latin typeface="Monotype Corsiva" pitchFamily="66" charset="0"/>
              </a:rPr>
            </a:br>
            <a:r>
              <a:rPr lang="ru-RU" sz="2400" dirty="0" smtClean="0">
                <a:effectLst/>
                <a:latin typeface="Monotype Corsiva" pitchFamily="66" charset="0"/>
              </a:rPr>
              <a:t>А </a:t>
            </a:r>
            <a:r>
              <a:rPr lang="ru-RU" sz="2400" dirty="0">
                <a:effectLst/>
                <a:latin typeface="Monotype Corsiva" pitchFamily="66" charset="0"/>
              </a:rPr>
              <a:t>глаза у них, как блюдца</a:t>
            </a:r>
            <a:r>
              <a:rPr lang="ru-RU" sz="2400" dirty="0" smtClean="0">
                <a:effectLst/>
                <a:latin typeface="Monotype Corsiva" pitchFamily="66" charset="0"/>
              </a:rPr>
              <a:t>.</a:t>
            </a:r>
            <a:br>
              <a:rPr lang="ru-RU" sz="2400" dirty="0" smtClean="0">
                <a:effectLst/>
                <a:latin typeface="Monotype Corsiva" pitchFamily="66" charset="0"/>
              </a:rPr>
            </a:br>
            <a:r>
              <a:rPr lang="ru-RU" sz="2400" dirty="0">
                <a:effectLst/>
                <a:latin typeface="Monotype Corsiva" pitchFamily="66" charset="0"/>
              </a:rPr>
              <a:t/>
            </a:r>
            <a:br>
              <a:rPr lang="ru-RU" sz="2400" dirty="0">
                <a:effectLst/>
                <a:latin typeface="Monotype Corsiva" pitchFamily="66" charset="0"/>
              </a:rPr>
            </a:br>
            <a:r>
              <a:rPr lang="ru-RU" sz="2400" dirty="0"/>
              <a:t>«</a:t>
            </a:r>
            <a:r>
              <a:rPr lang="ru-RU" sz="2400" dirty="0">
                <a:latin typeface="Monotype Corsiva" pitchFamily="66" charset="0"/>
              </a:rPr>
              <a:t>На стене в домике весит картина. На ней изображен слон.»</a:t>
            </a:r>
            <a:br>
              <a:rPr lang="ru-RU" sz="2400" dirty="0">
                <a:latin typeface="Monotype Corsiva" pitchFamily="66" charset="0"/>
              </a:rPr>
            </a:br>
            <a:endParaRPr lang="ru-RU" sz="2400" dirty="0">
              <a:latin typeface="Monotype Corsiva" pitchFamily="66" charset="0"/>
            </a:endParaRPr>
          </a:p>
        </p:txBody>
      </p:sp>
      <p:pic>
        <p:nvPicPr>
          <p:cNvPr id="1026" name="Picture 2" descr="C:\Documents and Settings\Lanos\Рабочий стол\vorolp03b.jp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99592" y="332657"/>
            <a:ext cx="2248311"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3933056"/>
            <a:ext cx="3960440" cy="2677656"/>
          </a:xfrm>
          <a:prstGeom prst="rect">
            <a:avLst/>
          </a:prstGeom>
        </p:spPr>
        <p:txBody>
          <a:bodyPr wrap="square">
            <a:spAutoFit/>
          </a:bodyPr>
          <a:lstStyle/>
          <a:p>
            <a:pPr algn="ctr"/>
            <a:r>
              <a:rPr lang="ru-RU" sz="2800" b="1" dirty="0" smtClean="0">
                <a:latin typeface="Monotype Corsiva" pitchFamily="66" charset="0"/>
              </a:rPr>
              <a:t>Подражаю </a:t>
            </a:r>
            <a:r>
              <a:rPr lang="ru-RU" sz="2800" b="1" dirty="0">
                <a:latin typeface="Monotype Corsiva" pitchFamily="66" charset="0"/>
              </a:rPr>
              <a:t>я слону: </a:t>
            </a:r>
            <a:endParaRPr lang="ru-RU" sz="2800" b="1" dirty="0" smtClean="0">
              <a:latin typeface="Monotype Corsiva" pitchFamily="66" charset="0"/>
            </a:endParaRPr>
          </a:p>
          <a:p>
            <a:pPr algn="ctr"/>
            <a:r>
              <a:rPr lang="ru-RU" sz="2800" b="1" dirty="0" smtClean="0">
                <a:latin typeface="Monotype Corsiva" pitchFamily="66" charset="0"/>
              </a:rPr>
              <a:t>Губы </a:t>
            </a:r>
            <a:r>
              <a:rPr lang="ru-RU" sz="2800" b="1" dirty="0">
                <a:latin typeface="Monotype Corsiva" pitchFamily="66" charset="0"/>
              </a:rPr>
              <a:t>хоботом тяну... </a:t>
            </a:r>
            <a:endParaRPr lang="ru-RU" sz="2800" b="1" dirty="0" smtClean="0">
              <a:latin typeface="Monotype Corsiva" pitchFamily="66" charset="0"/>
            </a:endParaRPr>
          </a:p>
          <a:p>
            <a:pPr algn="ctr"/>
            <a:r>
              <a:rPr lang="ru-RU" sz="2800" b="1" dirty="0" smtClean="0">
                <a:latin typeface="Monotype Corsiva" pitchFamily="66" charset="0"/>
              </a:rPr>
              <a:t>Даже </a:t>
            </a:r>
            <a:r>
              <a:rPr lang="ru-RU" sz="2800" b="1" dirty="0">
                <a:latin typeface="Monotype Corsiva" pitchFamily="66" charset="0"/>
              </a:rPr>
              <a:t>если я устану, </a:t>
            </a:r>
            <a:endParaRPr lang="ru-RU" sz="2800" b="1" dirty="0" smtClean="0">
              <a:latin typeface="Monotype Corsiva" pitchFamily="66" charset="0"/>
            </a:endParaRPr>
          </a:p>
          <a:p>
            <a:pPr algn="ctr"/>
            <a:r>
              <a:rPr lang="ru-RU" sz="2800" b="1" dirty="0" smtClean="0">
                <a:latin typeface="Monotype Corsiva" pitchFamily="66" charset="0"/>
              </a:rPr>
              <a:t>Их </a:t>
            </a:r>
            <a:r>
              <a:rPr lang="ru-RU" sz="2800" b="1" dirty="0">
                <a:latin typeface="Monotype Corsiva" pitchFamily="66" charset="0"/>
              </a:rPr>
              <a:t>тянуть не перестану. </a:t>
            </a:r>
            <a:endParaRPr lang="ru-RU" sz="2800" b="1" dirty="0" smtClean="0">
              <a:latin typeface="Monotype Corsiva" pitchFamily="66" charset="0"/>
            </a:endParaRPr>
          </a:p>
          <a:p>
            <a:pPr algn="ctr"/>
            <a:r>
              <a:rPr lang="ru-RU" sz="2800" b="1" dirty="0" smtClean="0">
                <a:latin typeface="Monotype Corsiva" pitchFamily="66" charset="0"/>
              </a:rPr>
              <a:t>Буду </a:t>
            </a:r>
            <a:r>
              <a:rPr lang="ru-RU" sz="2800" b="1" dirty="0">
                <a:latin typeface="Monotype Corsiva" pitchFamily="66" charset="0"/>
              </a:rPr>
              <a:t>долго так держать, </a:t>
            </a:r>
            <a:endParaRPr lang="ru-RU" sz="2800" b="1" dirty="0" smtClean="0">
              <a:latin typeface="Monotype Corsiva" pitchFamily="66" charset="0"/>
            </a:endParaRPr>
          </a:p>
          <a:p>
            <a:pPr algn="ctr"/>
            <a:r>
              <a:rPr lang="ru-RU" sz="2800" b="1" dirty="0" smtClean="0">
                <a:latin typeface="Monotype Corsiva" pitchFamily="66" charset="0"/>
              </a:rPr>
              <a:t>Свои </a:t>
            </a:r>
            <a:r>
              <a:rPr lang="ru-RU" sz="2800" b="1" dirty="0">
                <a:latin typeface="Monotype Corsiva" pitchFamily="66" charset="0"/>
              </a:rPr>
              <a:t>губы укреплять.</a:t>
            </a:r>
            <a:endParaRPr lang="ru-RU" sz="2800" dirty="0">
              <a:latin typeface="Monotype Corsiva" pitchFamily="66" charset="0"/>
            </a:endParaRPr>
          </a:p>
        </p:txBody>
      </p:sp>
      <p:pic>
        <p:nvPicPr>
          <p:cNvPr id="7" name="Picture 7" descr="__38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276" y="3429000"/>
            <a:ext cx="5043238" cy="323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50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9144000" cy="1008112"/>
          </a:xfrm>
        </p:spPr>
        <p:txBody>
          <a:bodyPr/>
          <a:lstStyle/>
          <a:p>
            <a:pPr marL="0" indent="0" algn="ctr">
              <a:buNone/>
            </a:pPr>
            <a:r>
              <a:rPr lang="ru-RU" sz="2400" i="1" dirty="0">
                <a:solidFill>
                  <a:srgbClr val="0070C0"/>
                </a:solidFill>
              </a:rPr>
              <a:t>Проснулся Язычок рано утром. Открыл окошко</a:t>
            </a:r>
            <a:r>
              <a:rPr lang="ru-RU" sz="2400" i="1" dirty="0" smtClean="0">
                <a:solidFill>
                  <a:srgbClr val="0070C0"/>
                </a:solidFill>
              </a:rPr>
              <a:t>. </a:t>
            </a:r>
            <a:br>
              <a:rPr lang="ru-RU" sz="2400" i="1" dirty="0" smtClean="0">
                <a:solidFill>
                  <a:srgbClr val="0070C0"/>
                </a:solidFill>
              </a:rPr>
            </a:br>
            <a:r>
              <a:rPr lang="ru-RU" sz="2000" i="1" dirty="0" smtClean="0">
                <a:solidFill>
                  <a:schemeClr val="accent6">
                    <a:lumMod val="50000"/>
                  </a:schemeClr>
                </a:solidFill>
              </a:rPr>
              <a:t>(открывать рот с улыбкой 5 раз). </a:t>
            </a:r>
            <a:r>
              <a:rPr lang="ru-RU" sz="2400" i="1" dirty="0">
                <a:solidFill>
                  <a:srgbClr val="0070C0"/>
                </a:solidFill>
              </a:rPr>
              <a:t>Посмотрел налево, направо.</a:t>
            </a:r>
            <a:br>
              <a:rPr lang="ru-RU" sz="2400" i="1" dirty="0">
                <a:solidFill>
                  <a:srgbClr val="0070C0"/>
                </a:solidFill>
              </a:rPr>
            </a:br>
            <a:r>
              <a:rPr lang="ru-RU" sz="2000" i="1" dirty="0">
                <a:solidFill>
                  <a:schemeClr val="accent6">
                    <a:lumMod val="50000"/>
                  </a:schemeClr>
                </a:solidFill>
              </a:rPr>
              <a:t>(При открытом рте движения языка направо – налево)</a:t>
            </a:r>
            <a:endParaRPr lang="ru-RU" sz="2000" i="1" dirty="0"/>
          </a:p>
        </p:txBody>
      </p:sp>
      <p:pic>
        <p:nvPicPr>
          <p:cNvPr id="4" name="Picture 4" descr="C:\Documents and Settings\Логопед\Рабочий стол\32.gif"/>
          <p:cNvPicPr>
            <a:picLocks noGrp="1" noChangeAspect="1" noChangeArrowheads="1"/>
          </p:cNvPicPr>
          <p:nvPr>
            <p:ph sz="quarter" idx="13"/>
          </p:nvPr>
        </p:nvPicPr>
        <p:blipFill>
          <a:blip r:embed="rId2"/>
          <a:srcRect/>
          <a:stretch>
            <a:fillRect/>
          </a:stretch>
        </p:blipFill>
        <p:spPr bwMode="auto">
          <a:xfrm>
            <a:off x="2051720" y="1988840"/>
            <a:ext cx="4858447" cy="3960440"/>
          </a:xfrm>
          <a:prstGeom prst="rect">
            <a:avLst/>
          </a:prstGeom>
          <a:noFill/>
        </p:spPr>
      </p:pic>
    </p:spTree>
    <p:extLst>
      <p:ext uri="{BB962C8B-B14F-4D97-AF65-F5344CB8AC3E}">
        <p14:creationId xmlns:p14="http://schemas.microsoft.com/office/powerpoint/2010/main" val="86547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924944"/>
            <a:ext cx="8280919" cy="648072"/>
          </a:xfrm>
        </p:spPr>
        <p:txBody>
          <a:bodyPr/>
          <a:lstStyle/>
          <a:p>
            <a:pPr marL="0" indent="0" algn="ctr">
              <a:buNone/>
            </a:pPr>
            <a:r>
              <a:rPr lang="ru-RU" sz="2400" i="1" dirty="0">
                <a:solidFill>
                  <a:srgbClr val="0070C0"/>
                </a:solidFill>
              </a:rPr>
              <a:t>Вниз посмотрел : </a:t>
            </a:r>
            <a:r>
              <a:rPr lang="ru-RU" sz="2400" i="1" dirty="0" smtClean="0">
                <a:solidFill>
                  <a:srgbClr val="0070C0"/>
                </a:solidFill>
              </a:rPr>
              <a:t>«Нет </a:t>
            </a:r>
            <a:r>
              <a:rPr lang="ru-RU" sz="2400" i="1" dirty="0">
                <a:solidFill>
                  <a:srgbClr val="0070C0"/>
                </a:solidFill>
              </a:rPr>
              <a:t>ли </a:t>
            </a:r>
            <a:r>
              <a:rPr lang="ru-RU" sz="2400" i="1" dirty="0" smtClean="0">
                <a:solidFill>
                  <a:srgbClr val="0070C0"/>
                </a:solidFill>
              </a:rPr>
              <a:t>луж на земле?»  </a:t>
            </a:r>
            <a:br>
              <a:rPr lang="ru-RU" sz="2400" i="1" dirty="0" smtClean="0">
                <a:solidFill>
                  <a:srgbClr val="0070C0"/>
                </a:solidFill>
              </a:rPr>
            </a:br>
            <a:r>
              <a:rPr lang="ru-RU" sz="2000" i="1" dirty="0" smtClean="0">
                <a:solidFill>
                  <a:srgbClr val="0070C0"/>
                </a:solidFill>
              </a:rPr>
              <a:t>(с </a:t>
            </a:r>
            <a:r>
              <a:rPr lang="ru-RU" sz="2000" i="1" dirty="0" err="1" smtClean="0">
                <a:solidFill>
                  <a:srgbClr val="0070C0"/>
                </a:solidFill>
              </a:rPr>
              <a:t>биоэнергопластикой</a:t>
            </a:r>
            <a:r>
              <a:rPr lang="ru-RU" sz="2000" i="1" dirty="0" smtClean="0">
                <a:solidFill>
                  <a:srgbClr val="0070C0"/>
                </a:solidFill>
              </a:rPr>
              <a:t>)</a:t>
            </a:r>
            <a:r>
              <a:rPr lang="ru-RU" sz="2000" i="1" dirty="0">
                <a:solidFill>
                  <a:srgbClr val="0070C0"/>
                </a:solidFill>
              </a:rPr>
              <a:t/>
            </a:r>
            <a:br>
              <a:rPr lang="ru-RU" sz="2000" i="1" dirty="0">
                <a:solidFill>
                  <a:srgbClr val="0070C0"/>
                </a:solidFill>
              </a:rPr>
            </a:br>
            <a:r>
              <a:rPr lang="ru-RU" sz="2000" i="1" dirty="0">
                <a:solidFill>
                  <a:schemeClr val="accent6">
                    <a:lumMod val="50000"/>
                  </a:schemeClr>
                </a:solidFill>
              </a:rPr>
              <a:t>(движение  </a:t>
            </a:r>
            <a:r>
              <a:rPr lang="ru-RU" sz="2000" i="1" dirty="0" smtClean="0">
                <a:solidFill>
                  <a:schemeClr val="accent6">
                    <a:lumMod val="50000"/>
                  </a:schemeClr>
                </a:solidFill>
              </a:rPr>
              <a:t>языка и кистей рук </a:t>
            </a:r>
            <a:r>
              <a:rPr lang="ru-RU" sz="2000" i="1" dirty="0">
                <a:solidFill>
                  <a:schemeClr val="accent6">
                    <a:lumMod val="50000"/>
                  </a:schemeClr>
                </a:solidFill>
              </a:rPr>
              <a:t>вниз)</a:t>
            </a:r>
            <a:r>
              <a:rPr lang="ru-RU" sz="2000" i="1" dirty="0">
                <a:solidFill>
                  <a:srgbClr val="0070C0"/>
                </a:solidFill>
              </a:rPr>
              <a:t>.</a:t>
            </a:r>
            <a:br>
              <a:rPr lang="ru-RU" sz="2000" i="1" dirty="0">
                <a:solidFill>
                  <a:srgbClr val="0070C0"/>
                </a:solidFill>
              </a:rPr>
            </a:br>
            <a:r>
              <a:rPr lang="ru-RU" sz="2400" i="1" dirty="0">
                <a:solidFill>
                  <a:srgbClr val="0070C0"/>
                </a:solidFill>
              </a:rPr>
              <a:t> Вверх посмотрел: </a:t>
            </a:r>
            <a:r>
              <a:rPr lang="ru-RU" sz="2400" i="1" dirty="0" smtClean="0">
                <a:solidFill>
                  <a:srgbClr val="0070C0"/>
                </a:solidFill>
              </a:rPr>
              <a:t>«Светит </a:t>
            </a:r>
            <a:r>
              <a:rPr lang="ru-RU" sz="2400" i="1" dirty="0">
                <a:solidFill>
                  <a:srgbClr val="0070C0"/>
                </a:solidFill>
              </a:rPr>
              <a:t>ли солнышко</a:t>
            </a:r>
            <a:r>
              <a:rPr lang="ru-RU" sz="2400" i="1" dirty="0" smtClean="0">
                <a:solidFill>
                  <a:srgbClr val="0070C0"/>
                </a:solidFill>
              </a:rPr>
              <a:t>?» </a:t>
            </a:r>
            <a:br>
              <a:rPr lang="ru-RU" sz="2400" i="1" dirty="0" smtClean="0">
                <a:solidFill>
                  <a:srgbClr val="0070C0"/>
                </a:solidFill>
              </a:rPr>
            </a:br>
            <a:r>
              <a:rPr lang="ru-RU" sz="2000" dirty="0" smtClean="0">
                <a:solidFill>
                  <a:schemeClr val="accent6">
                    <a:lumMod val="50000"/>
                  </a:schemeClr>
                </a:solidFill>
              </a:rPr>
              <a:t>(</a:t>
            </a:r>
            <a:r>
              <a:rPr lang="ru-RU" sz="2000" i="1" dirty="0">
                <a:solidFill>
                  <a:schemeClr val="accent6">
                    <a:lumMod val="50000"/>
                  </a:schemeClr>
                </a:solidFill>
              </a:rPr>
              <a:t>движение </a:t>
            </a:r>
            <a:r>
              <a:rPr lang="ru-RU" sz="2000" i="1" dirty="0" smtClean="0">
                <a:solidFill>
                  <a:schemeClr val="accent6">
                    <a:lumMod val="50000"/>
                  </a:schemeClr>
                </a:solidFill>
              </a:rPr>
              <a:t>языка и кистей рук </a:t>
            </a:r>
            <a:r>
              <a:rPr lang="ru-RU" sz="2000" i="1" dirty="0">
                <a:solidFill>
                  <a:schemeClr val="accent6">
                    <a:lumMod val="50000"/>
                  </a:schemeClr>
                </a:solidFill>
              </a:rPr>
              <a:t>вверх).</a:t>
            </a:r>
            <a:endParaRPr lang="ru-RU" sz="2000" i="1" dirty="0"/>
          </a:p>
        </p:txBody>
      </p:sp>
      <p:pic>
        <p:nvPicPr>
          <p:cNvPr id="6" name="Объект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699792" y="-1"/>
            <a:ext cx="3312368" cy="2829773"/>
          </a:xfrm>
        </p:spPr>
      </p:pic>
      <p:pic>
        <p:nvPicPr>
          <p:cNvPr id="7" name="Picture 5" descr="C:\Documents and Settings\Логопед\Рабочий стол\lu.gif"/>
          <p:cNvPicPr>
            <a:picLocks noChangeAspect="1" noChangeArrowheads="1"/>
          </p:cNvPicPr>
          <p:nvPr/>
        </p:nvPicPr>
        <p:blipFill>
          <a:blip r:embed="rId3"/>
          <a:srcRect/>
          <a:stretch>
            <a:fillRect/>
          </a:stretch>
        </p:blipFill>
        <p:spPr bwMode="auto">
          <a:xfrm>
            <a:off x="2123906" y="4869160"/>
            <a:ext cx="4176464" cy="1851566"/>
          </a:xfrm>
          <a:prstGeom prst="rect">
            <a:avLst/>
          </a:prstGeom>
          <a:noFill/>
        </p:spPr>
      </p:pic>
    </p:spTree>
    <p:extLst>
      <p:ext uri="{BB962C8B-B14F-4D97-AF65-F5344CB8AC3E}">
        <p14:creationId xmlns:p14="http://schemas.microsoft.com/office/powerpoint/2010/main" val="126735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372168"/>
            <a:ext cx="8208911" cy="1143000"/>
          </a:xfrm>
        </p:spPr>
        <p:txBody>
          <a:bodyPr/>
          <a:lstStyle/>
          <a:p>
            <a:pPr marL="0" indent="0" algn="ctr">
              <a:buNone/>
            </a:pPr>
            <a:r>
              <a:rPr lang="ru-RU" sz="2400" i="1" dirty="0">
                <a:solidFill>
                  <a:srgbClr val="0070C0"/>
                </a:solidFill>
              </a:rPr>
              <a:t>Вышел Язычок на крыльцо дома</a:t>
            </a:r>
            <a:r>
              <a:rPr lang="ru-RU" sz="2400" i="1" dirty="0" smtClean="0">
                <a:solidFill>
                  <a:srgbClr val="0070C0"/>
                </a:solidFill>
              </a:rPr>
              <a:t>.  Вокруг дома длинный забор. Во такой. </a:t>
            </a:r>
            <a:br>
              <a:rPr lang="ru-RU" sz="2400" i="1" dirty="0" smtClean="0">
                <a:solidFill>
                  <a:srgbClr val="0070C0"/>
                </a:solidFill>
              </a:rPr>
            </a:br>
            <a:r>
              <a:rPr lang="ru-RU" sz="2000" i="1" dirty="0" smtClean="0">
                <a:solidFill>
                  <a:schemeClr val="accent6">
                    <a:lumMod val="50000"/>
                  </a:schemeClr>
                </a:solidFill>
              </a:rPr>
              <a:t>(улыбнуться, с напряжением обнажив сомкнутые губы).</a:t>
            </a:r>
            <a:endParaRPr lang="ru-RU" sz="2000" i="1" dirty="0"/>
          </a:p>
        </p:txBody>
      </p:sp>
      <p:pic>
        <p:nvPicPr>
          <p:cNvPr id="4" name="Picture 7" descr="C:\Documents and Settings\Логопед\Рабочий стол\sa.gif"/>
          <p:cNvPicPr>
            <a:picLocks noGrp="1" noChangeAspect="1" noChangeArrowheads="1"/>
          </p:cNvPicPr>
          <p:nvPr>
            <p:ph sz="quarter" idx="13"/>
          </p:nvPr>
        </p:nvPicPr>
        <p:blipFill>
          <a:blip r:embed="rId2"/>
          <a:srcRect/>
          <a:stretch>
            <a:fillRect/>
          </a:stretch>
        </p:blipFill>
        <p:spPr bwMode="auto">
          <a:xfrm>
            <a:off x="2123728" y="188640"/>
            <a:ext cx="4897841" cy="3640485"/>
          </a:xfrm>
          <a:prstGeom prst="rect">
            <a:avLst/>
          </a:prstGeom>
          <a:noFill/>
        </p:spPr>
      </p:pic>
    </p:spTree>
    <p:extLst>
      <p:ext uri="{BB962C8B-B14F-4D97-AF65-F5344CB8AC3E}">
        <p14:creationId xmlns:p14="http://schemas.microsoft.com/office/powerpoint/2010/main" val="73028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116632"/>
            <a:ext cx="4104455" cy="1224136"/>
          </a:xfrm>
        </p:spPr>
        <p:txBody>
          <a:bodyPr/>
          <a:lstStyle/>
          <a:p>
            <a:pPr marL="0" indent="0" algn="ctr">
              <a:buNone/>
            </a:pPr>
            <a:r>
              <a:rPr lang="ru-RU" sz="2000" i="1" dirty="0" smtClean="0">
                <a:solidFill>
                  <a:schemeClr val="bg2">
                    <a:lumMod val="50000"/>
                  </a:schemeClr>
                </a:solidFill>
              </a:rPr>
              <a:t>Увидел язычок во дворе горку, побежал кататься. </a:t>
            </a:r>
            <a:r>
              <a:rPr lang="ru-RU" sz="1800" i="1" dirty="0">
                <a:solidFill>
                  <a:schemeClr val="accent6">
                    <a:lumMod val="50000"/>
                  </a:schemeClr>
                </a:solidFill>
              </a:rPr>
              <a:t>(</a:t>
            </a:r>
            <a:r>
              <a:rPr lang="ru-RU" sz="1800" i="1" dirty="0" smtClean="0">
                <a:solidFill>
                  <a:schemeClr val="accent6">
                    <a:lumMod val="50000"/>
                  </a:schemeClr>
                </a:solidFill>
              </a:rPr>
              <a:t>Улыбнуться</a:t>
            </a:r>
            <a:r>
              <a:rPr lang="ru-RU" sz="1800" i="1" dirty="0">
                <a:solidFill>
                  <a:schemeClr val="accent6">
                    <a:lumMod val="50000"/>
                  </a:schemeClr>
                </a:solidFill>
              </a:rPr>
              <a:t>, открыть рот. Кончиком языка упереться в нижние зубы. На счет «раз»- выгнуть язык горкой, упираясь кончиком языка в нижние </a:t>
            </a:r>
            <a:r>
              <a:rPr lang="ru-RU" sz="1800" i="1" dirty="0" smtClean="0">
                <a:solidFill>
                  <a:schemeClr val="accent6">
                    <a:lumMod val="50000"/>
                  </a:schemeClr>
                </a:solidFill>
              </a:rPr>
              <a:t>зубы ). </a:t>
            </a:r>
            <a:endParaRPr lang="ru-RU" sz="1800" i="1" dirty="0">
              <a:solidFill>
                <a:schemeClr val="accent6">
                  <a:lumMod val="50000"/>
                </a:schemeClr>
              </a:solidFill>
            </a:endParaRPr>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19" y="24942"/>
            <a:ext cx="4713166" cy="5348274"/>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16" y="3042567"/>
            <a:ext cx="3477553" cy="3477553"/>
          </a:xfrm>
          <a:prstGeom prst="rect">
            <a:avLst/>
          </a:prstGeom>
        </p:spPr>
      </p:pic>
      <p:sp>
        <p:nvSpPr>
          <p:cNvPr id="8" name="Прямоугольник 7"/>
          <p:cNvSpPr/>
          <p:nvPr/>
        </p:nvSpPr>
        <p:spPr>
          <a:xfrm>
            <a:off x="467544" y="4581128"/>
            <a:ext cx="3438128" cy="1938992"/>
          </a:xfrm>
          <a:prstGeom prst="rect">
            <a:avLst/>
          </a:prstGeom>
        </p:spPr>
        <p:txBody>
          <a:bodyPr wrap="square">
            <a:spAutoFit/>
          </a:bodyPr>
          <a:lstStyle/>
          <a:p>
            <a:pPr algn="ctr"/>
            <a:r>
              <a:rPr lang="ru-RU" sz="2000" b="1" dirty="0">
                <a:solidFill>
                  <a:srgbClr val="FF0000"/>
                </a:solidFill>
              </a:rPr>
              <a:t>Вот так горка, что за чудо! </a:t>
            </a:r>
            <a:endParaRPr lang="ru-RU" sz="2000" b="1" dirty="0" smtClean="0">
              <a:solidFill>
                <a:srgbClr val="FF0000"/>
              </a:solidFill>
            </a:endParaRPr>
          </a:p>
          <a:p>
            <a:pPr algn="ctr"/>
            <a:r>
              <a:rPr lang="ru-RU" sz="2000" b="1" dirty="0" smtClean="0">
                <a:solidFill>
                  <a:srgbClr val="FF0000"/>
                </a:solidFill>
              </a:rPr>
              <a:t>Выгнулся </a:t>
            </a:r>
            <a:r>
              <a:rPr lang="ru-RU" sz="2000" b="1" dirty="0">
                <a:solidFill>
                  <a:srgbClr val="FF0000"/>
                </a:solidFill>
              </a:rPr>
              <a:t>язык упруго: </a:t>
            </a:r>
            <a:endParaRPr lang="ru-RU" sz="2000" b="1" dirty="0" smtClean="0">
              <a:solidFill>
                <a:srgbClr val="FF0000"/>
              </a:solidFill>
            </a:endParaRPr>
          </a:p>
          <a:p>
            <a:pPr algn="ctr"/>
            <a:r>
              <a:rPr lang="ru-RU" sz="2000" b="1" dirty="0" smtClean="0">
                <a:solidFill>
                  <a:srgbClr val="FF0000"/>
                </a:solidFill>
              </a:rPr>
              <a:t>Кончик </a:t>
            </a:r>
            <a:r>
              <a:rPr lang="ru-RU" sz="2000" b="1" dirty="0">
                <a:solidFill>
                  <a:srgbClr val="FF0000"/>
                </a:solidFill>
              </a:rPr>
              <a:t>в зубы упирается, </a:t>
            </a:r>
            <a:endParaRPr lang="ru-RU" sz="2000" b="1" dirty="0" smtClean="0">
              <a:solidFill>
                <a:srgbClr val="FF0000"/>
              </a:solidFill>
            </a:endParaRPr>
          </a:p>
          <a:p>
            <a:pPr algn="ctr"/>
            <a:r>
              <a:rPr lang="ru-RU" sz="2000" b="1" dirty="0" smtClean="0">
                <a:solidFill>
                  <a:srgbClr val="FF0000"/>
                </a:solidFill>
              </a:rPr>
              <a:t>Бока </a:t>
            </a:r>
            <a:r>
              <a:rPr lang="ru-RU" sz="2000" b="1" dirty="0">
                <a:solidFill>
                  <a:srgbClr val="FF0000"/>
                </a:solidFill>
              </a:rPr>
              <a:t>кверху поднимаются.</a:t>
            </a:r>
            <a:endParaRPr lang="ru-RU" sz="2000" dirty="0">
              <a:solidFill>
                <a:srgbClr val="FF0000"/>
              </a:solidFill>
            </a:endParaRPr>
          </a:p>
        </p:txBody>
      </p:sp>
    </p:spTree>
    <p:extLst>
      <p:ext uri="{BB962C8B-B14F-4D97-AF65-F5344CB8AC3E}">
        <p14:creationId xmlns:p14="http://schemas.microsoft.com/office/powerpoint/2010/main" val="183409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869160"/>
            <a:ext cx="8928991" cy="646008"/>
          </a:xfrm>
        </p:spPr>
        <p:txBody>
          <a:bodyPr/>
          <a:lstStyle/>
          <a:p>
            <a:pPr marL="0" indent="0" algn="ctr">
              <a:buNone/>
            </a:pPr>
            <a:r>
              <a:rPr lang="ru-RU" sz="2000" i="1" dirty="0" smtClean="0">
                <a:solidFill>
                  <a:schemeClr val="bg2">
                    <a:lumMod val="50000"/>
                  </a:schemeClr>
                </a:solidFill>
              </a:rPr>
              <a:t>Возле «Горки» сидит киска, сердится, фыркает</a:t>
            </a:r>
            <a:r>
              <a:rPr lang="ru-RU" sz="2000" i="1" dirty="0" smtClean="0"/>
              <a:t>. </a:t>
            </a:r>
            <a:r>
              <a:rPr lang="ru-RU" sz="2000" i="1" dirty="0" smtClean="0">
                <a:solidFill>
                  <a:schemeClr val="accent6">
                    <a:lumMod val="50000"/>
                  </a:schemeClr>
                </a:solidFill>
              </a:rPr>
              <a:t>(Улыбнуться</a:t>
            </a:r>
            <a:r>
              <a:rPr lang="ru-RU" sz="2000" i="1" dirty="0">
                <a:solidFill>
                  <a:schemeClr val="accent6">
                    <a:lumMod val="50000"/>
                  </a:schemeClr>
                </a:solidFill>
              </a:rPr>
              <a:t>, открыть рот. Кончиком языка упереться в нижние зубы. На счет «раз»- выгнуть язык горкой, упираясь кончиком языка в нижние зубы. На счет «два» вернуться в исходное положение. Кончик языка при этом не должен отрываться от нижних зубов, рот не </a:t>
            </a:r>
            <a:r>
              <a:rPr lang="ru-RU" sz="2000" i="1" dirty="0" smtClean="0">
                <a:solidFill>
                  <a:schemeClr val="accent6">
                    <a:lumMod val="50000"/>
                  </a:schemeClr>
                </a:solidFill>
              </a:rPr>
              <a:t>закрывается)</a:t>
            </a:r>
            <a:r>
              <a:rPr lang="ru-RU" sz="2000" i="1" dirty="0">
                <a:solidFill>
                  <a:schemeClr val="accent6">
                    <a:lumMod val="50000"/>
                  </a:schemeClr>
                </a:solidFill>
              </a:rPr>
              <a:t/>
            </a:r>
            <a:br>
              <a:rPr lang="ru-RU" sz="2000" i="1" dirty="0">
                <a:solidFill>
                  <a:schemeClr val="accent6">
                    <a:lumMod val="50000"/>
                  </a:schemeClr>
                </a:solidFill>
              </a:rPr>
            </a:br>
            <a:endParaRPr lang="ru-RU" sz="2000" i="1" dirty="0">
              <a:solidFill>
                <a:schemeClr val="accent6">
                  <a:lumMod val="50000"/>
                </a:schemeClr>
              </a:solidFill>
            </a:endParaRPr>
          </a:p>
        </p:txBody>
      </p:sp>
      <p:pic>
        <p:nvPicPr>
          <p:cNvPr id="4" name="Picture 7" descr="__12539"/>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13823"/>
            <a:ext cx="6912768" cy="48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240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25144"/>
            <a:ext cx="8712967" cy="1872208"/>
          </a:xfrm>
        </p:spPr>
        <p:txBody>
          <a:bodyPr/>
          <a:lstStyle/>
          <a:p>
            <a:pPr marL="0" indent="0" algn="ctr">
              <a:buNone/>
            </a:pPr>
            <a:r>
              <a:rPr lang="ru-RU" sz="2400" i="1" dirty="0" smtClean="0">
                <a:solidFill>
                  <a:schemeClr val="bg2">
                    <a:lumMod val="50000"/>
                  </a:schemeClr>
                </a:solidFill>
              </a:rPr>
              <a:t>Рядом во дворе стоит </a:t>
            </a:r>
            <a:r>
              <a:rPr lang="ru-RU" sz="2400" i="1" dirty="0" err="1" smtClean="0">
                <a:solidFill>
                  <a:schemeClr val="bg2">
                    <a:lumMod val="50000"/>
                  </a:schemeClr>
                </a:solidFill>
              </a:rPr>
              <a:t>качеля</a:t>
            </a:r>
            <a:r>
              <a:rPr lang="ru-RU" sz="2400" i="1" dirty="0" smtClean="0">
                <a:solidFill>
                  <a:schemeClr val="bg2">
                    <a:lumMod val="50000"/>
                  </a:schemeClr>
                </a:solidFill>
              </a:rPr>
              <a:t>. Побежал Язычок на </a:t>
            </a:r>
            <a:r>
              <a:rPr lang="ru-RU" sz="2400" i="1" dirty="0" err="1" smtClean="0">
                <a:solidFill>
                  <a:schemeClr val="bg2">
                    <a:lumMod val="50000"/>
                  </a:schemeClr>
                </a:solidFill>
              </a:rPr>
              <a:t>качелю</a:t>
            </a:r>
            <a:r>
              <a:rPr lang="ru-RU" sz="2400" i="1" dirty="0" smtClean="0">
                <a:solidFill>
                  <a:schemeClr val="bg2">
                    <a:lumMod val="50000"/>
                  </a:schemeClr>
                </a:solidFill>
              </a:rPr>
              <a:t> качаться. </a:t>
            </a:r>
            <a:br>
              <a:rPr lang="ru-RU" sz="2400" i="1" dirty="0" smtClean="0">
                <a:solidFill>
                  <a:schemeClr val="bg2">
                    <a:lumMod val="50000"/>
                  </a:schemeClr>
                </a:solidFill>
              </a:rPr>
            </a:br>
            <a:r>
              <a:rPr lang="ru-RU" sz="2000" i="1" dirty="0" smtClean="0">
                <a:solidFill>
                  <a:schemeClr val="accent6">
                    <a:lumMod val="50000"/>
                  </a:schemeClr>
                </a:solidFill>
              </a:rPr>
              <a:t>(Улыбнуться</a:t>
            </a:r>
            <a:r>
              <a:rPr lang="ru-RU" sz="2000" i="1" dirty="0">
                <a:solidFill>
                  <a:schemeClr val="accent6">
                    <a:lumMod val="50000"/>
                  </a:schemeClr>
                </a:solidFill>
              </a:rPr>
              <a:t>, открыть рот. На счет 1-2 поочередно упираться языком то в верхние, то в нижние зубы. Нижняя челюсть при этом неподвижна</a:t>
            </a:r>
            <a:r>
              <a:rPr lang="ru-RU" sz="2000" i="1" dirty="0" smtClean="0">
                <a:solidFill>
                  <a:schemeClr val="accent6">
                    <a:lumMod val="50000"/>
                  </a:schemeClr>
                </a:solidFill>
              </a:rPr>
              <a:t>.)</a:t>
            </a:r>
            <a:r>
              <a:rPr lang="ru-RU" sz="2000" i="1" dirty="0">
                <a:solidFill>
                  <a:schemeClr val="accent6">
                    <a:lumMod val="50000"/>
                  </a:schemeClr>
                </a:solidFill>
              </a:rPr>
              <a:t/>
            </a:r>
            <a:br>
              <a:rPr lang="ru-RU" sz="2000" i="1" dirty="0">
                <a:solidFill>
                  <a:schemeClr val="accent6">
                    <a:lumMod val="50000"/>
                  </a:schemeClr>
                </a:solidFill>
              </a:rPr>
            </a:br>
            <a:r>
              <a:rPr lang="ru-RU" sz="2000" i="1" dirty="0">
                <a:solidFill>
                  <a:schemeClr val="accent6">
                    <a:lumMod val="50000"/>
                  </a:schemeClr>
                </a:solidFill>
              </a:rPr>
              <a:t/>
            </a:r>
            <a:br>
              <a:rPr lang="ru-RU" sz="2000" i="1" dirty="0">
                <a:solidFill>
                  <a:schemeClr val="accent6">
                    <a:lumMod val="50000"/>
                  </a:schemeClr>
                </a:solidFill>
              </a:rPr>
            </a:br>
            <a:endParaRPr lang="ru-RU" sz="2000" i="1" dirty="0">
              <a:solidFill>
                <a:schemeClr val="accent6">
                  <a:lumMod val="50000"/>
                </a:schemeClr>
              </a:solidFill>
            </a:endParaRPr>
          </a:p>
        </p:txBody>
      </p:sp>
      <p:pic>
        <p:nvPicPr>
          <p:cNvPr id="4" name="Picture 7" descr="__10048"/>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27784" y="116632"/>
            <a:ext cx="6408712" cy="451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07504" y="692696"/>
            <a:ext cx="2952328" cy="3046988"/>
          </a:xfrm>
          <a:prstGeom prst="rect">
            <a:avLst/>
          </a:prstGeom>
        </p:spPr>
        <p:txBody>
          <a:bodyPr wrap="square">
            <a:spAutoFit/>
          </a:bodyPr>
          <a:lstStyle/>
          <a:p>
            <a:pPr algn="ctr"/>
            <a:r>
              <a:rPr lang="ru-RU" sz="2400" b="1" i="1" dirty="0">
                <a:solidFill>
                  <a:srgbClr val="FF0000"/>
                </a:solidFill>
              </a:rPr>
              <a:t>На качелях я качаюсь: </a:t>
            </a:r>
            <a:endParaRPr lang="ru-RU" sz="2400" b="1" i="1" dirty="0" smtClean="0">
              <a:solidFill>
                <a:srgbClr val="FF0000"/>
              </a:solidFill>
            </a:endParaRPr>
          </a:p>
          <a:p>
            <a:pPr algn="ctr"/>
            <a:r>
              <a:rPr lang="ru-RU" sz="2400" b="1" i="1" dirty="0" smtClean="0">
                <a:solidFill>
                  <a:srgbClr val="FF0000"/>
                </a:solidFill>
              </a:rPr>
              <a:t>Вверх-вниз</a:t>
            </a:r>
            <a:r>
              <a:rPr lang="ru-RU" sz="2400" b="1" i="1" dirty="0">
                <a:solidFill>
                  <a:srgbClr val="FF0000"/>
                </a:solidFill>
              </a:rPr>
              <a:t>, вверх-вниз. </a:t>
            </a:r>
            <a:endParaRPr lang="ru-RU" sz="2400" b="1" i="1" dirty="0" smtClean="0">
              <a:solidFill>
                <a:srgbClr val="FF0000"/>
              </a:solidFill>
            </a:endParaRPr>
          </a:p>
          <a:p>
            <a:pPr algn="ctr"/>
            <a:r>
              <a:rPr lang="ru-RU" sz="2400" b="1" i="1" dirty="0" smtClean="0">
                <a:solidFill>
                  <a:srgbClr val="FF0000"/>
                </a:solidFill>
              </a:rPr>
              <a:t>Высоко </a:t>
            </a:r>
            <a:r>
              <a:rPr lang="ru-RU" sz="2400" b="1" i="1" dirty="0">
                <a:solidFill>
                  <a:srgbClr val="FF0000"/>
                </a:solidFill>
              </a:rPr>
              <a:t>я поднимаюсь, Опускаюсь снова вниз</a:t>
            </a:r>
            <a:r>
              <a:rPr lang="ru-RU" sz="2400" b="1" dirty="0">
                <a:solidFill>
                  <a:srgbClr val="FF0000"/>
                </a:solidFill>
              </a:rPr>
              <a:t>.</a:t>
            </a:r>
            <a:endParaRPr lang="ru-RU" sz="2400" dirty="0">
              <a:solidFill>
                <a:srgbClr val="FF0000"/>
              </a:solidFill>
            </a:endParaRPr>
          </a:p>
        </p:txBody>
      </p:sp>
    </p:spTree>
    <p:extLst>
      <p:ext uri="{BB962C8B-B14F-4D97-AF65-F5344CB8AC3E}">
        <p14:creationId xmlns:p14="http://schemas.microsoft.com/office/powerpoint/2010/main" val="199376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999" y="0"/>
            <a:ext cx="9168000" cy="6876002"/>
          </a:xfrm>
        </p:spPr>
      </p:pic>
      <p:sp>
        <p:nvSpPr>
          <p:cNvPr id="5" name="TextBox 4"/>
          <p:cNvSpPr txBox="1"/>
          <p:nvPr/>
        </p:nvSpPr>
        <p:spPr>
          <a:xfrm>
            <a:off x="179512" y="147990"/>
            <a:ext cx="5184576" cy="461665"/>
          </a:xfrm>
          <a:prstGeom prst="rect">
            <a:avLst/>
          </a:prstGeom>
          <a:noFill/>
        </p:spPr>
        <p:txBody>
          <a:bodyPr wrap="square" rtlCol="0">
            <a:spAutoFit/>
          </a:bodyPr>
          <a:lstStyle/>
          <a:p>
            <a:r>
              <a:rPr lang="ru-RU" sz="2400" dirty="0" smtClean="0">
                <a:solidFill>
                  <a:schemeClr val="bg1"/>
                </a:solidFill>
              </a:rPr>
              <a:t>Массаж эластичным кольцом</a:t>
            </a:r>
            <a:endParaRPr lang="ru-RU" sz="2400" dirty="0">
              <a:solidFill>
                <a:schemeClr val="bg1"/>
              </a:solidFill>
            </a:endParaRPr>
          </a:p>
        </p:txBody>
      </p:sp>
    </p:spTree>
    <p:extLst>
      <p:ext uri="{BB962C8B-B14F-4D97-AF65-F5344CB8AC3E}">
        <p14:creationId xmlns:p14="http://schemas.microsoft.com/office/powerpoint/2010/main" val="305110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__12415"/>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67744" y="1377374"/>
            <a:ext cx="6765029" cy="472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79512" y="0"/>
            <a:ext cx="8712967" cy="1052736"/>
          </a:xfrm>
        </p:spPr>
        <p:txBody>
          <a:bodyPr/>
          <a:lstStyle/>
          <a:p>
            <a:pPr marL="0" indent="0" algn="ctr">
              <a:buNone/>
            </a:pPr>
            <a:r>
              <a:rPr lang="ru-RU" sz="2000" i="1" dirty="0" smtClean="0">
                <a:solidFill>
                  <a:schemeClr val="bg2">
                    <a:lumMod val="50000"/>
                  </a:schemeClr>
                </a:solidFill>
              </a:rPr>
              <a:t>Мимо маляр проходил. Решил Язычок покрасить потолок в домике.</a:t>
            </a:r>
            <a:r>
              <a:rPr lang="ru-RU" sz="2000" i="1" dirty="0">
                <a:solidFill>
                  <a:schemeClr val="bg2">
                    <a:lumMod val="50000"/>
                  </a:schemeClr>
                </a:solidFill>
              </a:rPr>
              <a:t> </a:t>
            </a:r>
            <a:r>
              <a:rPr lang="ru-RU" sz="2000" i="1" dirty="0">
                <a:solidFill>
                  <a:schemeClr val="accent6">
                    <a:lumMod val="50000"/>
                  </a:schemeClr>
                </a:solidFill>
              </a:rPr>
              <a:t>Улыбнуться, открыть рот. Широким кончиком языка погладить небо от зубов к горлу. Нижняя челюсть не должна двигаться</a:t>
            </a:r>
            <a:r>
              <a:rPr lang="ru-RU" sz="2000" i="1" dirty="0" smtClean="0">
                <a:solidFill>
                  <a:schemeClr val="accent6">
                    <a:lumMod val="50000"/>
                  </a:schemeClr>
                </a:solidFill>
              </a:rPr>
              <a:t>. Одновременно выполняем движения кистей рук.</a:t>
            </a:r>
            <a:r>
              <a:rPr lang="ru-RU" sz="2000" i="1" dirty="0">
                <a:solidFill>
                  <a:schemeClr val="accent6">
                    <a:lumMod val="50000"/>
                  </a:schemeClr>
                </a:solidFill>
              </a:rPr>
              <a:t/>
            </a:r>
            <a:br>
              <a:rPr lang="ru-RU" sz="2000" i="1" dirty="0">
                <a:solidFill>
                  <a:schemeClr val="accent6">
                    <a:lumMod val="50000"/>
                  </a:schemeClr>
                </a:solidFill>
              </a:rPr>
            </a:br>
            <a:r>
              <a:rPr lang="ru-RU" sz="2000" i="1" dirty="0">
                <a:solidFill>
                  <a:schemeClr val="accent6">
                    <a:lumMod val="50000"/>
                  </a:schemeClr>
                </a:solidFill>
              </a:rPr>
              <a:t/>
            </a:r>
            <a:br>
              <a:rPr lang="ru-RU" sz="2000" i="1" dirty="0">
                <a:solidFill>
                  <a:schemeClr val="accent6">
                    <a:lumMod val="50000"/>
                  </a:schemeClr>
                </a:solidFill>
              </a:rPr>
            </a:br>
            <a:endParaRPr lang="ru-RU" sz="2000" i="1" dirty="0">
              <a:solidFill>
                <a:schemeClr val="accent6">
                  <a:lumMod val="50000"/>
                </a:schemeClr>
              </a:solidFill>
            </a:endParaRPr>
          </a:p>
        </p:txBody>
      </p:sp>
      <p:sp>
        <p:nvSpPr>
          <p:cNvPr id="7" name="Прямоугольник 6"/>
          <p:cNvSpPr/>
          <p:nvPr/>
        </p:nvSpPr>
        <p:spPr>
          <a:xfrm>
            <a:off x="0" y="1037800"/>
            <a:ext cx="2411760" cy="5447645"/>
          </a:xfrm>
          <a:prstGeom prst="rect">
            <a:avLst/>
          </a:prstGeom>
        </p:spPr>
        <p:txBody>
          <a:bodyPr wrap="square">
            <a:spAutoFit/>
          </a:bodyPr>
          <a:lstStyle/>
          <a:p>
            <a:pPr algn="ctr"/>
            <a:endParaRPr lang="ru-RU" sz="2400" b="1" i="1" dirty="0" smtClean="0">
              <a:solidFill>
                <a:schemeClr val="bg2">
                  <a:lumMod val="50000"/>
                </a:schemeClr>
              </a:solidFill>
            </a:endParaRPr>
          </a:p>
          <a:p>
            <a:pPr algn="ctr"/>
            <a:endParaRPr lang="ru-RU" sz="2400" b="1" i="1" dirty="0" smtClean="0">
              <a:solidFill>
                <a:schemeClr val="bg2">
                  <a:lumMod val="50000"/>
                </a:schemeClr>
              </a:solidFill>
            </a:endParaRPr>
          </a:p>
          <a:p>
            <a:pPr algn="ctr"/>
            <a:r>
              <a:rPr lang="ru-RU" sz="2000" b="1" i="1" dirty="0" smtClean="0">
                <a:solidFill>
                  <a:srgbClr val="FF0000"/>
                </a:solidFill>
              </a:rPr>
              <a:t>Красить </a:t>
            </a:r>
            <a:r>
              <a:rPr lang="ru-RU" sz="2000" b="1" i="1" dirty="0">
                <a:solidFill>
                  <a:srgbClr val="FF0000"/>
                </a:solidFill>
              </a:rPr>
              <a:t>потолок пора,</a:t>
            </a:r>
            <a:endParaRPr lang="ru-RU" sz="2000" i="1" dirty="0">
              <a:solidFill>
                <a:srgbClr val="FF0000"/>
              </a:solidFill>
            </a:endParaRPr>
          </a:p>
          <a:p>
            <a:pPr algn="ctr"/>
            <a:r>
              <a:rPr lang="ru-RU" sz="2000" b="1" i="1" dirty="0">
                <a:solidFill>
                  <a:srgbClr val="FF0000"/>
                </a:solidFill>
              </a:rPr>
              <a:t>Пригласили маляра.</a:t>
            </a:r>
            <a:endParaRPr lang="ru-RU" sz="2000" i="1" dirty="0">
              <a:solidFill>
                <a:srgbClr val="FF0000"/>
              </a:solidFill>
            </a:endParaRPr>
          </a:p>
          <a:p>
            <a:pPr algn="ctr"/>
            <a:r>
              <a:rPr lang="ru-RU" sz="2000" b="1" i="1" dirty="0">
                <a:solidFill>
                  <a:srgbClr val="FF0000"/>
                </a:solidFill>
              </a:rPr>
              <a:t>Челюсть ниже опускается,</a:t>
            </a:r>
            <a:endParaRPr lang="ru-RU" sz="2000" i="1" dirty="0">
              <a:solidFill>
                <a:srgbClr val="FF0000"/>
              </a:solidFill>
            </a:endParaRPr>
          </a:p>
          <a:p>
            <a:pPr algn="ctr"/>
            <a:r>
              <a:rPr lang="ru-RU" sz="2000" b="1" i="1" dirty="0">
                <a:solidFill>
                  <a:srgbClr val="FF0000"/>
                </a:solidFill>
              </a:rPr>
              <a:t>Язык к небу поднимается.</a:t>
            </a:r>
            <a:endParaRPr lang="ru-RU" sz="2000" i="1" dirty="0">
              <a:solidFill>
                <a:srgbClr val="FF0000"/>
              </a:solidFill>
            </a:endParaRPr>
          </a:p>
          <a:p>
            <a:pPr algn="ctr"/>
            <a:r>
              <a:rPr lang="ru-RU" sz="2000" b="1" i="1" dirty="0">
                <a:solidFill>
                  <a:srgbClr val="FF0000"/>
                </a:solidFill>
              </a:rPr>
              <a:t>Поведет вперед-назад,</a:t>
            </a:r>
            <a:endParaRPr lang="ru-RU" sz="2000" i="1" dirty="0">
              <a:solidFill>
                <a:srgbClr val="FF0000"/>
              </a:solidFill>
            </a:endParaRPr>
          </a:p>
          <a:p>
            <a:pPr algn="ctr"/>
            <a:r>
              <a:rPr lang="ru-RU" sz="2000" b="1" i="1" dirty="0">
                <a:solidFill>
                  <a:srgbClr val="FF0000"/>
                </a:solidFill>
              </a:rPr>
              <a:t>Наш маляр работе рад!</a:t>
            </a:r>
            <a:endParaRPr lang="ru-RU" sz="2000" i="1" dirty="0">
              <a:solidFill>
                <a:srgbClr val="FF0000"/>
              </a:solidFill>
            </a:endParaRPr>
          </a:p>
          <a:p>
            <a:r>
              <a:rPr lang="ru-RU" sz="2400" dirty="0"/>
              <a:t> </a:t>
            </a:r>
            <a:endParaRPr lang="ru-RU" sz="2400" dirty="0" smtClean="0"/>
          </a:p>
          <a:p>
            <a:endParaRPr lang="ru-RU" dirty="0"/>
          </a:p>
          <a:p>
            <a:r>
              <a:rPr lang="ru-RU" dirty="0"/>
              <a:t> </a:t>
            </a:r>
          </a:p>
        </p:txBody>
      </p:sp>
    </p:spTree>
    <p:extLst>
      <p:ext uri="{BB962C8B-B14F-4D97-AF65-F5344CB8AC3E}">
        <p14:creationId xmlns:p14="http://schemas.microsoft.com/office/powerpoint/2010/main" val="276978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229200"/>
            <a:ext cx="8496943" cy="1143000"/>
          </a:xfrm>
        </p:spPr>
        <p:txBody>
          <a:bodyPr/>
          <a:lstStyle/>
          <a:p>
            <a:pPr marL="0" indent="0" algn="ctr">
              <a:buNone/>
            </a:pPr>
            <a:r>
              <a:rPr lang="ru-RU" sz="2400" i="1" dirty="0" smtClean="0">
                <a:solidFill>
                  <a:schemeClr val="bg2">
                    <a:lumMod val="50000"/>
                  </a:schemeClr>
                </a:solidFill>
              </a:rPr>
              <a:t>Решил Язычок и заборчик обновить</a:t>
            </a:r>
            <a:r>
              <a:rPr lang="ru-RU" sz="2400" dirty="0" smtClean="0">
                <a:solidFill>
                  <a:schemeClr val="bg2">
                    <a:lumMod val="50000"/>
                  </a:schemeClr>
                </a:solidFill>
              </a:rPr>
              <a:t>. </a:t>
            </a:r>
            <a:r>
              <a:rPr lang="ru-RU" sz="2000" i="1" dirty="0" smtClean="0">
                <a:solidFill>
                  <a:schemeClr val="accent6">
                    <a:lumMod val="50000"/>
                  </a:schemeClr>
                </a:solidFill>
              </a:rPr>
              <a:t>(Улыбнуться. Открыть рот. Кончик языка сначала за верхними резцами двигается влево и вправо, затем за нижними. Одновременно работают в одном направлении кисти рук).</a:t>
            </a:r>
            <a:endParaRPr lang="ru-RU" sz="2000" i="1" dirty="0">
              <a:solidFill>
                <a:schemeClr val="accent6">
                  <a:lumMod val="50000"/>
                </a:schemeClr>
              </a:solidFill>
            </a:endParaRPr>
          </a:p>
        </p:txBody>
      </p:sp>
      <p:pic>
        <p:nvPicPr>
          <p:cNvPr id="4" name="Picture 7" descr="C:\Documents and Settings\Логопед\Рабочий стол\sa.gif"/>
          <p:cNvPicPr>
            <a:picLocks noGrp="1" noChangeAspect="1" noChangeArrowheads="1"/>
          </p:cNvPicPr>
          <p:nvPr>
            <p:ph sz="quarter" idx="13"/>
          </p:nvPr>
        </p:nvPicPr>
        <p:blipFill>
          <a:blip r:embed="rId2"/>
          <a:srcRect/>
          <a:stretch>
            <a:fillRect/>
          </a:stretch>
        </p:blipFill>
        <p:spPr bwMode="auto">
          <a:xfrm>
            <a:off x="1475656" y="260648"/>
            <a:ext cx="6211054" cy="4680520"/>
          </a:xfrm>
          <a:prstGeom prst="rect">
            <a:avLst/>
          </a:prstGeom>
          <a:noFill/>
        </p:spPr>
      </p:pic>
    </p:spTree>
    <p:extLst>
      <p:ext uri="{BB962C8B-B14F-4D97-AF65-F5344CB8AC3E}">
        <p14:creationId xmlns:p14="http://schemas.microsoft.com/office/powerpoint/2010/main" val="290848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TextBox 4"/>
          <p:cNvSpPr txBox="1"/>
          <p:nvPr/>
        </p:nvSpPr>
        <p:spPr>
          <a:xfrm>
            <a:off x="323528" y="5805263"/>
            <a:ext cx="8568952" cy="830997"/>
          </a:xfrm>
          <a:prstGeom prst="rect">
            <a:avLst/>
          </a:prstGeom>
          <a:noFill/>
        </p:spPr>
        <p:txBody>
          <a:bodyPr wrap="square" rtlCol="0">
            <a:spAutoFit/>
          </a:bodyPr>
          <a:lstStyle/>
          <a:p>
            <a:r>
              <a:rPr lang="ru-RU" sz="2400" b="1" i="1" dirty="0" smtClean="0">
                <a:solidFill>
                  <a:schemeClr val="bg2">
                    <a:lumMod val="50000"/>
                  </a:schemeClr>
                </a:solidFill>
              </a:rPr>
              <a:t>Рядом с домиком пробегала лошадка, громко  цокала </a:t>
            </a:r>
          </a:p>
          <a:p>
            <a:r>
              <a:rPr lang="ru-RU" sz="2400" b="1" i="1" dirty="0">
                <a:solidFill>
                  <a:schemeClr val="bg2">
                    <a:lumMod val="50000"/>
                  </a:schemeClr>
                </a:solidFill>
              </a:rPr>
              <a:t>к</a:t>
            </a:r>
            <a:r>
              <a:rPr lang="ru-RU" sz="2400" b="1" i="1" dirty="0" smtClean="0">
                <a:solidFill>
                  <a:schemeClr val="bg2">
                    <a:lumMod val="50000"/>
                  </a:schemeClr>
                </a:solidFill>
              </a:rPr>
              <a:t>опытами она.</a:t>
            </a:r>
            <a:r>
              <a:rPr lang="ru-RU" i="1" dirty="0" smtClean="0">
                <a:solidFill>
                  <a:schemeClr val="bg2">
                    <a:lumMod val="50000"/>
                  </a:schemeClr>
                </a:solidFill>
              </a:rPr>
              <a:t> </a:t>
            </a:r>
            <a:r>
              <a:rPr lang="ru-RU" sz="2000" b="1" i="1" dirty="0" smtClean="0"/>
              <a:t>(упражнение «Лошадка»)</a:t>
            </a:r>
            <a:endParaRPr lang="ru-RU" sz="2000" b="1" i="1"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27584" y="116632"/>
            <a:ext cx="7560840" cy="5688631"/>
          </a:xfrm>
        </p:spPr>
      </p:pic>
    </p:spTree>
    <p:extLst>
      <p:ext uri="{BB962C8B-B14F-4D97-AF65-F5344CB8AC3E}">
        <p14:creationId xmlns:p14="http://schemas.microsoft.com/office/powerpoint/2010/main" val="308680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373216"/>
            <a:ext cx="9144000" cy="1080120"/>
          </a:xfrm>
        </p:spPr>
        <p:txBody>
          <a:bodyPr/>
          <a:lstStyle/>
          <a:p>
            <a:pPr marL="0" indent="0" algn="ctr">
              <a:buNone/>
            </a:pPr>
            <a:r>
              <a:rPr lang="ru-RU" sz="2400" i="1" dirty="0" smtClean="0">
                <a:solidFill>
                  <a:schemeClr val="bg2">
                    <a:lumMod val="50000"/>
                  </a:schemeClr>
                </a:solidFill>
              </a:rPr>
              <a:t>Рядом с лошадкой бежит жеребёнок. </a:t>
            </a:r>
            <a:r>
              <a:rPr lang="ru-RU" sz="2400" i="1" dirty="0">
                <a:solidFill>
                  <a:schemeClr val="bg2">
                    <a:lumMod val="50000"/>
                  </a:schemeClr>
                </a:solidFill>
              </a:rPr>
              <a:t/>
            </a:r>
            <a:br>
              <a:rPr lang="ru-RU" sz="2400" i="1" dirty="0">
                <a:solidFill>
                  <a:schemeClr val="bg2">
                    <a:lumMod val="50000"/>
                  </a:schemeClr>
                </a:solidFill>
              </a:rPr>
            </a:br>
            <a:r>
              <a:rPr lang="ru-RU" sz="2000" i="1" dirty="0" smtClean="0">
                <a:solidFill>
                  <a:schemeClr val="accent6">
                    <a:lumMod val="50000"/>
                  </a:schemeClr>
                </a:solidFill>
              </a:rPr>
              <a:t>(присасывать кончик языка к альвеолам за верхними зубами 5-6 раз)</a:t>
            </a:r>
            <a:endParaRPr lang="ru-RU" sz="2400" i="1" dirty="0">
              <a:solidFill>
                <a:schemeClr val="bg2">
                  <a:lumMod val="50000"/>
                </a:schemeClr>
              </a:solidFill>
            </a:endParaRPr>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88640"/>
            <a:ext cx="7668851" cy="5112568"/>
          </a:xfrm>
        </p:spPr>
      </p:pic>
    </p:spTree>
    <p:extLst>
      <p:ext uri="{BB962C8B-B14F-4D97-AF65-F5344CB8AC3E}">
        <p14:creationId xmlns:p14="http://schemas.microsoft.com/office/powerpoint/2010/main" val="402944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372168"/>
            <a:ext cx="8892479" cy="1143000"/>
          </a:xfrm>
        </p:spPr>
        <p:txBody>
          <a:bodyPr/>
          <a:lstStyle/>
          <a:p>
            <a:pPr marL="0" indent="0" algn="ctr">
              <a:buNone/>
            </a:pPr>
            <a:r>
              <a:rPr lang="ru-RU" sz="2400" i="1" dirty="0" smtClean="0">
                <a:solidFill>
                  <a:schemeClr val="bg2">
                    <a:lumMod val="50000"/>
                  </a:schemeClr>
                </a:solidFill>
              </a:rPr>
              <a:t>Вдруг на дороге вырос грибок!</a:t>
            </a:r>
            <a:br>
              <a:rPr lang="ru-RU" sz="2400" i="1" dirty="0" smtClean="0">
                <a:solidFill>
                  <a:schemeClr val="bg2">
                    <a:lumMod val="50000"/>
                  </a:schemeClr>
                </a:solidFill>
              </a:rPr>
            </a:br>
            <a:r>
              <a:rPr lang="ru-RU" sz="2000" i="1" dirty="0" smtClean="0">
                <a:solidFill>
                  <a:schemeClr val="accent6">
                    <a:lumMod val="50000"/>
                  </a:schemeClr>
                </a:solidFill>
              </a:rPr>
              <a:t>(</a:t>
            </a:r>
            <a:r>
              <a:rPr lang="ru-RU" sz="2000" dirty="0">
                <a:solidFill>
                  <a:schemeClr val="accent6">
                    <a:lumMod val="50000"/>
                  </a:schemeClr>
                </a:solidFill>
              </a:rPr>
              <a:t>Улыбнуться, открыть рот. Присосать широкий язычок к небу. Это шляпка  гриба, а подъязычная связка- ножка. Кончик языка не должен подворачиваться, губы - в улыбке. Если ребенку не удается присосать язык, то можно пощелкать языком, как в упражнении «Лошадка». В пощелкивании улавливается нужное движение </a:t>
            </a:r>
            <a:r>
              <a:rPr lang="ru-RU" sz="2000" dirty="0" smtClean="0">
                <a:solidFill>
                  <a:schemeClr val="accent6">
                    <a:lumMod val="50000"/>
                  </a:schemeClr>
                </a:solidFill>
              </a:rPr>
              <a:t>языка).</a:t>
            </a:r>
            <a:endParaRPr lang="ru-RU" sz="2400" i="1" dirty="0">
              <a:solidFill>
                <a:schemeClr val="accent6">
                  <a:lumMod val="50000"/>
                </a:schemeClr>
              </a:solidFill>
            </a:endParaRPr>
          </a:p>
        </p:txBody>
      </p:sp>
      <p:pic>
        <p:nvPicPr>
          <p:cNvPr id="4" name="Picture 7" descr="__93357"/>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187624" y="116632"/>
            <a:ext cx="6768752" cy="4307428"/>
          </a:xfrm>
          <a:noFill/>
        </p:spPr>
      </p:pic>
    </p:spTree>
    <p:extLst>
      <p:ext uri="{BB962C8B-B14F-4D97-AF65-F5344CB8AC3E}">
        <p14:creationId xmlns:p14="http://schemas.microsoft.com/office/powerpoint/2010/main" val="1040788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424936" cy="1440160"/>
          </a:xfrm>
        </p:spPr>
        <p:txBody>
          <a:bodyPr/>
          <a:lstStyle/>
          <a:p>
            <a:pPr marL="0" indent="0" algn="ctr">
              <a:buNone/>
            </a:pPr>
            <a:r>
              <a:rPr lang="ru-RU" sz="2400" i="1" dirty="0" smtClean="0">
                <a:solidFill>
                  <a:schemeClr val="bg2">
                    <a:lumMod val="50000"/>
                  </a:schemeClr>
                </a:solidFill>
              </a:rPr>
              <a:t>Услышал Язычок звук гармошки, побежал. А там, в лесу, на пеньке сидел зайка и играл на гармошке. Давайте, мы с вами тоже поиграем. </a:t>
            </a:r>
            <a:br>
              <a:rPr lang="ru-RU" sz="2400" i="1" dirty="0" smtClean="0">
                <a:solidFill>
                  <a:schemeClr val="bg2">
                    <a:lumMod val="50000"/>
                  </a:schemeClr>
                </a:solidFill>
              </a:rPr>
            </a:br>
            <a:r>
              <a:rPr lang="ru-RU" sz="2000" i="1" dirty="0" smtClean="0">
                <a:solidFill>
                  <a:schemeClr val="accent6">
                    <a:lumMod val="50000"/>
                  </a:schemeClr>
                </a:solidFill>
              </a:rPr>
              <a:t>(упражнение «Гармошка»).</a:t>
            </a:r>
            <a:endParaRPr lang="ru-RU" sz="2000" i="1" dirty="0">
              <a:solidFill>
                <a:schemeClr val="accent6">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35896" y="1988840"/>
            <a:ext cx="5400600" cy="4470498"/>
          </a:xfrm>
        </p:spPr>
      </p:pic>
      <p:sp>
        <p:nvSpPr>
          <p:cNvPr id="5" name="Прямоугольник 4"/>
          <p:cNvSpPr/>
          <p:nvPr/>
        </p:nvSpPr>
        <p:spPr>
          <a:xfrm>
            <a:off x="0" y="1844824"/>
            <a:ext cx="3429000" cy="4031873"/>
          </a:xfrm>
          <a:prstGeom prst="rect">
            <a:avLst/>
          </a:prstGeom>
        </p:spPr>
        <p:txBody>
          <a:bodyPr wrap="square">
            <a:spAutoFit/>
          </a:bodyPr>
          <a:lstStyle/>
          <a:p>
            <a:pPr algn="ctr"/>
            <a:r>
              <a:rPr lang="ru-RU" sz="3200" b="1" dirty="0">
                <a:solidFill>
                  <a:schemeClr val="bg2">
                    <a:lumMod val="50000"/>
                  </a:schemeClr>
                </a:solidFill>
                <a:latin typeface="Monotype Corsiva" pitchFamily="66" charset="0"/>
              </a:rPr>
              <a:t>Раз, два, три, четыре –</a:t>
            </a:r>
            <a:endParaRPr lang="ru-RU" sz="3200" dirty="0">
              <a:solidFill>
                <a:schemeClr val="bg2">
                  <a:lumMod val="50000"/>
                </a:schemeClr>
              </a:solidFill>
              <a:latin typeface="Monotype Corsiva" pitchFamily="66" charset="0"/>
            </a:endParaRPr>
          </a:p>
          <a:p>
            <a:pPr algn="ctr"/>
            <a:r>
              <a:rPr lang="ru-RU" sz="3200" b="1" dirty="0">
                <a:solidFill>
                  <a:schemeClr val="bg2">
                    <a:lumMod val="50000"/>
                  </a:schemeClr>
                </a:solidFill>
                <a:latin typeface="Monotype Corsiva" pitchFamily="66" charset="0"/>
              </a:rPr>
              <a:t>Ротик мы открыли шире.</a:t>
            </a:r>
            <a:endParaRPr lang="ru-RU" sz="3200" dirty="0">
              <a:solidFill>
                <a:schemeClr val="bg2">
                  <a:lumMod val="50000"/>
                </a:schemeClr>
              </a:solidFill>
              <a:latin typeface="Monotype Corsiva" pitchFamily="66" charset="0"/>
            </a:endParaRPr>
          </a:p>
          <a:p>
            <a:pPr algn="ctr"/>
            <a:r>
              <a:rPr lang="ru-RU" sz="3200" b="1" dirty="0">
                <a:solidFill>
                  <a:schemeClr val="bg2">
                    <a:lumMod val="50000"/>
                  </a:schemeClr>
                </a:solidFill>
                <a:latin typeface="Monotype Corsiva" pitchFamily="66" charset="0"/>
              </a:rPr>
              <a:t>Три, четыре, пять, шесть –</a:t>
            </a:r>
            <a:endParaRPr lang="ru-RU" sz="3200" dirty="0">
              <a:solidFill>
                <a:schemeClr val="bg2">
                  <a:lumMod val="50000"/>
                </a:schemeClr>
              </a:solidFill>
              <a:latin typeface="Monotype Corsiva" pitchFamily="66" charset="0"/>
            </a:endParaRPr>
          </a:p>
          <a:p>
            <a:pPr algn="ctr"/>
            <a:r>
              <a:rPr lang="ru-RU" sz="3200" b="1" dirty="0">
                <a:solidFill>
                  <a:schemeClr val="bg2">
                    <a:lumMod val="50000"/>
                  </a:schemeClr>
                </a:solidFill>
                <a:latin typeface="Monotype Corsiva" pitchFamily="66" charset="0"/>
              </a:rPr>
              <a:t>И у нас гармошка есть.</a:t>
            </a:r>
            <a:endParaRPr lang="ru-RU" sz="3200" dirty="0">
              <a:solidFill>
                <a:schemeClr val="bg2">
                  <a:lumMod val="50000"/>
                </a:schemeClr>
              </a:solidFill>
              <a:latin typeface="Monotype Corsiva" pitchFamily="66" charset="0"/>
            </a:endParaRPr>
          </a:p>
        </p:txBody>
      </p:sp>
    </p:spTree>
    <p:extLst>
      <p:ext uri="{BB962C8B-B14F-4D97-AF65-F5344CB8AC3E}">
        <p14:creationId xmlns:p14="http://schemas.microsoft.com/office/powerpoint/2010/main" val="10801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1128"/>
            <a:ext cx="9036496" cy="934040"/>
          </a:xfrm>
        </p:spPr>
        <p:txBody>
          <a:bodyPr/>
          <a:lstStyle/>
          <a:p>
            <a:pPr marL="0" indent="0" algn="ctr">
              <a:buNone/>
            </a:pPr>
            <a:r>
              <a:rPr lang="ru-RU" sz="2000" i="1" dirty="0" smtClean="0">
                <a:solidFill>
                  <a:schemeClr val="bg2">
                    <a:lumMod val="50000"/>
                  </a:schemeClr>
                </a:solidFill>
              </a:rPr>
              <a:t>Поиграл на гармошке, набегался, наигрался Язычок, </a:t>
            </a:r>
            <a:r>
              <a:rPr lang="ru-RU" sz="2000" i="1" dirty="0">
                <a:solidFill>
                  <a:schemeClr val="bg2">
                    <a:lumMod val="50000"/>
                  </a:schemeClr>
                </a:solidFill>
              </a:rPr>
              <a:t>в</a:t>
            </a:r>
            <a:r>
              <a:rPr lang="ru-RU" sz="2000" i="1" dirty="0" smtClean="0">
                <a:solidFill>
                  <a:schemeClr val="bg2">
                    <a:lumMod val="50000"/>
                  </a:schemeClr>
                </a:solidFill>
              </a:rPr>
              <a:t>ернулся домой, </a:t>
            </a:r>
            <a:r>
              <a:rPr lang="ru-RU" sz="2000" i="1" dirty="0">
                <a:solidFill>
                  <a:schemeClr val="bg2">
                    <a:lumMod val="50000"/>
                  </a:schemeClr>
                </a:solidFill>
              </a:rPr>
              <a:t>л</a:t>
            </a:r>
            <a:r>
              <a:rPr lang="ru-RU" sz="2000" i="1" dirty="0" smtClean="0">
                <a:solidFill>
                  <a:schemeClr val="bg2">
                    <a:lumMod val="50000"/>
                  </a:schemeClr>
                </a:solidFill>
              </a:rPr>
              <a:t>ёг на крылечко позагорать. Вдруг тучка набежала, дождик принесла. Наверное нам, необходимо набрать в чашечку водички для чая.</a:t>
            </a:r>
            <a:r>
              <a:rPr lang="ru-RU" sz="1800" i="1" dirty="0" smtClean="0">
                <a:solidFill>
                  <a:schemeClr val="accent6">
                    <a:lumMod val="50000"/>
                  </a:schemeClr>
                </a:solidFill>
              </a:rPr>
              <a:t>(Упражнение «Чашечка»</a:t>
            </a:r>
            <a:r>
              <a:rPr lang="ru-RU" sz="1800" i="1" dirty="0">
                <a:solidFill>
                  <a:schemeClr val="accent6">
                    <a:lumMod val="50000"/>
                  </a:schemeClr>
                </a:solidFill>
              </a:rPr>
              <a:t> Улыбнуться, открыть рот, положить широкий язык на нижнюю губу, боковые края языка загнуть в форме чашечки. Удерживать на счет до пяти. Нижняя губа не должна обтягивать нижние </a:t>
            </a:r>
            <a:r>
              <a:rPr lang="ru-RU" sz="1800" i="1" dirty="0" smtClean="0">
                <a:solidFill>
                  <a:schemeClr val="accent6">
                    <a:lumMod val="50000"/>
                  </a:schemeClr>
                </a:solidFill>
              </a:rPr>
              <a:t>зубы).</a:t>
            </a:r>
            <a:r>
              <a:rPr lang="ru-RU" sz="1800" i="1" dirty="0">
                <a:solidFill>
                  <a:schemeClr val="accent6">
                    <a:lumMod val="50000"/>
                  </a:schemeClr>
                </a:solidFill>
              </a:rPr>
              <a:t/>
            </a:r>
            <a:br>
              <a:rPr lang="ru-RU" sz="1800" i="1" dirty="0">
                <a:solidFill>
                  <a:schemeClr val="accent6">
                    <a:lumMod val="50000"/>
                  </a:schemeClr>
                </a:solidFill>
              </a:rPr>
            </a:br>
            <a:endParaRPr lang="ru-RU" sz="1800" i="1" dirty="0">
              <a:solidFill>
                <a:schemeClr val="accent6">
                  <a:lumMod val="50000"/>
                </a:schemeClr>
              </a:solidFill>
            </a:endParaRPr>
          </a:p>
        </p:txBody>
      </p:sp>
      <p:pic>
        <p:nvPicPr>
          <p:cNvPr id="4" name="Picture 7" descr="__4520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l="2521" t="6985" r="2521" b="14417"/>
          <a:stretch>
            <a:fillRect/>
          </a:stretch>
        </p:blipFill>
        <p:spPr bwMode="auto">
          <a:xfrm>
            <a:off x="611560" y="0"/>
            <a:ext cx="8060177" cy="469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50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869160"/>
            <a:ext cx="8856983" cy="646008"/>
          </a:xfrm>
        </p:spPr>
        <p:txBody>
          <a:bodyPr/>
          <a:lstStyle/>
          <a:p>
            <a:pPr marL="0" indent="0" algn="ctr">
              <a:buNone/>
            </a:pPr>
            <a:r>
              <a:rPr lang="ru-RU" sz="2000" i="1" dirty="0" smtClean="0">
                <a:solidFill>
                  <a:schemeClr val="bg2">
                    <a:lumMod val="50000"/>
                  </a:schemeClr>
                </a:solidFill>
              </a:rPr>
              <a:t>Попил Язычок чаю с вкусным, ароматным, душистым, земляничным вареньем. Испачкалась верхняя губа. Решил Язычок облизать верхнюю  губу</a:t>
            </a:r>
            <a:r>
              <a:rPr lang="ru-RU" sz="1800" i="1" dirty="0" smtClean="0">
                <a:solidFill>
                  <a:schemeClr val="accent6">
                    <a:lumMod val="50000"/>
                  </a:schemeClr>
                </a:solidFill>
              </a:rPr>
              <a:t>.(Упражнение «Вкусное </a:t>
            </a:r>
            <a:r>
              <a:rPr lang="ru-RU" sz="1800" i="1" dirty="0" err="1" smtClean="0">
                <a:solidFill>
                  <a:schemeClr val="accent6">
                    <a:lumMod val="50000"/>
                  </a:schemeClr>
                </a:solidFill>
              </a:rPr>
              <a:t>варенье».Улыбнуться</a:t>
            </a:r>
            <a:r>
              <a:rPr lang="ru-RU" sz="1800" i="1" dirty="0">
                <a:solidFill>
                  <a:schemeClr val="accent6">
                    <a:lumMod val="50000"/>
                  </a:schemeClr>
                </a:solidFill>
              </a:rPr>
              <a:t>, открыть рот. Языком в форме чашечки облизывать верхнюю губу сверху- вниз(можно помазать ее вареньем). Нижняя губа не должна обтягивать зубы (можно оттянуть ее  вниз рукой).</a:t>
            </a:r>
            <a:br>
              <a:rPr lang="ru-RU" sz="1800" i="1" dirty="0">
                <a:solidFill>
                  <a:schemeClr val="accent6">
                    <a:lumMod val="50000"/>
                  </a:schemeClr>
                </a:solidFill>
              </a:rPr>
            </a:br>
            <a:endParaRPr lang="ru-RU" sz="1800" i="1" dirty="0">
              <a:solidFill>
                <a:schemeClr val="accent6">
                  <a:lumMod val="50000"/>
                </a:schemeClr>
              </a:solidFill>
            </a:endParaRPr>
          </a:p>
        </p:txBody>
      </p:sp>
      <p:pic>
        <p:nvPicPr>
          <p:cNvPr id="4" name="Picture 7" descr="__4288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115616" y="0"/>
            <a:ext cx="7167343"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9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653136"/>
            <a:ext cx="8280920" cy="862032"/>
          </a:xfrm>
        </p:spPr>
        <p:txBody>
          <a:bodyPr/>
          <a:lstStyle/>
          <a:p>
            <a:pPr marL="0" indent="0" algn="ctr">
              <a:buNone/>
            </a:pPr>
            <a:r>
              <a:rPr lang="ru-RU" sz="2000" i="1" dirty="0" smtClean="0">
                <a:solidFill>
                  <a:schemeClr val="bg2">
                    <a:lumMod val="50000"/>
                  </a:schemeClr>
                </a:solidFill>
              </a:rPr>
              <a:t>Сел Язычок на диван. Решил телевизор посмотреть. А телевизор не работает. Надо антенну настроить. </a:t>
            </a:r>
            <a:r>
              <a:rPr lang="ru-RU" sz="2000" i="1" dirty="0" smtClean="0">
                <a:solidFill>
                  <a:schemeClr val="accent6">
                    <a:lumMod val="50000"/>
                  </a:schemeClr>
                </a:solidFill>
              </a:rPr>
              <a:t>(Самомассаж ушек. Оттягивать, пощипывать, растирать  «</a:t>
            </a:r>
            <a:r>
              <a:rPr lang="ru-RU" sz="2000" i="1" dirty="0" err="1">
                <a:solidFill>
                  <a:schemeClr val="accent6">
                    <a:lumMod val="50000"/>
                  </a:schemeClr>
                </a:solidFill>
              </a:rPr>
              <a:t>к</a:t>
            </a:r>
            <a:r>
              <a:rPr lang="ru-RU" sz="2000" i="1" dirty="0" err="1" smtClean="0">
                <a:solidFill>
                  <a:schemeClr val="accent6">
                    <a:lumMod val="50000"/>
                  </a:schemeClr>
                </a:solidFill>
              </a:rPr>
              <a:t>озелок</a:t>
            </a:r>
            <a:r>
              <a:rPr lang="ru-RU" sz="2000" i="1" dirty="0" smtClean="0">
                <a:solidFill>
                  <a:schemeClr val="accent6">
                    <a:lumMod val="50000"/>
                  </a:schemeClr>
                </a:solidFill>
              </a:rPr>
              <a:t>», поглаживать). </a:t>
            </a:r>
            <a:r>
              <a:rPr lang="ru-RU" sz="2000" i="1" dirty="0" smtClean="0">
                <a:solidFill>
                  <a:schemeClr val="bg2">
                    <a:lumMod val="50000"/>
                  </a:schemeClr>
                </a:solidFill>
              </a:rPr>
              <a:t>Вот и настроили антенну. Включил Язычок первый канал.</a:t>
            </a:r>
            <a:endParaRPr lang="ru-RU" sz="2000" i="1" dirty="0">
              <a:solidFill>
                <a:schemeClr val="bg2">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0"/>
            <a:ext cx="6060165" cy="4545125"/>
          </a:xfrm>
        </p:spPr>
      </p:pic>
    </p:spTree>
    <p:extLst>
      <p:ext uri="{BB962C8B-B14F-4D97-AF65-F5344CB8AC3E}">
        <p14:creationId xmlns:p14="http://schemas.microsoft.com/office/powerpoint/2010/main" val="322990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__66342"/>
          <p:cNvPicPr>
            <a:picLocks noChangeAspect="1" noChangeArrowheads="1"/>
          </p:cNvPicPr>
          <p:nvPr/>
        </p:nvPicPr>
        <p:blipFill>
          <a:blip r:embed="rId2">
            <a:extLst>
              <a:ext uri="{28A0092B-C50C-407E-A947-70E740481C1C}">
                <a14:useLocalDpi xmlns:a14="http://schemas.microsoft.com/office/drawing/2010/main" val="0"/>
              </a:ext>
            </a:extLst>
          </a:blip>
          <a:srcRect l="2499" t="12315" b="13084"/>
          <a:stretch>
            <a:fillRect/>
          </a:stretch>
        </p:blipFill>
        <p:spPr bwMode="auto">
          <a:xfrm>
            <a:off x="285750" y="116632"/>
            <a:ext cx="8656638"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79512" y="4365104"/>
            <a:ext cx="8784976" cy="1143000"/>
          </a:xfrm>
        </p:spPr>
        <p:txBody>
          <a:bodyPr/>
          <a:lstStyle/>
          <a:p>
            <a:pPr marL="0" indent="0" algn="ctr">
              <a:buNone/>
            </a:pPr>
            <a:r>
              <a:rPr lang="ru-RU" sz="2000" i="1" dirty="0" smtClean="0">
                <a:solidFill>
                  <a:schemeClr val="bg2">
                    <a:lumMod val="50000"/>
                  </a:schemeClr>
                </a:solidFill>
              </a:rPr>
              <a:t>По первому каналу идёт передача «В мире животных». Показывают индюка с индюшатами. Они громко </a:t>
            </a:r>
            <a:r>
              <a:rPr lang="ru-RU" sz="2000" i="1" dirty="0" err="1" smtClean="0">
                <a:solidFill>
                  <a:schemeClr val="bg2">
                    <a:lumMod val="50000"/>
                  </a:schemeClr>
                </a:solidFill>
              </a:rPr>
              <a:t>клокочат</a:t>
            </a:r>
            <a:r>
              <a:rPr lang="ru-RU" sz="2000" i="1" dirty="0" smtClean="0">
                <a:solidFill>
                  <a:schemeClr val="bg2">
                    <a:lumMod val="50000"/>
                  </a:schemeClr>
                </a:solidFill>
              </a:rPr>
              <a:t>.  </a:t>
            </a:r>
            <a:br>
              <a:rPr lang="ru-RU" sz="2000" i="1" dirty="0" smtClean="0">
                <a:solidFill>
                  <a:schemeClr val="bg2">
                    <a:lumMod val="50000"/>
                  </a:schemeClr>
                </a:solidFill>
              </a:rPr>
            </a:br>
            <a:r>
              <a:rPr lang="ru-RU" sz="1800" i="1" dirty="0" smtClean="0">
                <a:solidFill>
                  <a:schemeClr val="accent6">
                    <a:lumMod val="50000"/>
                  </a:schemeClr>
                </a:solidFill>
              </a:rPr>
              <a:t>( Упражнение «Индюк».</a:t>
            </a:r>
            <a:r>
              <a:rPr lang="ru-RU" sz="1800" i="1" dirty="0">
                <a:solidFill>
                  <a:schemeClr val="accent6">
                    <a:lumMod val="50000"/>
                  </a:schemeClr>
                </a:solidFill>
              </a:rPr>
              <a:t> Приоткрыть рот, положить язык на верхнюю губу и производить движения широким передним краем языка по верхней губе вперед- назад, стараясь не отрывать язык от губы, как бы поглаживая ее. Темп упражнения, постепенно убыстряясь, затем добавить голос, чтобы слышалось «БЛ-БЛ-БЛ». Следите, чтобы язык не сужался, он должен быть широким.</a:t>
            </a:r>
            <a:br>
              <a:rPr lang="ru-RU" sz="1800" i="1" dirty="0">
                <a:solidFill>
                  <a:schemeClr val="accent6">
                    <a:lumMod val="50000"/>
                  </a:schemeClr>
                </a:solidFill>
              </a:rPr>
            </a:br>
            <a:endParaRPr lang="ru-RU" sz="1800" i="1" dirty="0">
              <a:solidFill>
                <a:schemeClr val="accent6">
                  <a:lumMod val="50000"/>
                </a:schemeClr>
              </a:solidFill>
            </a:endParaRPr>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21909" y="28079"/>
            <a:ext cx="4320479" cy="4320479"/>
          </a:xfrm>
        </p:spPr>
      </p:pic>
    </p:spTree>
    <p:extLst>
      <p:ext uri="{BB962C8B-B14F-4D97-AF65-F5344CB8AC3E}">
        <p14:creationId xmlns:p14="http://schemas.microsoft.com/office/powerpoint/2010/main" val="184496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2200" y="4372168"/>
            <a:ext cx="1933600" cy="569000"/>
          </a:xfrm>
        </p:spPr>
        <p:txBody>
          <a:bodyPr/>
          <a:lstStyle/>
          <a:p>
            <a:endParaRPr lang="ru-RU" sz="800" dirty="0"/>
          </a:p>
        </p:txBody>
      </p:sp>
      <p:sp>
        <p:nvSpPr>
          <p:cNvPr id="3" name="Объект 2"/>
          <p:cNvSpPr>
            <a:spLocks noGrp="1"/>
          </p:cNvSpPr>
          <p:nvPr>
            <p:ph sz="quarter" idx="13"/>
          </p:nvPr>
        </p:nvSpPr>
        <p:spPr>
          <a:xfrm>
            <a:off x="0" y="0"/>
            <a:ext cx="9144000" cy="6858000"/>
          </a:xfrm>
          <a:gradFill flip="none" rotWithShape="1">
            <a:gsLst>
              <a:gs pos="65000">
                <a:schemeClr val="bg2"/>
              </a:gs>
              <a:gs pos="35850">
                <a:schemeClr val="bg2"/>
              </a:gs>
              <a:gs pos="0">
                <a:schemeClr val="bg2">
                  <a:lumMod val="90000"/>
                </a:schemeClr>
              </a:gs>
              <a:gs pos="60001">
                <a:schemeClr val="accent6">
                  <a:lumMod val="40000"/>
                  <a:lumOff val="60000"/>
                </a:schemeClr>
              </a:gs>
              <a:gs pos="41254">
                <a:schemeClr val="tx2">
                  <a:lumMod val="40000"/>
                  <a:lumOff val="60000"/>
                </a:schemeClr>
              </a:gs>
              <a:gs pos="56668">
                <a:srgbClr val="F5EE8F"/>
              </a:gs>
              <a:gs pos="45415">
                <a:schemeClr val="accent3">
                  <a:lumMod val="40000"/>
                  <a:lumOff val="60000"/>
                </a:schemeClr>
              </a:gs>
              <a:gs pos="53330">
                <a:schemeClr val="accent4">
                  <a:lumMod val="60000"/>
                  <a:lumOff val="40000"/>
                </a:schemeClr>
              </a:gs>
              <a:gs pos="50000">
                <a:schemeClr val="bg2">
                  <a:lumMod val="75000"/>
                </a:schemeClr>
              </a:gs>
              <a:gs pos="100000">
                <a:schemeClr val="bg2">
                  <a:lumMod val="90000"/>
                </a:schemeClr>
              </a:gs>
            </a:gsLst>
            <a:path path="circle">
              <a:fillToRect l="100000" t="100000"/>
            </a:path>
            <a:tileRect r="-100000" b="-100000"/>
          </a:gradFill>
        </p:spPr>
        <p:txBody>
          <a:bodyPr>
            <a:normAutofit/>
          </a:bodyPr>
          <a:lstStyle/>
          <a:p>
            <a:pPr marL="45720" indent="0" algn="ctr">
              <a:buNone/>
            </a:pPr>
            <a:r>
              <a:rPr lang="ru-RU" sz="2800" b="1" dirty="0">
                <a:solidFill>
                  <a:srgbClr val="FF0000"/>
                </a:solidFill>
                <a:latin typeface="Monotype Corsiva" pitchFamily="66" charset="0"/>
              </a:rPr>
              <a:t>На правой руке:</a:t>
            </a:r>
          </a:p>
          <a:p>
            <a:pPr marL="45720" indent="0" algn="ctr">
              <a:buNone/>
            </a:pPr>
            <a:r>
              <a:rPr lang="ru-RU" sz="2800" b="1" dirty="0">
                <a:latin typeface="Monotype Corsiva" pitchFamily="66" charset="0"/>
              </a:rPr>
              <a:t>Этот  малыш  - Илюша, (На большой палец)</a:t>
            </a:r>
          </a:p>
          <a:p>
            <a:pPr marL="45720" indent="0" algn="ctr">
              <a:buNone/>
            </a:pPr>
            <a:r>
              <a:rPr lang="ru-RU" sz="2800" b="1" dirty="0">
                <a:latin typeface="Monotype Corsiva" pitchFamily="66" charset="0"/>
              </a:rPr>
              <a:t>Этот малыш – Ванюша, (Указательный)</a:t>
            </a:r>
          </a:p>
          <a:p>
            <a:pPr marL="45720" indent="0" algn="ctr">
              <a:buNone/>
            </a:pPr>
            <a:r>
              <a:rPr lang="ru-RU" sz="2800" b="1" dirty="0">
                <a:latin typeface="Monotype Corsiva" pitchFamily="66" charset="0"/>
              </a:rPr>
              <a:t>Этот малыш – Алеша, (Средний)</a:t>
            </a:r>
          </a:p>
          <a:p>
            <a:pPr marL="45720" indent="0" algn="ctr">
              <a:buNone/>
            </a:pPr>
            <a:r>
              <a:rPr lang="ru-RU" sz="2800" b="1" dirty="0">
                <a:latin typeface="Monotype Corsiva" pitchFamily="66" charset="0"/>
              </a:rPr>
              <a:t> Этот малыш – Антоша (Безымянный)</a:t>
            </a:r>
          </a:p>
          <a:p>
            <a:pPr marL="45720" indent="0" algn="ctr">
              <a:buNone/>
            </a:pPr>
            <a:r>
              <a:rPr lang="ru-RU" sz="2800" b="1" dirty="0">
                <a:latin typeface="Monotype Corsiva" pitchFamily="66" charset="0"/>
              </a:rPr>
              <a:t>А меньшого зовут </a:t>
            </a:r>
            <a:r>
              <a:rPr lang="ru-RU" sz="2800" b="1" dirty="0" err="1">
                <a:latin typeface="Monotype Corsiva" pitchFamily="66" charset="0"/>
              </a:rPr>
              <a:t>Мишуткою</a:t>
            </a:r>
            <a:r>
              <a:rPr lang="ru-RU" sz="2800" b="1" dirty="0">
                <a:latin typeface="Monotype Corsiva" pitchFamily="66" charset="0"/>
              </a:rPr>
              <a:t>, друзья. ( Мизинец).</a:t>
            </a:r>
          </a:p>
          <a:p>
            <a:pPr marL="45720" indent="0" algn="ctr">
              <a:buNone/>
            </a:pPr>
            <a:r>
              <a:rPr lang="ru-RU" sz="2800" b="1" dirty="0">
                <a:latin typeface="Monotype Corsiva" pitchFamily="66" charset="0"/>
              </a:rPr>
              <a:t>    </a:t>
            </a:r>
            <a:r>
              <a:rPr lang="ru-RU" sz="2800" b="1" dirty="0">
                <a:solidFill>
                  <a:srgbClr val="FF0000"/>
                </a:solidFill>
                <a:latin typeface="Monotype Corsiva" pitchFamily="66" charset="0"/>
              </a:rPr>
              <a:t>На левой руке:</a:t>
            </a:r>
          </a:p>
          <a:p>
            <a:pPr marL="45720" indent="0" algn="ctr">
              <a:buNone/>
            </a:pPr>
            <a:r>
              <a:rPr lang="ru-RU" sz="2800" b="1" dirty="0">
                <a:latin typeface="Monotype Corsiva" pitchFamily="66" charset="0"/>
              </a:rPr>
              <a:t>Эта малышка – Танюша,</a:t>
            </a:r>
          </a:p>
          <a:p>
            <a:pPr marL="45720" indent="0" algn="ctr">
              <a:buNone/>
            </a:pPr>
            <a:r>
              <a:rPr lang="ru-RU" sz="2800" b="1" dirty="0">
                <a:latin typeface="Monotype Corsiva" pitchFamily="66" charset="0"/>
              </a:rPr>
              <a:t>Эта малышка – Ксюша,</a:t>
            </a:r>
          </a:p>
          <a:p>
            <a:pPr marL="45720" indent="0" algn="ctr">
              <a:buNone/>
            </a:pPr>
            <a:r>
              <a:rPr lang="ru-RU" sz="2800" b="1" dirty="0">
                <a:latin typeface="Monotype Corsiva" pitchFamily="66" charset="0"/>
              </a:rPr>
              <a:t>Эта малышка – Маша, </a:t>
            </a:r>
          </a:p>
          <a:p>
            <a:pPr marL="45720" indent="0" algn="ctr">
              <a:buNone/>
            </a:pPr>
            <a:r>
              <a:rPr lang="ru-RU" sz="2800" b="1" dirty="0">
                <a:latin typeface="Monotype Corsiva" pitchFamily="66" charset="0"/>
              </a:rPr>
              <a:t>Эта малышка – Даша,</a:t>
            </a:r>
          </a:p>
          <a:p>
            <a:pPr marL="45720" indent="0" algn="ctr">
              <a:buNone/>
            </a:pPr>
            <a:r>
              <a:rPr lang="ru-RU" sz="2800" b="1" dirty="0">
                <a:latin typeface="Monotype Corsiva" pitchFamily="66" charset="0"/>
              </a:rPr>
              <a:t> А меньшую зовут Наташа.</a:t>
            </a:r>
          </a:p>
          <a:p>
            <a:endParaRPr lang="ru-RU" dirty="0"/>
          </a:p>
        </p:txBody>
      </p:sp>
    </p:spTree>
    <p:extLst>
      <p:ext uri="{BB962C8B-B14F-4D97-AF65-F5344CB8AC3E}">
        <p14:creationId xmlns:p14="http://schemas.microsoft.com/office/powerpoint/2010/main" val="82290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25144"/>
            <a:ext cx="8496944" cy="1143000"/>
          </a:xfrm>
        </p:spPr>
        <p:txBody>
          <a:bodyPr/>
          <a:lstStyle/>
          <a:p>
            <a:pPr marL="0" indent="0" algn="ctr">
              <a:buNone/>
            </a:pPr>
            <a:r>
              <a:rPr lang="ru-RU" sz="2000" i="1" dirty="0" smtClean="0">
                <a:solidFill>
                  <a:schemeClr val="bg2">
                    <a:lumMod val="50000"/>
                  </a:schemeClr>
                </a:solidFill>
              </a:rPr>
              <a:t>А вот и жеребята на экране. Фыркают. Давайте с вами тоже пофыркаем. </a:t>
            </a:r>
            <a:r>
              <a:rPr lang="ru-RU" sz="2000" i="1" dirty="0">
                <a:solidFill>
                  <a:schemeClr val="bg2">
                    <a:lumMod val="50000"/>
                  </a:schemeClr>
                </a:solidFill>
                <a:effectLst/>
              </a:rPr>
              <a:t>Широкий расслабленный язык </a:t>
            </a:r>
            <a:r>
              <a:rPr lang="ru-RU" sz="2000" i="1" dirty="0" smtClean="0">
                <a:solidFill>
                  <a:schemeClr val="bg2">
                    <a:lumMod val="50000"/>
                  </a:schemeClr>
                </a:solidFill>
                <a:effectLst/>
              </a:rPr>
              <a:t>положите </a:t>
            </a:r>
            <a:r>
              <a:rPr lang="ru-RU" sz="2000" i="1" dirty="0">
                <a:solidFill>
                  <a:schemeClr val="bg2">
                    <a:lumMod val="50000"/>
                  </a:schemeClr>
                </a:solidFill>
                <a:effectLst/>
              </a:rPr>
              <a:t>между </a:t>
            </a:r>
            <a:r>
              <a:rPr lang="ru-RU" sz="2000" i="1" dirty="0" smtClean="0">
                <a:solidFill>
                  <a:schemeClr val="bg2">
                    <a:lumMod val="50000"/>
                  </a:schemeClr>
                </a:solidFill>
                <a:effectLst/>
              </a:rPr>
              <a:t>губами.</a:t>
            </a:r>
            <a:r>
              <a:rPr lang="ru-RU" sz="2000" i="1" dirty="0" smtClean="0">
                <a:solidFill>
                  <a:schemeClr val="bg2">
                    <a:lumMod val="50000"/>
                  </a:schemeClr>
                </a:solidFill>
              </a:rPr>
              <a:t> Сделайте глубокий вдох. Плечи не поднимаются. Надуваем живот. Сейчас делаем выдох на язычок так, чтобы он начал сильно трястись. Молодцы! Повторим ещё раз.</a:t>
            </a:r>
            <a:endParaRPr lang="ru-RU" sz="2000" i="1" dirty="0">
              <a:solidFill>
                <a:schemeClr val="bg2">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260648"/>
            <a:ext cx="5616483" cy="4212363"/>
          </a:xfrm>
        </p:spPr>
      </p:pic>
    </p:spTree>
    <p:extLst>
      <p:ext uri="{BB962C8B-B14F-4D97-AF65-F5344CB8AC3E}">
        <p14:creationId xmlns:p14="http://schemas.microsoft.com/office/powerpoint/2010/main" val="295454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653136"/>
            <a:ext cx="8424935" cy="926976"/>
          </a:xfrm>
        </p:spPr>
        <p:txBody>
          <a:bodyPr/>
          <a:lstStyle/>
          <a:p>
            <a:pPr marL="0" indent="0" algn="ctr">
              <a:buNone/>
            </a:pPr>
            <a:r>
              <a:rPr lang="ru-RU" sz="2000" i="1" dirty="0" smtClean="0">
                <a:solidFill>
                  <a:schemeClr val="bg2">
                    <a:lumMod val="50000"/>
                  </a:schemeClr>
                </a:solidFill>
              </a:rPr>
              <a:t>Переключил Язычок телевизор на второй канал. По второму каналу показывают отряд </a:t>
            </a:r>
            <a:r>
              <a:rPr lang="ru-RU" sz="1800" i="1" dirty="0" smtClean="0">
                <a:solidFill>
                  <a:schemeClr val="bg2">
                    <a:lumMod val="50000"/>
                  </a:schemeClr>
                </a:solidFill>
              </a:rPr>
              <a:t>барабанщиков. </a:t>
            </a:r>
            <a:r>
              <a:rPr lang="ru-RU" sz="1800" i="1" dirty="0">
                <a:solidFill>
                  <a:schemeClr val="accent6">
                    <a:lumMod val="50000"/>
                  </a:schemeClr>
                </a:solidFill>
              </a:rPr>
              <a:t>(</a:t>
            </a:r>
            <a:r>
              <a:rPr lang="ru-RU" sz="1800" i="1" dirty="0" smtClean="0">
                <a:solidFill>
                  <a:schemeClr val="accent6">
                    <a:lumMod val="50000"/>
                  </a:schemeClr>
                </a:solidFill>
              </a:rPr>
              <a:t>Рот </a:t>
            </a:r>
            <a:r>
              <a:rPr lang="ru-RU" sz="1800" i="1" dirty="0">
                <a:solidFill>
                  <a:schemeClr val="accent6">
                    <a:lumMod val="50000"/>
                  </a:schemeClr>
                </a:solidFill>
              </a:rPr>
              <a:t>широко </a:t>
            </a:r>
            <a:r>
              <a:rPr lang="ru-RU" sz="1800" i="1" dirty="0" smtClean="0">
                <a:solidFill>
                  <a:schemeClr val="accent6">
                    <a:lumMod val="50000"/>
                  </a:schemeClr>
                </a:solidFill>
              </a:rPr>
              <a:t>открыть </a:t>
            </a:r>
            <a:r>
              <a:rPr lang="ru-RU" sz="1800" i="1" dirty="0">
                <a:solidFill>
                  <a:schemeClr val="accent6">
                    <a:lumMod val="50000"/>
                  </a:schemeClr>
                </a:solidFill>
              </a:rPr>
              <a:t>и слегка </a:t>
            </a:r>
            <a:r>
              <a:rPr lang="ru-RU" sz="1800" i="1" dirty="0" smtClean="0">
                <a:solidFill>
                  <a:schemeClr val="accent6">
                    <a:lumMod val="50000"/>
                  </a:schemeClr>
                </a:solidFill>
              </a:rPr>
              <a:t>растянуть </a:t>
            </a:r>
            <a:r>
              <a:rPr lang="ru-RU" sz="1800" i="1" dirty="0">
                <a:solidFill>
                  <a:schemeClr val="accent6">
                    <a:lumMod val="50000"/>
                  </a:schemeClr>
                </a:solidFill>
              </a:rPr>
              <a:t>в улыбке, язычок в форме «чашечки» поднят вверх: боковые края языка прижаты к верхним коренным зубкам, а передний край  языка поднят за верхние передние зубы к альвеолам. </a:t>
            </a:r>
            <a:r>
              <a:rPr lang="ru-RU" sz="1800" i="1" dirty="0" smtClean="0">
                <a:solidFill>
                  <a:schemeClr val="accent6">
                    <a:lumMod val="50000"/>
                  </a:schemeClr>
                </a:solidFill>
              </a:rPr>
              <a:t>Необходимо говорить </a:t>
            </a:r>
            <a:r>
              <a:rPr lang="ru-RU" sz="1800" i="1" dirty="0">
                <a:solidFill>
                  <a:schemeClr val="accent6">
                    <a:lumMod val="50000"/>
                  </a:schemeClr>
                </a:solidFill>
              </a:rPr>
              <a:t>с придыханием </a:t>
            </a:r>
            <a:r>
              <a:rPr lang="ru-RU" sz="1800" i="1" dirty="0" smtClean="0">
                <a:solidFill>
                  <a:schemeClr val="accent6">
                    <a:lumMod val="50000"/>
                  </a:schemeClr>
                </a:solidFill>
              </a:rPr>
              <a:t>Д-Д-Д. </a:t>
            </a:r>
            <a:r>
              <a:rPr lang="ru-RU" sz="1800" i="1" dirty="0">
                <a:solidFill>
                  <a:schemeClr val="accent6">
                    <a:lumMod val="50000"/>
                  </a:schemeClr>
                </a:solidFill>
              </a:rPr>
              <a:t>Язык «прыгает на бугорках</a:t>
            </a:r>
            <a:r>
              <a:rPr lang="ru-RU" sz="1800" i="1" dirty="0" smtClean="0">
                <a:solidFill>
                  <a:schemeClr val="accent6">
                    <a:lumMod val="50000"/>
                  </a:schemeClr>
                </a:solidFill>
              </a:rPr>
              <a:t>»). </a:t>
            </a:r>
            <a:r>
              <a:rPr lang="ru-RU" sz="1800" dirty="0">
                <a:solidFill>
                  <a:schemeClr val="accent6">
                    <a:lumMod val="50000"/>
                  </a:schemeClr>
                </a:solidFill>
              </a:rPr>
              <a:t/>
            </a:r>
            <a:br>
              <a:rPr lang="ru-RU" sz="1800" dirty="0">
                <a:solidFill>
                  <a:schemeClr val="accent6">
                    <a:lumMod val="50000"/>
                  </a:schemeClr>
                </a:solidFill>
              </a:rPr>
            </a:br>
            <a:endParaRPr lang="ru-RU" sz="1800" dirty="0">
              <a:solidFill>
                <a:schemeClr val="accent6">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07704" y="116632"/>
            <a:ext cx="5498329" cy="4456540"/>
          </a:xfrm>
        </p:spPr>
      </p:pic>
    </p:spTree>
    <p:extLst>
      <p:ext uri="{BB962C8B-B14F-4D97-AF65-F5344CB8AC3E}">
        <p14:creationId xmlns:p14="http://schemas.microsoft.com/office/powerpoint/2010/main" val="3981542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372168"/>
            <a:ext cx="8856983" cy="1143000"/>
          </a:xfrm>
        </p:spPr>
        <p:txBody>
          <a:bodyPr/>
          <a:lstStyle/>
          <a:p>
            <a:r>
              <a:rPr lang="ru-RU" sz="2000" i="1" dirty="0" smtClean="0">
                <a:solidFill>
                  <a:schemeClr val="bg2">
                    <a:lumMod val="50000"/>
                  </a:schemeClr>
                </a:solidFill>
                <a:effectLst/>
              </a:rPr>
              <a:t>Переключил Язычок телевизор на третий канал. По третьему каналу идёт футбол. </a:t>
            </a:r>
            <a:r>
              <a:rPr lang="ru-RU" sz="2000" i="1" dirty="0">
                <a:solidFill>
                  <a:schemeClr val="accent6">
                    <a:lumMod val="50000"/>
                  </a:schemeClr>
                </a:solidFill>
                <a:effectLst/>
              </a:rPr>
              <a:t>(</a:t>
            </a:r>
            <a:r>
              <a:rPr lang="ru-RU" sz="2000" i="1" dirty="0" smtClean="0">
                <a:solidFill>
                  <a:schemeClr val="accent6">
                    <a:lumMod val="50000"/>
                  </a:schemeClr>
                </a:solidFill>
                <a:effectLst/>
              </a:rPr>
              <a:t>Вытянуть </a:t>
            </a:r>
            <a:r>
              <a:rPr lang="ru-RU" sz="2000" i="1" dirty="0">
                <a:solidFill>
                  <a:schemeClr val="accent6">
                    <a:lumMod val="50000"/>
                  </a:schemeClr>
                </a:solidFill>
                <a:effectLst/>
              </a:rPr>
              <a:t>губы вперед трубочкой и длительно дуть </a:t>
            </a:r>
            <a:r>
              <a:rPr lang="ru-RU" sz="2000" i="1" dirty="0" smtClean="0">
                <a:solidFill>
                  <a:schemeClr val="accent6">
                    <a:lumMod val="50000"/>
                  </a:schemeClr>
                </a:solidFill>
                <a:effectLst/>
              </a:rPr>
              <a:t>на </a:t>
            </a:r>
            <a:r>
              <a:rPr lang="ru-RU" sz="2000" i="1" dirty="0">
                <a:solidFill>
                  <a:schemeClr val="accent6">
                    <a:lumMod val="50000"/>
                  </a:schemeClr>
                </a:solidFill>
                <a:effectLst/>
              </a:rPr>
              <a:t>шарик, лежащий на столе, пытаясь загнать его в «</a:t>
            </a:r>
            <a:r>
              <a:rPr lang="ru-RU" sz="2000" i="1" dirty="0" err="1" smtClean="0">
                <a:solidFill>
                  <a:schemeClr val="accent6">
                    <a:lumMod val="50000"/>
                  </a:schemeClr>
                </a:solidFill>
                <a:effectLst/>
              </a:rPr>
              <a:t>воротики</a:t>
            </a:r>
            <a:r>
              <a:rPr lang="ru-RU" sz="2000" i="1" dirty="0" smtClean="0">
                <a:solidFill>
                  <a:schemeClr val="accent6">
                    <a:lumMod val="50000"/>
                  </a:schemeClr>
                </a:solidFill>
                <a:effectLst/>
              </a:rPr>
              <a:t>». </a:t>
            </a:r>
            <a:r>
              <a:rPr lang="ru-RU" sz="2000" i="1" dirty="0">
                <a:solidFill>
                  <a:schemeClr val="accent6">
                    <a:lumMod val="50000"/>
                  </a:schemeClr>
                </a:solidFill>
                <a:effectLst/>
              </a:rPr>
              <a:t>Загонять шарик следует на одном выдохе, не допуская, чтобы воздушная струя была </a:t>
            </a:r>
            <a:r>
              <a:rPr lang="ru-RU" sz="2000" i="1" dirty="0" smtClean="0">
                <a:solidFill>
                  <a:schemeClr val="accent6">
                    <a:lumMod val="50000"/>
                  </a:schemeClr>
                </a:solidFill>
                <a:effectLst/>
              </a:rPr>
              <a:t>прерывистой. Щёки нельзя надувать).</a:t>
            </a:r>
            <a:r>
              <a:rPr lang="ru-RU" sz="2000" dirty="0"/>
              <a:t/>
            </a:r>
            <a:br>
              <a:rPr lang="ru-RU" sz="2000" dirty="0"/>
            </a:br>
            <a:endParaRPr lang="ru-RU" sz="2000" i="1" dirty="0">
              <a:solidFill>
                <a:schemeClr val="accent6">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19672" y="156717"/>
            <a:ext cx="6192688" cy="4128459"/>
          </a:xfrm>
        </p:spPr>
      </p:pic>
    </p:spTree>
    <p:extLst>
      <p:ext uri="{BB962C8B-B14F-4D97-AF65-F5344CB8AC3E}">
        <p14:creationId xmlns:p14="http://schemas.microsoft.com/office/powerpoint/2010/main" val="1112984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789040"/>
            <a:ext cx="8352927" cy="1726128"/>
          </a:xfrm>
        </p:spPr>
        <p:txBody>
          <a:bodyPr/>
          <a:lstStyle/>
          <a:p>
            <a:pPr marL="45720" indent="0" algn="ctr">
              <a:buNone/>
            </a:pPr>
            <a:r>
              <a:rPr lang="ru-RU" sz="1800" i="1" dirty="0" smtClean="0">
                <a:solidFill>
                  <a:srgbClr val="002060"/>
                </a:solidFill>
                <a:latin typeface="Arial" pitchFamily="34" charset="0"/>
                <a:cs typeface="Arial" pitchFamily="34" charset="0"/>
              </a:rPr>
              <a:t>Язычок устал , выключил телевизор и лёг спать. Спокойной ночи Язычок! А пальчикам пора возвращаться домой. </a:t>
            </a:r>
            <a:r>
              <a:rPr lang="ru-RU" sz="1800" i="1" dirty="0" smtClean="0">
                <a:solidFill>
                  <a:schemeClr val="accent6">
                    <a:lumMod val="50000"/>
                  </a:schemeClr>
                </a:solidFill>
                <a:latin typeface="Arial" pitchFamily="34" charset="0"/>
                <a:cs typeface="Arial" pitchFamily="34" charset="0"/>
              </a:rPr>
              <a:t>(пальчики  двигаются по столу)</a:t>
            </a:r>
            <a:r>
              <a:rPr lang="ru-RU" sz="1800" i="1" dirty="0" smtClean="0">
                <a:solidFill>
                  <a:srgbClr val="002060"/>
                </a:solidFill>
                <a:latin typeface="Arial" pitchFamily="34" charset="0"/>
                <a:cs typeface="Arial" pitchFamily="34" charset="0"/>
              </a:rPr>
              <a:t> . Вот и пальчики вернулись. Устали. Надо отдохнуть.</a:t>
            </a:r>
            <a:br>
              <a:rPr lang="ru-RU" sz="1800" i="1" dirty="0" smtClean="0">
                <a:solidFill>
                  <a:srgbClr val="002060"/>
                </a:solidFill>
                <a:latin typeface="Arial" pitchFamily="34" charset="0"/>
                <a:cs typeface="Arial" pitchFamily="34" charset="0"/>
              </a:rPr>
            </a:br>
            <a:r>
              <a:rPr lang="ru-RU" sz="1800" i="1" dirty="0" smtClean="0">
                <a:solidFill>
                  <a:srgbClr val="002060"/>
                </a:solidFill>
                <a:latin typeface="Arial" pitchFamily="34" charset="0"/>
                <a:cs typeface="Arial" pitchFamily="34" charset="0"/>
              </a:rPr>
              <a:t>Сам </a:t>
            </a:r>
            <a:r>
              <a:rPr lang="ru-RU" sz="1800" i="1" dirty="0">
                <a:solidFill>
                  <a:srgbClr val="002060"/>
                </a:solidFill>
                <a:latin typeface="Arial" pitchFamily="34" charset="0"/>
                <a:cs typeface="Arial" pitchFamily="34" charset="0"/>
              </a:rPr>
              <a:t>себя ты успокой, </a:t>
            </a:r>
            <a:br>
              <a:rPr lang="ru-RU" sz="1800" i="1" dirty="0">
                <a:solidFill>
                  <a:srgbClr val="002060"/>
                </a:solidFill>
                <a:latin typeface="Arial" pitchFamily="34" charset="0"/>
                <a:cs typeface="Arial" pitchFamily="34" charset="0"/>
              </a:rPr>
            </a:br>
            <a:r>
              <a:rPr lang="ru-RU" sz="1800" i="1" dirty="0">
                <a:solidFill>
                  <a:srgbClr val="002060"/>
                </a:solidFill>
                <a:latin typeface="Arial" pitchFamily="34" charset="0"/>
                <a:cs typeface="Arial" pitchFamily="34" charset="0"/>
              </a:rPr>
              <a:t>Тихо песенку пропой.</a:t>
            </a:r>
            <a:br>
              <a:rPr lang="ru-RU" sz="1800" i="1" dirty="0">
                <a:solidFill>
                  <a:srgbClr val="002060"/>
                </a:solidFill>
                <a:latin typeface="Arial" pitchFamily="34" charset="0"/>
                <a:cs typeface="Arial" pitchFamily="34" charset="0"/>
              </a:rPr>
            </a:br>
            <a:r>
              <a:rPr lang="ru-RU" sz="1800" i="1" dirty="0" smtClean="0">
                <a:solidFill>
                  <a:schemeClr val="accent6">
                    <a:lumMod val="50000"/>
                  </a:schemeClr>
                </a:solidFill>
                <a:latin typeface="Arial" pitchFamily="34" charset="0"/>
                <a:cs typeface="Arial" pitchFamily="34" charset="0"/>
              </a:rPr>
              <a:t>(Сжать </a:t>
            </a:r>
            <a:r>
              <a:rPr lang="ru-RU" sz="1800" i="1" dirty="0">
                <a:solidFill>
                  <a:schemeClr val="accent6">
                    <a:lumMod val="50000"/>
                  </a:schemeClr>
                </a:solidFill>
                <a:latin typeface="Arial" pitchFamily="34" charset="0"/>
                <a:cs typeface="Arial" pitchFamily="34" charset="0"/>
              </a:rPr>
              <a:t>пальцы в кулак с загнутым внутрь большим пальцем. Делая выдох спокойно, не торопясь, сжать кулак с усилием. Затем, ослабляя усилие сжатого кулака, сделать вдох. Упражнение выполнять двумя руками </a:t>
            </a:r>
            <a:r>
              <a:rPr lang="ru-RU" sz="1800" i="1" dirty="0" smtClean="0">
                <a:solidFill>
                  <a:schemeClr val="accent6">
                    <a:lumMod val="50000"/>
                  </a:schemeClr>
                </a:solidFill>
                <a:latin typeface="Arial" pitchFamily="34" charset="0"/>
                <a:cs typeface="Arial" pitchFamily="34" charset="0"/>
              </a:rPr>
              <a:t>одновременно)</a:t>
            </a:r>
            <a:r>
              <a:rPr lang="ru-RU" sz="1800" i="1" dirty="0">
                <a:solidFill>
                  <a:schemeClr val="accent6">
                    <a:lumMod val="50000"/>
                  </a:schemeClr>
                </a:solidFill>
                <a:latin typeface="Arial" pitchFamily="34" charset="0"/>
                <a:cs typeface="Arial" pitchFamily="34" charset="0"/>
              </a:rPr>
              <a:t/>
            </a:r>
            <a:br>
              <a:rPr lang="ru-RU" sz="1800" i="1" dirty="0">
                <a:solidFill>
                  <a:schemeClr val="accent6">
                    <a:lumMod val="50000"/>
                  </a:schemeClr>
                </a:solidFill>
                <a:latin typeface="Arial" pitchFamily="34" charset="0"/>
                <a:cs typeface="Arial" pitchFamily="34" charset="0"/>
              </a:rPr>
            </a:br>
            <a:endParaRPr lang="ru-RU" sz="1800" i="1" dirty="0">
              <a:solidFill>
                <a:schemeClr val="accent6">
                  <a:lumMod val="50000"/>
                </a:schemeClr>
              </a:solidFill>
              <a:latin typeface="Arial" pitchFamily="34" charset="0"/>
              <a:cs typeface="Arial" pitchFamily="34" charset="0"/>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95736" y="116632"/>
            <a:ext cx="4896543" cy="3672408"/>
          </a:xfrm>
        </p:spPr>
      </p:pic>
    </p:spTree>
    <p:extLst>
      <p:ext uri="{BB962C8B-B14F-4D97-AF65-F5344CB8AC3E}">
        <p14:creationId xmlns:p14="http://schemas.microsoft.com/office/powerpoint/2010/main" val="4208581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4055" y="-80627"/>
            <a:ext cx="9268055" cy="6951042"/>
          </a:xfrm>
        </p:spPr>
      </p:pic>
    </p:spTree>
    <p:extLst>
      <p:ext uri="{BB962C8B-B14F-4D97-AF65-F5344CB8AC3E}">
        <p14:creationId xmlns:p14="http://schemas.microsoft.com/office/powerpoint/2010/main" val="98920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0" y="0"/>
            <a:ext cx="9144000" cy="6858000"/>
          </a:xfrm>
          <a:gradFill>
            <a:gsLst>
              <a:gs pos="28000">
                <a:schemeClr val="accent3">
                  <a:tint val="18000"/>
                  <a:satMod val="120000"/>
                  <a:lumMod val="88000"/>
                </a:schemeClr>
              </a:gs>
              <a:gs pos="62056">
                <a:schemeClr val="accent3">
                  <a:lumMod val="60000"/>
                  <a:lumOff val="40000"/>
                </a:schemeClr>
              </a:gs>
              <a:gs pos="100000">
                <a:schemeClr val="accent3">
                  <a:lumMod val="20000"/>
                  <a:lumOff val="80000"/>
                </a:schemeClr>
              </a:gs>
            </a:gsLst>
          </a:gradFill>
          <a:ln>
            <a:noFill/>
          </a:ln>
          <a:effectLst>
            <a:innerShdw blurRad="63500" dist="50800" dir="54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ormAutofit/>
          </a:bodyPr>
          <a:lstStyle/>
          <a:p>
            <a:pPr marL="45720" indent="0" algn="ctr">
              <a:buNone/>
            </a:pPr>
            <a:r>
              <a:rPr lang="ru-RU" dirty="0">
                <a:solidFill>
                  <a:schemeClr val="bg2">
                    <a:lumMod val="50000"/>
                  </a:schemeClr>
                </a:solidFill>
              </a:rPr>
              <a:t>Чтобы зоркость не </a:t>
            </a:r>
            <a:r>
              <a:rPr lang="ru-RU" dirty="0" smtClean="0">
                <a:solidFill>
                  <a:schemeClr val="bg2">
                    <a:lumMod val="50000"/>
                  </a:schemeClr>
                </a:solidFill>
              </a:rPr>
              <a:t>терять, нужно </a:t>
            </a:r>
            <a:r>
              <a:rPr lang="ru-RU" dirty="0">
                <a:solidFill>
                  <a:schemeClr val="bg2">
                    <a:lumMod val="50000"/>
                  </a:schemeClr>
                </a:solidFill>
              </a:rPr>
              <a:t>глазками вращать</a:t>
            </a:r>
          </a:p>
          <a:p>
            <a:pPr marL="45720" indent="0" algn="ctr">
              <a:buNone/>
            </a:pPr>
            <a:r>
              <a:rPr lang="ru-RU" dirty="0"/>
              <a:t>(вращать глазами по кругу 2-3 мин.)</a:t>
            </a:r>
          </a:p>
          <a:p>
            <a:pPr marL="45720" indent="0" algn="ctr">
              <a:buNone/>
            </a:pPr>
            <a:r>
              <a:rPr lang="ru-RU" dirty="0">
                <a:solidFill>
                  <a:schemeClr val="bg2">
                    <a:lumMod val="50000"/>
                  </a:schemeClr>
                </a:solidFill>
              </a:rPr>
              <a:t>Зорче глазки чтоб </a:t>
            </a:r>
            <a:r>
              <a:rPr lang="ru-RU" dirty="0" smtClean="0">
                <a:solidFill>
                  <a:schemeClr val="bg2">
                    <a:lumMod val="50000"/>
                  </a:schemeClr>
                </a:solidFill>
              </a:rPr>
              <a:t>глядели, разотрём </a:t>
            </a:r>
            <a:r>
              <a:rPr lang="ru-RU" dirty="0">
                <a:solidFill>
                  <a:schemeClr val="bg2">
                    <a:lumMod val="50000"/>
                  </a:schemeClr>
                </a:solidFill>
              </a:rPr>
              <a:t>их поскорее.</a:t>
            </a:r>
          </a:p>
          <a:p>
            <a:pPr marL="45720" indent="0" algn="ctr">
              <a:buNone/>
            </a:pPr>
            <a:r>
              <a:rPr lang="ru-RU" dirty="0"/>
              <a:t>(массировать верхние и нижние веки, не закрывая глаз)</a:t>
            </a:r>
          </a:p>
          <a:p>
            <a:pPr marL="45720" indent="0" algn="ctr">
              <a:buNone/>
            </a:pPr>
            <a:r>
              <a:rPr lang="ru-RU" dirty="0">
                <a:solidFill>
                  <a:schemeClr val="bg2">
                    <a:lumMod val="50000"/>
                  </a:schemeClr>
                </a:solidFill>
              </a:rPr>
              <a:t>Нарисуем большой </a:t>
            </a:r>
            <a:r>
              <a:rPr lang="ru-RU" dirty="0" smtClean="0">
                <a:solidFill>
                  <a:schemeClr val="bg2">
                    <a:lumMod val="50000"/>
                  </a:schemeClr>
                </a:solidFill>
              </a:rPr>
              <a:t>круг и </a:t>
            </a:r>
            <a:r>
              <a:rPr lang="ru-RU" dirty="0">
                <a:solidFill>
                  <a:schemeClr val="bg2">
                    <a:lumMod val="50000"/>
                  </a:schemeClr>
                </a:solidFill>
              </a:rPr>
              <a:t>осмотрим всё </a:t>
            </a:r>
            <a:r>
              <a:rPr lang="ru-RU" dirty="0" smtClean="0">
                <a:solidFill>
                  <a:schemeClr val="bg2">
                    <a:lumMod val="50000"/>
                  </a:schemeClr>
                </a:solidFill>
              </a:rPr>
              <a:t>вокруг.</a:t>
            </a:r>
          </a:p>
          <a:p>
            <a:pPr marL="45720" indent="0" algn="ctr">
              <a:buNone/>
            </a:pPr>
            <a:r>
              <a:rPr lang="ru-RU" dirty="0" smtClean="0"/>
              <a:t>(глазами и выдвинутым языком делать совместные движения, вращая их по кругу )</a:t>
            </a:r>
          </a:p>
          <a:p>
            <a:pPr marL="45720" indent="0" algn="ctr">
              <a:buNone/>
            </a:pPr>
            <a:r>
              <a:rPr lang="ru-RU" dirty="0" smtClean="0">
                <a:solidFill>
                  <a:schemeClr val="bg2">
                    <a:lumMod val="50000"/>
                  </a:schemeClr>
                </a:solidFill>
              </a:rPr>
              <a:t>Чтобы зоркими нам стать, нужно на глаза нажать.</a:t>
            </a:r>
          </a:p>
          <a:p>
            <a:pPr marL="45720" indent="0" algn="ctr">
              <a:buNone/>
            </a:pPr>
            <a:r>
              <a:rPr lang="ru-RU" dirty="0" smtClean="0"/>
              <a:t>(тремя пальцами каждой руки легко нажать на верхнее веко соответствующего глаза и держать 1-2 секунды.)</a:t>
            </a:r>
          </a:p>
          <a:p>
            <a:pPr marL="45720" indent="0" algn="ctr">
              <a:buNone/>
            </a:pPr>
            <a:r>
              <a:rPr lang="ru-RU" dirty="0" smtClean="0">
                <a:solidFill>
                  <a:schemeClr val="bg2">
                    <a:lumMod val="50000"/>
                  </a:schemeClr>
                </a:solidFill>
              </a:rPr>
              <a:t>Глазки влево, глазки вправо, вверх и вниз. И всё сначала!</a:t>
            </a:r>
          </a:p>
          <a:p>
            <a:pPr marL="45720" indent="0" algn="ctr">
              <a:buNone/>
            </a:pPr>
            <a:r>
              <a:rPr lang="ru-RU" dirty="0" smtClean="0"/>
              <a:t>(поднять глаза вверх, опустить глаза, повернуть глаза в правую сторону, повернуть в левую.)</a:t>
            </a:r>
          </a:p>
          <a:p>
            <a:pPr marL="45720" indent="0" algn="ctr">
              <a:buNone/>
            </a:pPr>
            <a:r>
              <a:rPr lang="ru-RU" dirty="0" smtClean="0">
                <a:solidFill>
                  <a:schemeClr val="bg2">
                    <a:lumMod val="50000"/>
                  </a:schemeClr>
                </a:solidFill>
              </a:rPr>
              <a:t>Быстро-быстро поморгай, потом глазкам отдых дай. </a:t>
            </a:r>
          </a:p>
          <a:p>
            <a:pPr marL="45720" indent="0" algn="ctr">
              <a:buNone/>
            </a:pPr>
            <a:r>
              <a:rPr lang="ru-RU" dirty="0" smtClean="0"/>
              <a:t>(Быстро моргать в течение 1 мин.)</a:t>
            </a:r>
          </a:p>
          <a:p>
            <a:pPr marL="45720" indent="0" algn="ctr">
              <a:buNone/>
            </a:pPr>
            <a:r>
              <a:rPr lang="ru-RU" dirty="0" smtClean="0">
                <a:solidFill>
                  <a:schemeClr val="bg2">
                    <a:lumMod val="50000"/>
                  </a:schemeClr>
                </a:solidFill>
              </a:rPr>
              <a:t>Нужно глазки открывать, чудо чтоб не прозевать.</a:t>
            </a:r>
            <a:endParaRPr lang="ru-RU" dirty="0">
              <a:solidFill>
                <a:schemeClr val="bg2">
                  <a:lumMod val="50000"/>
                </a:schemeClr>
              </a:solidFill>
            </a:endParaRPr>
          </a:p>
          <a:p>
            <a:pPr algn="ctr"/>
            <a:endParaRPr lang="ru-RU" dirty="0"/>
          </a:p>
        </p:txBody>
      </p:sp>
    </p:spTree>
    <p:extLst>
      <p:ext uri="{BB962C8B-B14F-4D97-AF65-F5344CB8AC3E}">
        <p14:creationId xmlns:p14="http://schemas.microsoft.com/office/powerpoint/2010/main" val="16454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91426"/>
            <a:ext cx="9259836" cy="6944878"/>
          </a:xfrm>
        </p:spPr>
      </p:pic>
      <p:sp>
        <p:nvSpPr>
          <p:cNvPr id="5" name="TextBox 4"/>
          <p:cNvSpPr txBox="1"/>
          <p:nvPr/>
        </p:nvSpPr>
        <p:spPr>
          <a:xfrm>
            <a:off x="85110" y="-9735"/>
            <a:ext cx="9058890" cy="646331"/>
          </a:xfrm>
          <a:prstGeom prst="rect">
            <a:avLst/>
          </a:prstGeom>
          <a:noFill/>
        </p:spPr>
        <p:txBody>
          <a:bodyPr wrap="square" rtlCol="0">
            <a:spAutoFit/>
          </a:bodyPr>
          <a:lstStyle/>
          <a:p>
            <a:r>
              <a:rPr lang="ru-RU" dirty="0" smtClean="0"/>
              <a:t>«Показали наши пальчики. Наклонились, встали  ( сжимаем и разжимаем 3- 5 раз)</a:t>
            </a:r>
          </a:p>
          <a:p>
            <a:r>
              <a:rPr lang="ru-RU" dirty="0"/>
              <a:t> </a:t>
            </a:r>
            <a:r>
              <a:rPr lang="ru-RU" dirty="0" smtClean="0"/>
              <a:t>Все дружно побежали по дорожке».</a:t>
            </a:r>
            <a:endParaRPr lang="ru-RU" dirty="0"/>
          </a:p>
        </p:txBody>
      </p:sp>
    </p:spTree>
    <p:extLst>
      <p:ext uri="{BB962C8B-B14F-4D97-AF65-F5344CB8AC3E}">
        <p14:creationId xmlns:p14="http://schemas.microsoft.com/office/powerpoint/2010/main" val="392583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81019" cy="6858000"/>
          </a:xfrm>
        </p:spPr>
      </p:pic>
      <p:sp>
        <p:nvSpPr>
          <p:cNvPr id="5" name="TextBox 4"/>
          <p:cNvSpPr txBox="1"/>
          <p:nvPr/>
        </p:nvSpPr>
        <p:spPr>
          <a:xfrm>
            <a:off x="323528" y="332656"/>
            <a:ext cx="8518679" cy="923330"/>
          </a:xfrm>
          <a:prstGeom prst="rect">
            <a:avLst/>
          </a:prstGeom>
          <a:noFill/>
        </p:spPr>
        <p:txBody>
          <a:bodyPr wrap="none" rtlCol="0">
            <a:spAutoFit/>
          </a:bodyPr>
          <a:lstStyle/>
          <a:p>
            <a:r>
              <a:rPr lang="ru-RU" dirty="0" smtClean="0">
                <a:solidFill>
                  <a:schemeClr val="bg1"/>
                </a:solidFill>
              </a:rPr>
              <a:t>«Бежали, бежали и прибежали в музыкальную школу. В музыкальной школе </a:t>
            </a:r>
          </a:p>
          <a:p>
            <a:r>
              <a:rPr lang="ru-RU" dirty="0" smtClean="0">
                <a:solidFill>
                  <a:schemeClr val="bg1"/>
                </a:solidFill>
              </a:rPr>
              <a:t>Поиграли на пианино» ( по краю стола переставляем пальчики по очереди , </a:t>
            </a:r>
          </a:p>
          <a:p>
            <a:r>
              <a:rPr lang="ru-RU" dirty="0" smtClean="0">
                <a:solidFill>
                  <a:schemeClr val="bg1"/>
                </a:solidFill>
              </a:rPr>
              <a:t>начиная с большого и обратно с мизинца)</a:t>
            </a:r>
            <a:endParaRPr lang="ru-RU" dirty="0">
              <a:solidFill>
                <a:schemeClr val="bg1"/>
              </a:solidFill>
            </a:endParaRPr>
          </a:p>
        </p:txBody>
      </p:sp>
    </p:spTree>
    <p:extLst>
      <p:ext uri="{BB962C8B-B14F-4D97-AF65-F5344CB8AC3E}">
        <p14:creationId xmlns:p14="http://schemas.microsoft.com/office/powerpoint/2010/main" val="191512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1318" y="0"/>
            <a:ext cx="9195318" cy="6990626"/>
          </a:xfrm>
        </p:spPr>
      </p:pic>
      <p:sp>
        <p:nvSpPr>
          <p:cNvPr id="5" name="TextBox 4"/>
          <p:cNvSpPr txBox="1"/>
          <p:nvPr/>
        </p:nvSpPr>
        <p:spPr>
          <a:xfrm>
            <a:off x="107504" y="159023"/>
            <a:ext cx="8667122" cy="923330"/>
          </a:xfrm>
          <a:prstGeom prst="rect">
            <a:avLst/>
          </a:prstGeom>
          <a:noFill/>
        </p:spPr>
        <p:txBody>
          <a:bodyPr wrap="square" rtlCol="0">
            <a:spAutoFit/>
          </a:bodyPr>
          <a:lstStyle/>
          <a:p>
            <a:r>
              <a:rPr lang="ru-RU" b="1" dirty="0" smtClean="0">
                <a:solidFill>
                  <a:schemeClr val="bg1"/>
                </a:solidFill>
              </a:rPr>
              <a:t>«Побежали дальше. Привела нас дорожка  в лес. Наступает вечер. Становится холодно. Пора нам согреться. Разожжём костёр». (</a:t>
            </a:r>
            <a:r>
              <a:rPr lang="ru-RU" b="1" dirty="0" err="1" smtClean="0">
                <a:solidFill>
                  <a:schemeClr val="bg1"/>
                </a:solidFill>
              </a:rPr>
              <a:t>Кинезиологическое</a:t>
            </a:r>
            <a:r>
              <a:rPr lang="ru-RU" b="1" dirty="0" smtClean="0">
                <a:solidFill>
                  <a:schemeClr val="bg1"/>
                </a:solidFill>
              </a:rPr>
              <a:t> упражнение «Колечко»)</a:t>
            </a:r>
            <a:r>
              <a:rPr lang="ru-RU" b="1" dirty="0" smtClean="0"/>
              <a:t>. </a:t>
            </a:r>
            <a:endParaRPr lang="ru-RU" b="1" dirty="0"/>
          </a:p>
        </p:txBody>
      </p:sp>
    </p:spTree>
    <p:extLst>
      <p:ext uri="{BB962C8B-B14F-4D97-AF65-F5344CB8AC3E}">
        <p14:creationId xmlns:p14="http://schemas.microsoft.com/office/powerpoint/2010/main" val="225130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 y="188640"/>
            <a:ext cx="9036496" cy="707886"/>
          </a:xfrm>
          <a:prstGeom prst="rect">
            <a:avLst/>
          </a:prstGeom>
          <a:noFill/>
        </p:spPr>
        <p:txBody>
          <a:bodyPr wrap="square" rtlCol="0">
            <a:spAutoFit/>
          </a:bodyPr>
          <a:lstStyle/>
          <a:p>
            <a:r>
              <a:rPr lang="ru-RU" sz="2000" b="1" dirty="0" smtClean="0">
                <a:solidFill>
                  <a:schemeClr val="bg1"/>
                </a:solidFill>
              </a:rPr>
              <a:t>«Наступило утро. Согрелись наши мальчики и девочки возле костра и </a:t>
            </a:r>
          </a:p>
          <a:p>
            <a:r>
              <a:rPr lang="ru-RU" sz="2000" b="1" dirty="0" smtClean="0">
                <a:solidFill>
                  <a:schemeClr val="bg1"/>
                </a:solidFill>
              </a:rPr>
              <a:t>побежали дальше» (двигаются все пальцы по столу).</a:t>
            </a:r>
            <a:endParaRPr lang="ru-RU" sz="2000" b="1" dirty="0">
              <a:solidFill>
                <a:schemeClr val="bg1"/>
              </a:solidFill>
            </a:endParaRPr>
          </a:p>
        </p:txBody>
      </p:sp>
    </p:spTree>
    <p:extLst>
      <p:ext uri="{BB962C8B-B14F-4D97-AF65-F5344CB8AC3E}">
        <p14:creationId xmlns:p14="http://schemas.microsoft.com/office/powerpoint/2010/main" val="286469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 y="0"/>
            <a:ext cx="9143354" cy="6858000"/>
          </a:xfrm>
        </p:spPr>
      </p:pic>
      <p:sp>
        <p:nvSpPr>
          <p:cNvPr id="5" name="TextBox 4"/>
          <p:cNvSpPr txBox="1"/>
          <p:nvPr/>
        </p:nvSpPr>
        <p:spPr>
          <a:xfrm>
            <a:off x="107504" y="260648"/>
            <a:ext cx="8463160" cy="1200329"/>
          </a:xfrm>
          <a:prstGeom prst="rect">
            <a:avLst/>
          </a:prstGeom>
          <a:noFill/>
        </p:spPr>
        <p:txBody>
          <a:bodyPr wrap="square" rtlCol="0">
            <a:spAutoFit/>
          </a:bodyPr>
          <a:lstStyle/>
          <a:p>
            <a:r>
              <a:rPr lang="ru-RU" sz="2400" b="1" dirty="0" smtClean="0">
                <a:solidFill>
                  <a:schemeClr val="bg1"/>
                </a:solidFill>
              </a:rPr>
              <a:t>«Прибежали на полянку. На полянке  под кустиком сидят два зайчика.» </a:t>
            </a:r>
          </a:p>
          <a:p>
            <a:r>
              <a:rPr lang="ru-RU" sz="2400" b="1" dirty="0" smtClean="0">
                <a:solidFill>
                  <a:schemeClr val="bg1"/>
                </a:solidFill>
              </a:rPr>
              <a:t>(упражнение двумя руками «Зайчик»).</a:t>
            </a:r>
            <a:endParaRPr lang="ru-RU" sz="2400" b="1" dirty="0">
              <a:solidFill>
                <a:schemeClr val="bg1"/>
              </a:solidFill>
            </a:endParaRPr>
          </a:p>
        </p:txBody>
      </p:sp>
    </p:spTree>
    <p:extLst>
      <p:ext uri="{BB962C8B-B14F-4D97-AF65-F5344CB8AC3E}">
        <p14:creationId xmlns:p14="http://schemas.microsoft.com/office/powerpoint/2010/main" val="106670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16632"/>
            <a:ext cx="9113377" cy="6552728"/>
          </a:xfrm>
        </p:spPr>
      </p:pic>
      <p:sp>
        <p:nvSpPr>
          <p:cNvPr id="5" name="TextBox 4"/>
          <p:cNvSpPr txBox="1"/>
          <p:nvPr/>
        </p:nvSpPr>
        <p:spPr>
          <a:xfrm>
            <a:off x="611560" y="548680"/>
            <a:ext cx="7656263" cy="369332"/>
          </a:xfrm>
          <a:prstGeom prst="rect">
            <a:avLst/>
          </a:prstGeom>
          <a:noFill/>
        </p:spPr>
        <p:txBody>
          <a:bodyPr wrap="none" rtlCol="0">
            <a:spAutoFit/>
          </a:bodyPr>
          <a:lstStyle/>
          <a:p>
            <a:r>
              <a:rPr lang="ru-RU" dirty="0" smtClean="0">
                <a:solidFill>
                  <a:schemeClr val="bg1"/>
                </a:solidFill>
              </a:rPr>
              <a:t>« А рядом пасутся две козочки» ( упражнение двумя руками «Коза»).</a:t>
            </a:r>
            <a:endParaRPr lang="ru-RU" dirty="0">
              <a:solidFill>
                <a:schemeClr val="bg1"/>
              </a:solidFill>
            </a:endParaRPr>
          </a:p>
        </p:txBody>
      </p:sp>
    </p:spTree>
    <p:extLst>
      <p:ext uri="{BB962C8B-B14F-4D97-AF65-F5344CB8AC3E}">
        <p14:creationId xmlns:p14="http://schemas.microsoft.com/office/powerpoint/2010/main" val="367840456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586</TotalTime>
  <Words>1261</Words>
  <Application>Microsoft Office PowerPoint</Application>
  <PresentationFormat>Экран (4:3)</PresentationFormat>
  <Paragraphs>95</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Воздушный поток</vt:lpstr>
      <vt:lpstr>Авторская сказка с использованием здоровьесберегающих технологий   «Путешествие мальчиков-пальчиков и девочек -принцесс»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Тянуть губы прямо к ушкам  Очень нравится лягушкам. Улыбаются, смеются.  А глаза у них, как блюдца.  «На стене в домике весит картина. На ней изображен слон.» </vt:lpstr>
      <vt:lpstr>Проснулся Язычок рано утром. Открыл окошко.  (открывать рот с улыбкой 5 раз). Посмотрел налево, направо. (При открытом рте движения языка направо – налево)</vt:lpstr>
      <vt:lpstr>Вниз посмотрел : «Нет ли луж на земле?»   (с биоэнергопластикой) (движение  языка и кистей рук вниз).  Вверх посмотрел: «Светит ли солнышко?»  (движение языка и кистей рук вверх).</vt:lpstr>
      <vt:lpstr>Вышел Язычок на крыльцо дома.  Вокруг дома длинный забор. Во такой.  (улыбнуться, с напряжением обнажив сомкнутые губы).</vt:lpstr>
      <vt:lpstr>Увидел язычок во дворе горку, побежал кататься. (Улыбнуться, открыть рот. Кончиком языка упереться в нижние зубы. На счет «раз»- выгнуть язык горкой, упираясь кончиком языка в нижние зубы ). </vt:lpstr>
      <vt:lpstr>Возле «Горки» сидит киска, сердится, фыркает. (Улыбнуться, открыть рот. Кончиком языка упереться в нижние зубы. На счет «раз»- выгнуть язык горкой, упираясь кончиком языка в нижние зубы. На счет «два» вернуться в исходное положение. Кончик языка при этом не должен отрываться от нижних зубов, рот не закрывается) </vt:lpstr>
      <vt:lpstr>Рядом во дворе стоит качеля. Побежал Язычок на качелю качаться.  (Улыбнуться, открыть рот. На счет 1-2 поочередно упираться языком то в верхние, то в нижние зубы. Нижняя челюсть при этом неподвижна.)  </vt:lpstr>
      <vt:lpstr>Мимо маляр проходил. Решил Язычок покрасить потолок в домике. Улыбнуться, открыть рот. Широким кончиком языка погладить небо от зубов к горлу. Нижняя челюсть не должна двигаться. Одновременно выполняем движения кистей рук.  </vt:lpstr>
      <vt:lpstr>Решил Язычок и заборчик обновить. (Улыбнуться. Открыть рот. Кончик языка сначала за верхними резцами двигается влево и вправо, затем за нижними. Одновременно работают в одном направлении кисти рук).</vt:lpstr>
      <vt:lpstr>Презентация PowerPoint</vt:lpstr>
      <vt:lpstr>Рядом с лошадкой бежит жеребёнок.  (присасывать кончик языка к альвеолам за верхними зубами 5-6 раз)</vt:lpstr>
      <vt:lpstr>Вдруг на дороге вырос грибок! (Улыбнуться, открыть рот. Присосать широкий язычок к небу. Это шляпка  гриба, а подъязычная связка- ножка. Кончик языка не должен подворачиваться, губы - в улыбке. Если ребенку не удается присосать язык, то можно пощелкать языком, как в упражнении «Лошадка». В пощелкивании улавливается нужное движение языка).</vt:lpstr>
      <vt:lpstr>Услышал Язычок звук гармошки, побежал. А там, в лесу, на пеньке сидел зайка и играл на гармошке. Давайте, мы с вами тоже поиграем.  (упражнение «Гармошка»).</vt:lpstr>
      <vt:lpstr>Поиграл на гармошке, набегался, наигрался Язычок, вернулся домой, лёг на крылечко позагорать. Вдруг тучка набежала, дождик принесла. Наверное нам, необходимо набрать в чашечку водички для чая.(Упражнение «Чашечка» Улыбнуться, открыть рот, положить широкий язык на нижнюю губу, боковые края языка загнуть в форме чашечки. Удерживать на счет до пяти. Нижняя губа не должна обтягивать нижние зубы). </vt:lpstr>
      <vt:lpstr>Попил Язычок чаю с вкусным, ароматным, душистым, земляничным вареньем. Испачкалась верхняя губа. Решил Язычок облизать верхнюю  губу.(Упражнение «Вкусное варенье».Улыбнуться, открыть рот. Языком в форме чашечки облизывать верхнюю губу сверху- вниз(можно помазать ее вареньем). Нижняя губа не должна обтягивать зубы (можно оттянуть ее  вниз рукой). </vt:lpstr>
      <vt:lpstr>Сел Язычок на диван. Решил телевизор посмотреть. А телевизор не работает. Надо антенну настроить. (Самомассаж ушек. Оттягивать, пощипывать, растирать  «козелок», поглаживать). Вот и настроили антенну. Включил Язычок первый канал.</vt:lpstr>
      <vt:lpstr>По первому каналу идёт передача «В мире животных». Показывают индюка с индюшатами. Они громко клокочат.   ( Упражнение «Индюк». Приоткрыть рот, положить язык на верхнюю губу и производить движения широким передним краем языка по верхней губе вперед- назад, стараясь не отрывать язык от губы, как бы поглаживая ее. Темп упражнения, постепенно убыстряясь, затем добавить голос, чтобы слышалось «БЛ-БЛ-БЛ». Следите, чтобы язык не сужался, он должен быть широким. </vt:lpstr>
      <vt:lpstr>А вот и жеребята на экране. Фыркают. Давайте с вами тоже пофыркаем. Широкий расслабленный язык положите между губами. Сделайте глубокий вдох. Плечи не поднимаются. Надуваем живот. Сейчас делаем выдох на язычок так, чтобы он начал сильно трястись. Молодцы! Повторим ещё раз.</vt:lpstr>
      <vt:lpstr>Переключил Язычок телевизор на второй канал. По второму каналу показывают отряд барабанщиков. (Рот широко открыть и слегка растянуть в улыбке, язычок в форме «чашечки» поднят вверх: боковые края языка прижаты к верхним коренным зубкам, а передний край  языка поднят за верхние передние зубы к альвеолам. Необходимо говорить с придыханием Д-Д-Д. Язык «прыгает на бугорках»).  </vt:lpstr>
      <vt:lpstr>Переключил Язычок телевизор на третий канал. По третьему каналу идёт футбол. (Вытянуть губы вперед трубочкой и длительно дуть на шарик, лежащий на столе, пытаясь загнать его в «воротики». Загонять шарик следует на одном выдохе, не допуская, чтобы воздушная струя была прерывистой. Щёки нельзя надувать). </vt:lpstr>
      <vt:lpstr>Язычок устал , выключил телевизор и лёг спать. Спокойной ночи Язычок! А пальчикам пора возвращаться домой. (пальчики  двигаются по столу) . Вот и пальчики вернулись. Устали. Надо отдохнуть. Сам себя ты успокой,  Тихо песенку пропой. (Сжать пальцы в кулак с загнутым внутрь большим пальцем. Делая выдох спокойно, не торопясь, сжать кулак с усилием. Затем, ослабляя усилие сжатого кулака, сделать вдох. Упражнение выполнять двумя руками одновременно) </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Авторская сказка с использованием здоровьесберегающих технологий  «Путешествие мальчиков-пальчиков»</dc:title>
  <dc:creator>WORK</dc:creator>
  <cp:lastModifiedBy>WORK</cp:lastModifiedBy>
  <cp:revision>39</cp:revision>
  <dcterms:created xsi:type="dcterms:W3CDTF">2013-01-27T07:04:01Z</dcterms:created>
  <dcterms:modified xsi:type="dcterms:W3CDTF">2013-03-17T07:41:57Z</dcterms:modified>
</cp:coreProperties>
</file>