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4" r:id="rId4"/>
    <p:sldId id="275" r:id="rId5"/>
    <p:sldId id="276" r:id="rId6"/>
    <p:sldId id="258" r:id="rId7"/>
    <p:sldId id="280" r:id="rId8"/>
    <p:sldId id="284" r:id="rId9"/>
    <p:sldId id="257" r:id="rId10"/>
    <p:sldId id="282" r:id="rId11"/>
    <p:sldId id="278" r:id="rId12"/>
    <p:sldId id="281" r:id="rId13"/>
    <p:sldId id="286" r:id="rId14"/>
    <p:sldId id="287" r:id="rId15"/>
    <p:sldId id="288" r:id="rId16"/>
    <p:sldId id="291" r:id="rId17"/>
    <p:sldId id="289" r:id="rId18"/>
    <p:sldId id="290" r:id="rId19"/>
    <p:sldId id="292" r:id="rId20"/>
    <p:sldId id="293" r:id="rId21"/>
    <p:sldId id="294" r:id="rId22"/>
    <p:sldId id="299" r:id="rId23"/>
    <p:sldId id="295" r:id="rId24"/>
    <p:sldId id="296" r:id="rId25"/>
    <p:sldId id="271" r:id="rId26"/>
    <p:sldId id="297" r:id="rId27"/>
    <p:sldId id="298" r:id="rId28"/>
    <p:sldId id="300" r:id="rId29"/>
    <p:sldId id="27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941" autoAdjust="0"/>
  </p:normalViewPr>
  <p:slideViewPr>
    <p:cSldViewPr>
      <p:cViewPr varScale="1">
        <p:scale>
          <a:sx n="101" d="100"/>
          <a:sy n="101" d="100"/>
        </p:scale>
        <p:origin x="-2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2143-AE38-4C63-A5EC-1EF572D514D9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8CC3A-7220-4D31-9C48-01FBC242D1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2143-AE38-4C63-A5EC-1EF572D514D9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8CC3A-7220-4D31-9C48-01FBC242D1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2143-AE38-4C63-A5EC-1EF572D514D9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8CC3A-7220-4D31-9C48-01FBC242D1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2143-AE38-4C63-A5EC-1EF572D514D9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8CC3A-7220-4D31-9C48-01FBC242D1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2143-AE38-4C63-A5EC-1EF572D514D9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8CC3A-7220-4D31-9C48-01FBC242D1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2143-AE38-4C63-A5EC-1EF572D514D9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8CC3A-7220-4D31-9C48-01FBC242D1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2143-AE38-4C63-A5EC-1EF572D514D9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8CC3A-7220-4D31-9C48-01FBC242D1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2143-AE38-4C63-A5EC-1EF572D514D9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8CC3A-7220-4D31-9C48-01FBC242D1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2143-AE38-4C63-A5EC-1EF572D514D9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8CC3A-7220-4D31-9C48-01FBC242D1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2143-AE38-4C63-A5EC-1EF572D514D9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8CC3A-7220-4D31-9C48-01FBC242D1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2143-AE38-4C63-A5EC-1EF572D514D9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8CC3A-7220-4D31-9C48-01FBC242D1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F2143-AE38-4C63-A5EC-1EF572D514D9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8CC3A-7220-4D31-9C48-01FBC242D1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9.jpeg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2"/>
            <a:ext cx="7772400" cy="5643601"/>
          </a:xfrm>
        </p:spPr>
        <p:txBody>
          <a:bodyPr>
            <a:normAutofit/>
          </a:bodyPr>
          <a:lstStyle/>
          <a:p>
            <a:r>
              <a:rPr lang="ru-RU" sz="8000" dirty="0" smtClean="0"/>
              <a:t>Игра – как верный друг и помощник в работе с детьми.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Услышишь - хлопни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Взрослый произносит ряд слогов и  слов, а ребёнок с закрытыми глазами, услышав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заданный звук,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хлопает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в ладоши.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77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950" y="3214686"/>
            <a:ext cx="2571753" cy="3429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07222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Зоркий глаз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Детям предлагается найти в окружающей обстановке предметы, в названии которых есть заданный звук, и определить его место в слове. 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4" name="Рисунок 3" descr="46740078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3411021"/>
            <a:ext cx="3357586" cy="3446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1"/>
            <a:ext cx="8229600" cy="114300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Назовите второй звук в слове.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Цель: учить слышать звуки в словах.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85860"/>
            <a:ext cx="3511550" cy="3365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285860"/>
            <a:ext cx="3857652" cy="33955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3571876"/>
            <a:ext cx="2586038" cy="3127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Назовите первый звук в слове.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Цель: учить слышать звуки в словах.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3526" y="1142984"/>
            <a:ext cx="3224028" cy="30896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3526707"/>
            <a:ext cx="3389300" cy="31884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1295616265__ke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1142984"/>
            <a:ext cx="3581408" cy="26860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Назовите последний звук в слове.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Цель: учить слышать звуки в словах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4167217" cy="3000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071546"/>
            <a:ext cx="4096909" cy="29940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3568474"/>
            <a:ext cx="3500462" cy="3106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Поймай звук.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учить слышать слова с заданным звуком.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Предложите ребенку выбрать   одно слово из двух придуманных, в котором слышится  заданный звук.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Например: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звук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кабан,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мука.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звук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аист,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окно.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звук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– каша, </a:t>
            </a:r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матрешка. </a:t>
            </a:r>
            <a:endParaRPr lang="ru-RU" sz="3600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786874" cy="650085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Грамматический строй речи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– система взаимодействия слов между собой в словосочетаниях и предложениях.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Развитие ассоциаций.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Взрослый  называет слово-предмет, а дети в ответ называют слово-признак или слово-действие.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0_5a959_54662691_XL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66" y="3904098"/>
            <a:ext cx="3071834" cy="2953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>
            <a:normAutofit/>
          </a:bodyPr>
          <a:lstStyle/>
          <a:p>
            <a:pPr lvl="0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Четвертый лишний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найти лишний предмет и дать обоснование почему.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Стол, стул, шкаф, роза.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Такси, автобус, шарф, трамвай.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Белка, кошка, ёж, медведь.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Рубашка, ботинки, тапки, сапоги.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nimals_328-1280x7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286250"/>
            <a:ext cx="4572000" cy="257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229600" cy="6297634"/>
          </a:xfrm>
        </p:spPr>
        <p:txBody>
          <a:bodyPr/>
          <a:lstStyle/>
          <a:p>
            <a:pPr algn="l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Назови семью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Цель: учить называть семью.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Медвежья семья: мама-медведица, папа-медведь, детеныш-медвежонок.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Гусиная семья: мама-гусыня, папа-гусь, детеныш-гусенок.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Собачья семья: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мама-собака,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папа-пёс,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детеныш-щенок.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29058" y="2285992"/>
            <a:ext cx="2714644" cy="50006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>
            <a:off x="4321967" y="2536025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stCxn id="6" idx="0"/>
            <a:endCxn id="6" idx="2"/>
          </p:cNvCxnSpPr>
          <p:nvPr/>
        </p:nvCxnSpPr>
        <p:spPr>
          <a:xfrm rot="16200000" flipH="1">
            <a:off x="5036347" y="2536025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5679289" y="2536025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3929058" y="2786058"/>
            <a:ext cx="2714644" cy="5715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929058" y="3357562"/>
            <a:ext cx="2714644" cy="5715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000232" y="3929066"/>
            <a:ext cx="2571768" cy="5715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rot="5400000">
            <a:off x="2357422" y="4214818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17" idx="0"/>
            <a:endCxn id="17" idx="2"/>
          </p:cNvCxnSpPr>
          <p:nvPr/>
        </p:nvCxnSpPr>
        <p:spPr>
          <a:xfrm rot="16200000" flipH="1">
            <a:off x="3000364" y="4214818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3643306" y="4214818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3964777" y="3393281"/>
            <a:ext cx="121444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15" idx="0"/>
            <a:endCxn id="16" idx="2"/>
          </p:cNvCxnSpPr>
          <p:nvPr/>
        </p:nvCxnSpPr>
        <p:spPr>
          <a:xfrm rot="16200000" flipH="1">
            <a:off x="4714876" y="3357562"/>
            <a:ext cx="11430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5357818" y="3357562"/>
            <a:ext cx="11430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9737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Чей? Чья? Чьи?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упражнять в образовании притяжательных прилагательных при назывании частей тела знакомых животных.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Администратор\Рабочий стол\картинки\чь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1" y="2071678"/>
            <a:ext cx="7368292" cy="46434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9737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Посчитай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Цель: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упражнять в согласовании числительных с существительными в роде и числе.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786058"/>
            <a:ext cx="4084637" cy="36941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43956" cy="6440510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детей возникают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трудности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-в определении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сторон пространства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(правая и левая стороны);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-в ориентировании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схеме собственного тела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-в ориентировании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листе бумаги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Администратор\Рабочий стол\картинки\кле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4000504"/>
            <a:ext cx="2714644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Ориентировка на листе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Администратор\Рабочий стол\картинки\де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857231"/>
            <a:ext cx="4572032" cy="59122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Сверху, снизу, справа, слева.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Цель: ориентироваться в пространстве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Администратор\Рабочий стол\картинки\иг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1500174"/>
            <a:ext cx="1857388" cy="18255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5" name="Picture 3" descr="C:\Documents and Settings\Администратор\Рабочий стол\картинки\лу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3429000"/>
            <a:ext cx="1828800" cy="16097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6" name="Picture 4" descr="C:\Documents and Settings\Администратор\Рабочий стол\картинки\мяч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5175250"/>
            <a:ext cx="1755775" cy="1682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7" name="Picture 5" descr="C:\Documents and Settings\Администратор\Рабочий стол\картинки\мох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3418850"/>
            <a:ext cx="1857388" cy="16485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8" name="Picture 6" descr="C:\Documents and Settings\Администратор\Рабочий стол\картинки\нор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538" y="3429000"/>
            <a:ext cx="2143140" cy="15431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СОТРУДНИКИ\Усова М.В\Усова М.В\сканирование00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2589" t="11996" r="8187" b="7506"/>
          <a:stretch>
            <a:fillRect/>
          </a:stretch>
        </p:blipFill>
        <p:spPr bwMode="auto">
          <a:xfrm rot="16200000">
            <a:off x="2226453" y="773888"/>
            <a:ext cx="4857784" cy="6881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885828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Предлоги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Цель: учить правильно употреблять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данные предлоги.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6000792"/>
          </a:xfrm>
        </p:spPr>
        <p:txBody>
          <a:bodyPr>
            <a:normAutofit/>
          </a:bodyPr>
          <a:lstStyle/>
          <a:p>
            <a:pPr lvl="0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Чудесный мешочек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Цель: определять на ощупь предмет, называть его, придумывать предложение с данным предметом.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f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4286256"/>
            <a:ext cx="3001226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75"/>
          </a:xfrm>
        </p:spPr>
        <p:txBody>
          <a:bodyPr>
            <a:normAutofit fontScale="90000"/>
          </a:bodyPr>
          <a:lstStyle/>
          <a:p>
            <a:pPr lvl="0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Исправь ошибки Незнайки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Цель: учить слышать и исправлять данные ошибки.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У слона самые </a:t>
            </a:r>
            <a:r>
              <a:rPr lang="ru-RU" sz="4000" u="sng" dirty="0" smtClean="0">
                <a:latin typeface="Times New Roman" pitchFamily="18" charset="0"/>
                <a:cs typeface="Times New Roman" pitchFamily="18" charset="0"/>
              </a:rPr>
              <a:t>маленькие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уши.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У цапли </a:t>
            </a:r>
            <a:r>
              <a:rPr lang="ru-RU" sz="4000" u="sng" dirty="0" smtClean="0">
                <a:latin typeface="Times New Roman" pitchFamily="18" charset="0"/>
                <a:cs typeface="Times New Roman" pitchFamily="18" charset="0"/>
              </a:rPr>
              <a:t>короткий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клюв.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Белка живет в </a:t>
            </a:r>
            <a:r>
              <a:rPr lang="ru-RU" sz="4000" u="sng" dirty="0" smtClean="0">
                <a:latin typeface="Times New Roman" pitchFamily="18" charset="0"/>
                <a:cs typeface="Times New Roman" pitchFamily="18" charset="0"/>
              </a:rPr>
              <a:t>норе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Ствол у березы </a:t>
            </a:r>
            <a:r>
              <a:rPr lang="ru-RU" sz="4000" u="sng" dirty="0" smtClean="0">
                <a:latin typeface="Times New Roman" pitchFamily="18" charset="0"/>
                <a:cs typeface="Times New Roman" pitchFamily="18" charset="0"/>
              </a:rPr>
              <a:t>черный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Рыбак ловит </a:t>
            </a:r>
            <a:r>
              <a:rPr lang="ru-RU" sz="4000" u="sng" dirty="0" smtClean="0">
                <a:latin typeface="Times New Roman" pitchFamily="18" charset="0"/>
                <a:cs typeface="Times New Roman" pitchFamily="18" charset="0"/>
              </a:rPr>
              <a:t>птиц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4000" u="sng" dirty="0" smtClean="0">
                <a:latin typeface="Times New Roman" pitchFamily="18" charset="0"/>
                <a:cs typeface="Times New Roman" pitchFamily="18" charset="0"/>
              </a:rPr>
              <a:t>лечит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людей.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phcc7a1og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57628"/>
            <a:ext cx="2376294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>
            <a:normAutofit fontScale="90000"/>
          </a:bodyPr>
          <a:lstStyle/>
          <a:p>
            <a:r>
              <a:rPr lang="ru-RU" sz="2700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Графический диктант </a:t>
            </a:r>
            <a:r>
              <a:rPr lang="ru-RU" sz="2700" cap="all" dirty="0" smtClean="0">
                <a:latin typeface="Times New Roman" pitchFamily="18" charset="0"/>
                <a:cs typeface="Times New Roman" pitchFamily="18" charset="0"/>
              </a:rPr>
              <a:t>— это воспроизведение рисунка ребёнком под диктовку взрослого. Выполняется он </a:t>
            </a:r>
            <a:r>
              <a:rPr lang="ru-RU" sz="2700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листе бумаги в клетку</a:t>
            </a:r>
            <a:r>
              <a:rPr lang="ru-RU" sz="2700" cap="all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700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cap="all" dirty="0" smtClean="0">
                <a:latin typeface="Times New Roman" pitchFamily="18" charset="0"/>
                <a:cs typeface="Times New Roman" pitchFamily="18" charset="0"/>
              </a:rPr>
              <a:t>В заданиях используются следующие обозначения: </a:t>
            </a:r>
            <a:r>
              <a:rPr lang="ru-RU" sz="2700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количество отсчитываемых клеток обозначается цифрой</a:t>
            </a:r>
            <a:r>
              <a:rPr lang="ru-RU" sz="2700" cap="all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700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cap="all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700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направление обозначается стрелкой</a:t>
            </a:r>
            <a:r>
              <a:rPr lang="ru-RU" sz="2700" cap="all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cap="all" dirty="0" smtClean="0"/>
              <a:t/>
            </a:r>
            <a:br>
              <a:rPr lang="ru-RU" b="1" cap="all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C:\Documents and Settings\Администратор\Рабочий стол\картинки\дом 0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3071810"/>
            <a:ext cx="3571900" cy="33967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Documents and Settings\Администратор\Рабочий стол\картинки\кл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071810"/>
            <a:ext cx="4286280" cy="33057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543956" cy="569755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7100" dirty="0" smtClean="0">
                <a:latin typeface="Times New Roman" pitchFamily="18" charset="0"/>
                <a:cs typeface="Times New Roman" pitchFamily="18" charset="0"/>
              </a:rPr>
              <a:t>Хорошие результаты достигаются </a:t>
            </a:r>
            <a:r>
              <a:rPr lang="ru-RU" sz="71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долгой и упорной работой. </a:t>
            </a:r>
            <a:r>
              <a:rPr lang="ru-RU" sz="7100" dirty="0" smtClean="0">
                <a:latin typeface="Times New Roman" pitchFamily="18" charset="0"/>
                <a:cs typeface="Times New Roman" pitchFamily="18" charset="0"/>
              </a:rPr>
              <a:t>Успехов вам и вашим детям!</a:t>
            </a:r>
          </a:p>
          <a:p>
            <a:pPr algn="ctr">
              <a:buNone/>
            </a:pPr>
            <a:endParaRPr lang="ru-RU" sz="80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71934" y="2214554"/>
            <a:ext cx="2643206" cy="5715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И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          Е         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71934" y="2786058"/>
            <a:ext cx="2643206" cy="5715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071934" y="3357562"/>
            <a:ext cx="2643206" cy="5715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214546" y="3929066"/>
            <a:ext cx="2500330" cy="5715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>
            <a:off x="3857620" y="3071810"/>
            <a:ext cx="17145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stCxn id="4" idx="0"/>
            <a:endCxn id="6" idx="2"/>
          </p:cNvCxnSpPr>
          <p:nvPr/>
        </p:nvCxnSpPr>
        <p:spPr>
          <a:xfrm rot="16200000" flipH="1">
            <a:off x="4536281" y="3071810"/>
            <a:ext cx="17145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5215736" y="3071016"/>
            <a:ext cx="17145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3786182" y="4214818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7" idx="0"/>
            <a:endCxn id="7" idx="2"/>
          </p:cNvCxnSpPr>
          <p:nvPr/>
        </p:nvCxnSpPr>
        <p:spPr>
          <a:xfrm rot="16200000" flipH="1">
            <a:off x="3178959" y="4214818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2571736" y="4214818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71934" y="2071678"/>
            <a:ext cx="2714644" cy="5715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И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          Е         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71934" y="2643182"/>
            <a:ext cx="2714644" cy="5715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Г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          А         Д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71934" y="3214686"/>
            <a:ext cx="2714644" cy="5715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071670" y="3786190"/>
            <a:ext cx="2643206" cy="5715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>
            <a:off x="3857620" y="2928934"/>
            <a:ext cx="17145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stCxn id="4" idx="0"/>
            <a:endCxn id="6" idx="2"/>
          </p:cNvCxnSpPr>
          <p:nvPr/>
        </p:nvCxnSpPr>
        <p:spPr>
          <a:xfrm rot="16200000" flipH="1">
            <a:off x="4572000" y="2928934"/>
            <a:ext cx="17145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5287174" y="2928140"/>
            <a:ext cx="17145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3786182" y="4071942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7" idx="0"/>
            <a:endCxn id="7" idx="2"/>
          </p:cNvCxnSpPr>
          <p:nvPr/>
        </p:nvCxnSpPr>
        <p:spPr>
          <a:xfrm rot="16200000" flipH="1">
            <a:off x="3107521" y="4071942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2428860" y="4071942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14810" y="2357430"/>
            <a:ext cx="2714644" cy="64294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И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          Е         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14810" y="3000372"/>
            <a:ext cx="2714644" cy="64294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Г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          А        Д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4810" y="3643314"/>
            <a:ext cx="2714644" cy="64294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Р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         С         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5984" y="4286256"/>
            <a:ext cx="2571768" cy="5715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>
            <a:off x="3893339" y="3321843"/>
            <a:ext cx="192882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stCxn id="4" idx="0"/>
            <a:endCxn id="6" idx="2"/>
          </p:cNvCxnSpPr>
          <p:nvPr/>
        </p:nvCxnSpPr>
        <p:spPr>
          <a:xfrm rot="16200000" flipH="1">
            <a:off x="4607719" y="3321843"/>
            <a:ext cx="192882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5251455" y="3321049"/>
            <a:ext cx="192882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3929058" y="4572008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7" idx="0"/>
            <a:endCxn id="7" idx="2"/>
          </p:cNvCxnSpPr>
          <p:nvPr/>
        </p:nvCxnSpPr>
        <p:spPr>
          <a:xfrm rot="16200000" flipH="1">
            <a:off x="3286116" y="4572008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2643174" y="4572008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857620" y="2000240"/>
            <a:ext cx="2714644" cy="5715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Н          Е         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4214810" y="2285992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4929190" y="2285992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5643570" y="2285992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857620" y="2571744"/>
            <a:ext cx="2714644" cy="5715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           А         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>
            <a:off x="4214810" y="2857496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11" idx="0"/>
            <a:endCxn id="11" idx="2"/>
          </p:cNvCxnSpPr>
          <p:nvPr/>
        </p:nvCxnSpPr>
        <p:spPr>
          <a:xfrm rot="16200000" flipH="1">
            <a:off x="4929190" y="2857496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5643570" y="2857496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3857620" y="3143248"/>
            <a:ext cx="2714644" cy="5715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 </a:t>
            </a:r>
            <a:r>
              <a:rPr lang="ru-RU" dirty="0" smtClean="0"/>
              <a:t>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          С         А   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5400000">
            <a:off x="4214810" y="3429000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18" idx="0"/>
            <a:endCxn id="18" idx="2"/>
          </p:cNvCxnSpPr>
          <p:nvPr/>
        </p:nvCxnSpPr>
        <p:spPr>
          <a:xfrm rot="16200000" flipH="1">
            <a:off x="4929190" y="3429000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5643570" y="3429000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1928794" y="3714752"/>
            <a:ext cx="2571768" cy="5715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Т         У        Ч</a:t>
            </a:r>
            <a:r>
              <a:rPr lang="ru-RU" dirty="0" smtClean="0"/>
              <a:t>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rot="5400000">
            <a:off x="3571868" y="4000504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16200000" flipH="1">
            <a:off x="2929720" y="3999710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2285984" y="4000504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14366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Умение сосредотачиваться на звуке, различать и анализировать их в словах называется 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фонематическим слухом.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Предлагаем вашему вниманию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игры на развитие фонематического слуха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позволяющие в интересной форме научить ребенка прислушиваться к звукам речи.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Назови картинки парами.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Цель: упражнять детей в подборе слов, отличающихся друг от друга одним звуком.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3379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71546"/>
            <a:ext cx="2714644" cy="19457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071546"/>
            <a:ext cx="2714644" cy="18792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1095359"/>
            <a:ext cx="2928958" cy="19526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571876"/>
            <a:ext cx="2643206" cy="17389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3143248"/>
            <a:ext cx="2591001" cy="16430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36" y="3571876"/>
            <a:ext cx="2786050" cy="1714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43240" y="4929199"/>
            <a:ext cx="2857520" cy="19288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5721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300" b="1" dirty="0" smtClean="0">
                <a:latin typeface="Times New Roman" pitchFamily="18" charset="0"/>
                <a:cs typeface="Times New Roman" pitchFamily="18" charset="0"/>
              </a:rPr>
              <a:t>Спортсмены</a:t>
            </a:r>
            <a:endParaRPr lang="ru-RU" sz="4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Предлагаем ребенку топнуть или шагнуть (подпрыгнуть), если он услышит заданный звук, например звук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Взрослый предлагает звуковой ряд, а ребенок выполняет движение, услышав этот звук 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А, О, М, У, И, В, У, П, Б, О, У, Э, У, Ы.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другой звук можно попросить ребенка делать наклоны или присесть и т. д.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  <p:pic>
        <p:nvPicPr>
          <p:cNvPr id="4" name="Рисунок 3" descr="mama-i-sun-delayut-zaryadk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5650" y="5295900"/>
            <a:ext cx="2038350" cy="1562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330</Words>
  <Application>Microsoft Office PowerPoint</Application>
  <PresentationFormat>Экран (4:3)</PresentationFormat>
  <Paragraphs>46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Игра – как верный друг и помощник в работе с детьми.</vt:lpstr>
      <vt:lpstr>Слайд 2</vt:lpstr>
      <vt:lpstr>Слайд 3</vt:lpstr>
      <vt:lpstr>Слайд 4</vt:lpstr>
      <vt:lpstr>Слайд 5</vt:lpstr>
      <vt:lpstr>Слайд 6</vt:lpstr>
      <vt:lpstr>Слайд 7</vt:lpstr>
      <vt:lpstr>Назови картинки парами. Цель: упражнять детей в подборе слов, отличающихся друг от друга одним звуком. </vt:lpstr>
      <vt:lpstr>Слайд 9</vt:lpstr>
      <vt:lpstr>Услышишь - хлопни  Взрослый произносит ряд слогов и  слов, а ребёнок с закрытыми глазами, услышав  заданный звук,  хлопает  в ладоши.  </vt:lpstr>
      <vt:lpstr>Слайд 11</vt:lpstr>
      <vt:lpstr>Слайд 12</vt:lpstr>
      <vt:lpstr>Назовите первый звук в слове. Цель: учить слышать звуки в словах. </vt:lpstr>
      <vt:lpstr>Назовите последний звук в слове. Цель: учить слышать звуки в словах. </vt:lpstr>
      <vt:lpstr>Поймай звук. Цель: учить слышать слова с заданным звуком.  Предложите ребенку выбрать   одно слово из двух придуманных, в котором слышится  заданный звук.  Например:  звук [Б] - кабан, мука.  звук [А] – аист, окно.  звук [Т] – каша, матрешка. </vt:lpstr>
      <vt:lpstr>Грамматический строй речи – система взаимодействия слов между собой в словосочетаниях и предложениях.  </vt:lpstr>
      <vt:lpstr>Развитие ассоциаций. Взрослый  называет слово-предмет, а дети в ответ называют слово-признак или слово-действие.  </vt:lpstr>
      <vt:lpstr>Четвертый лишний Цель: найти лишний предмет и дать обоснование почему. Стол, стул, шкаф, роза. Такси, автобус, шарф, трамвай. Белка, кошка, ёж, медведь. Рубашка, ботинки, тапки, сапоги.</vt:lpstr>
      <vt:lpstr>Назови семью  Цель: учить называть семью. Медвежья семья: мама-медведица, папа-медведь, детеныш-медвежонок. Гусиная семья: мама-гусыня, папа-гусь, детеныш-гусенок. Собачья семья:  мама-собака,  папа-пёс,  детеныш-щенок.</vt:lpstr>
      <vt:lpstr>Чей? Чья? Чьи? Цель: упражнять в образовании притяжательных прилагательных при назывании частей тела знакомых животных.     </vt:lpstr>
      <vt:lpstr>Посчитай  Цель: упражнять в согласовании числительных с существительными в роде и числе.   </vt:lpstr>
      <vt:lpstr>У детей возникают трудности: -в определении сторон пространства (правая и левая стороны); -в ориентировании в схеме собственного тела; -в ориентировании  на листе бумаги.</vt:lpstr>
      <vt:lpstr>Ориентировка на листе  </vt:lpstr>
      <vt:lpstr>Сверху, снизу, справа, слева. Цель: ориентироваться в пространстве.</vt:lpstr>
      <vt:lpstr>Слайд 25</vt:lpstr>
      <vt:lpstr>Чудесный мешочек  Цель: определять на ощупь предмет, называть его, придумывать предложение с данным предметом. </vt:lpstr>
      <vt:lpstr>Исправь ошибки Незнайки  Цель: учить слышать и исправлять данные ошибки. У слона самые маленькие уши. У цапли короткий клюв. Белка живет в норе. Ствол у березы черный. Рыбак ловит птиц. Учитель лечит людей.  </vt:lpstr>
      <vt:lpstr>Графический диктант — это воспроизведение рисунка ребёнком под диктовку взрослого. Выполняется он на листе бумаги в клетку. В заданиях используются следующие обозначения: количество отсчитываемых клеток обозначается цифрой, а направление обозначается стрелкой.   </vt:lpstr>
      <vt:lpstr>Слайд 29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Пользователь</cp:lastModifiedBy>
  <cp:revision>64</cp:revision>
  <dcterms:created xsi:type="dcterms:W3CDTF">2012-12-13T03:23:41Z</dcterms:created>
  <dcterms:modified xsi:type="dcterms:W3CDTF">2013-02-27T06:18:50Z</dcterms:modified>
</cp:coreProperties>
</file>