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8" autoAdjust="0"/>
  </p:normalViewPr>
  <p:slideViewPr>
    <p:cSldViewPr>
      <p:cViewPr varScale="1">
        <p:scale>
          <a:sx n="105" d="100"/>
          <a:sy n="105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2EF8369-A579-455A-9500-6AC631636A2C}" type="datetimeFigureOut">
              <a:rPr lang="ru-RU"/>
              <a:pPr/>
              <a:t>08.05.2012</a:t>
            </a:fld>
            <a:endParaRPr lang="ru-RU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80FCCCF-32FD-40AE-B32E-1EC15AFFB0A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434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7DFA5B3-0E61-4EB3-8416-58A6E137AD83}" type="datetimeFigureOut">
              <a:rPr lang="ru-RU"/>
              <a:pPr/>
              <a:t>08.05.2012</a:t>
            </a:fld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856FEFB-C24E-4943-A54C-1D1BFB7D28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52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91598-7E6C-403B-A07B-EBD053D0D9BD}" type="datetimeFigureOut">
              <a:rPr lang="ru-RU"/>
              <a:pPr>
                <a:defRPr/>
              </a:pPr>
              <a:t>08.05.2012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64169-56B6-42A6-AB8D-0CF6BF1F26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33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58A97-3FC6-4AA0-8EB1-9D36B128079C}" type="datetimeFigureOut">
              <a:rPr lang="ru-RU"/>
              <a:pPr>
                <a:defRPr/>
              </a:pPr>
              <a:t>08.05.2012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2BA54-304D-432B-9AE3-139BD09707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76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34881-12DA-4C49-933E-356B061BFCE6}" type="datetimeFigureOut">
              <a:rPr lang="ru-RU"/>
              <a:pPr>
                <a:defRPr/>
              </a:pPr>
              <a:t>08.05.2012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F0650-14D9-4BFD-8184-4893B52EF2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7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7600B-4C8C-414F-AA3D-7BC94B2D892E}" type="datetimeFigureOut">
              <a:rPr lang="ru-RU"/>
              <a:pPr>
                <a:defRPr/>
              </a:pPr>
              <a:t>08.05.2012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95F5F-118E-4D95-939E-622C2AA634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91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1E7E1-BC59-48B8-9AB8-CF1FDC24EC9D}" type="datetimeFigureOut">
              <a:rPr lang="ru-RU"/>
              <a:pPr>
                <a:defRPr/>
              </a:pPr>
              <a:t>08.05.2012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5D61D-71EF-45D1-93FE-2D5CFB4A4B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64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FA0A0-4714-4891-AADC-B65CE1594A1D}" type="datetimeFigureOut">
              <a:rPr lang="ru-RU"/>
              <a:pPr>
                <a:defRPr/>
              </a:pPr>
              <a:t>08.05.2012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E41BA-9096-4E82-93C6-0519EB647D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40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833E2-6308-421D-A5D1-8809698B07F8}" type="datetimeFigureOut">
              <a:rPr lang="ru-RU"/>
              <a:pPr>
                <a:defRPr/>
              </a:pPr>
              <a:t>08.05.2012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594A1-68A2-4484-939E-043062C842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12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C2D46-675A-4DA4-B808-7FF2535C1102}" type="datetimeFigureOut">
              <a:rPr lang="ru-RU"/>
              <a:pPr>
                <a:defRPr/>
              </a:pPr>
              <a:t>08.05.2012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43884-6E30-4903-A120-F5E8D39F3D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02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B2372-6333-4BE4-ADEA-45A3EF396220}" type="datetimeFigureOut">
              <a:rPr lang="ru-RU"/>
              <a:pPr>
                <a:defRPr/>
              </a:pPr>
              <a:t>08.05.2012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5E606-3D73-4700-9748-BBA874D734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30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C26DE-B96A-443F-8AB4-FC11CE5B09B8}" type="datetimeFigureOut">
              <a:rPr lang="ru-RU"/>
              <a:pPr>
                <a:defRPr/>
              </a:pPr>
              <a:t>08.05.2012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A095D-1199-4545-9191-A341D51785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54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854FC-BC7C-4BC6-97CF-69975D8DC177}" type="datetimeFigureOut">
              <a:rPr lang="ru-RU"/>
              <a:pPr>
                <a:defRPr/>
              </a:pPr>
              <a:t>08.05.2012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DE60C-6A95-406E-A457-537C2C9DFE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01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D4965E-1B06-4125-BA5E-E9E4700DC942}" type="datetimeFigureOut">
              <a:rPr lang="ru-RU"/>
              <a:pPr>
                <a:defRPr/>
              </a:pPr>
              <a:t>08.05.2012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387609-733F-487E-A37E-B1B8D88D5A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3"/>
          <p:cNvSpPr>
            <a:spLocks noGrp="1"/>
          </p:cNvSpPr>
          <p:nvPr>
            <p:ph type="ctrTitle"/>
          </p:nvPr>
        </p:nvSpPr>
        <p:spPr>
          <a:xfrm>
            <a:off x="900113" y="188913"/>
            <a:ext cx="7772400" cy="2520950"/>
          </a:xfrm>
        </p:spPr>
        <p:txBody>
          <a:bodyPr/>
          <a:lstStyle/>
          <a:p>
            <a:r>
              <a:rPr lang="ru-RU" sz="8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Ручной труд </a:t>
            </a:r>
            <a:br>
              <a:rPr lang="ru-RU" sz="8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8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детском саду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76825" y="4724400"/>
            <a:ext cx="3059113" cy="175260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Презентацию </a:t>
            </a:r>
            <a:r>
              <a:rPr lang="ru-RU" sz="1600" b="1" dirty="0" smtClean="0">
                <a:solidFill>
                  <a:schemeClr val="tx1"/>
                </a:solidFill>
              </a:rPr>
              <a:t>подготовила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воспитатель </a:t>
            </a:r>
            <a:r>
              <a:rPr lang="ru-RU" sz="1600" b="1" dirty="0" smtClean="0">
                <a:solidFill>
                  <a:schemeClr val="tx1"/>
                </a:solidFill>
              </a:rPr>
              <a:t>ГБОУ №1415:</a:t>
            </a:r>
          </a:p>
          <a:p>
            <a:pPr algn="r"/>
            <a:r>
              <a:rPr lang="ru-RU" sz="1600" b="1" dirty="0" err="1" smtClean="0">
                <a:solidFill>
                  <a:schemeClr val="tx1"/>
                </a:solidFill>
              </a:rPr>
              <a:t>Черненкова</a:t>
            </a:r>
            <a:r>
              <a:rPr lang="ru-RU" sz="1600" b="1" dirty="0" smtClean="0">
                <a:solidFill>
                  <a:schemeClr val="tx1"/>
                </a:solidFill>
              </a:rPr>
              <a:t> Кристина Игоревна</a:t>
            </a:r>
          </a:p>
          <a:p>
            <a:pPr algn="r"/>
            <a:endParaRPr lang="ru-RU" sz="1600" b="1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 descr="C:\Users\Татьяна\Desktop\Кристинка\Новый рисунок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46512"/>
            <a:ext cx="3960440" cy="297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Подготовительная к школе группа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 typeface="Arial" charset="0"/>
              <a:buNone/>
            </a:pPr>
            <a:r>
              <a:rPr lang="ru-RU" sz="1800" b="1" smtClean="0"/>
              <a:t>Работа с бумагой и картоном:</a:t>
            </a:r>
          </a:p>
          <a:p>
            <a:pPr marL="0" indent="0"/>
            <a:r>
              <a:rPr lang="ru-RU" sz="1800" smtClean="0"/>
              <a:t>Продолжать обучение складывать бумагу прямоугольной формы, квадратной, круглой формы в разных направлениях; использовать разную по фактуре бумагу, делать разметку с помощью шаблона; создавать игрушки-забавы.</a:t>
            </a:r>
          </a:p>
          <a:p>
            <a:pPr marL="0" indent="0"/>
            <a:r>
              <a:rPr lang="ru-RU" sz="1800" smtClean="0"/>
              <a:t>Создание предметов из полосок цветной бумаги, подбирать цвета и их оттенки при изготовлении игрушек, сувениров, деталей костюмов и украшений к праздникам.</a:t>
            </a:r>
          </a:p>
          <a:p>
            <a:pPr marL="0" indent="0"/>
            <a:r>
              <a:rPr lang="ru-RU" sz="1800" smtClean="0"/>
              <a:t>Формирование умения использовать образец.</a:t>
            </a:r>
          </a:p>
          <a:p>
            <a:pPr marL="0" indent="0"/>
            <a:r>
              <a:rPr lang="ru-RU" sz="1800" smtClean="0"/>
              <a:t>Создание разнообразных объемных игрушек в технике оригами.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/>
              <a:t>Работа с тканью:</a:t>
            </a:r>
          </a:p>
          <a:p>
            <a:pPr marL="0" indent="0"/>
            <a:r>
              <a:rPr lang="ru-RU" sz="1800" smtClean="0"/>
              <a:t>Обучать вдевать нитку в иголку, завязывать узелок; пришивать пуговицу, вешалку; шить простейшие изделия швом «вперед иголкой».</a:t>
            </a:r>
          </a:p>
          <a:p>
            <a:pPr marL="0" indent="0"/>
            <a:r>
              <a:rPr lang="ru-RU" sz="1800" smtClean="0"/>
              <a:t>Обучать делать аппликацию, используя кусочки ткани разнообразной фактуры, наносить контур с помощью мелка и вырезать в соответствии с задуманным сюжетом.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/>
              <a:t>Работа с природным материалом:</a:t>
            </a:r>
          </a:p>
          <a:p>
            <a:pPr marL="0" indent="0"/>
            <a:r>
              <a:rPr lang="ru-RU" sz="1800" smtClean="0"/>
              <a:t>Создание фигуры людей, животных, птиц из желудей, шишек, косточек и др., передавать выразительность образа, создавать общие композиции.</a:t>
            </a:r>
          </a:p>
          <a:p>
            <a:pPr marL="0" indent="0"/>
            <a:endParaRPr lang="ru-RU" sz="1800" smtClean="0"/>
          </a:p>
          <a:p>
            <a:pPr marL="0" indent="0"/>
            <a:endParaRPr lang="ru-RU" sz="2000" smtClean="0"/>
          </a:p>
          <a:p>
            <a:pPr marL="0" indent="0"/>
            <a:endParaRPr lang="ru-RU" sz="2000" smtClean="0"/>
          </a:p>
          <a:p>
            <a:pPr marL="0" indent="0"/>
            <a:endParaRPr lang="ru-RU" sz="2000" smtClean="0"/>
          </a:p>
        </p:txBody>
      </p:sp>
      <p:pic>
        <p:nvPicPr>
          <p:cNvPr id="22532" name="Picture 4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708275"/>
            <a:ext cx="1550987" cy="15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2292">
            <a:off x="5076825" y="5157788"/>
            <a:ext cx="614363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тьяна\Desktop\Кристинка\Презентация\Рисунок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6863"/>
            <a:ext cx="8136904" cy="647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тьяна\Desktop\Кристинка\Презентация\Рисунок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0" y="260648"/>
            <a:ext cx="7560840" cy="627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тьяна\Desktop\Кристинка\Презентация\Рисунок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8064"/>
            <a:ext cx="7632848" cy="597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Советы родителям: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395288" y="1125538"/>
            <a:ext cx="8229600" cy="4525962"/>
          </a:xfrm>
        </p:spPr>
        <p:txBody>
          <a:bodyPr/>
          <a:lstStyle/>
          <a:p>
            <a:r>
              <a:rPr lang="ru-RU" sz="2000" smtClean="0"/>
              <a:t>Начните знакомство с ручным трудом с самых простых поделок, предлагая ребенку повторять ваши действия</a:t>
            </a:r>
          </a:p>
          <a:p>
            <a:r>
              <a:rPr lang="ru-RU" sz="2000" smtClean="0"/>
              <a:t>Получайте удовольствие от общения с ребенком, не требуйте от него слишком много</a:t>
            </a:r>
          </a:p>
          <a:p>
            <a:r>
              <a:rPr lang="ru-RU" sz="2000" smtClean="0"/>
              <a:t>Не скупитесь на похвалу, найдите слова ободрения </a:t>
            </a:r>
          </a:p>
          <a:p>
            <a:pPr>
              <a:buFont typeface="Arial" charset="0"/>
              <a:buNone/>
            </a:pPr>
            <a:r>
              <a:rPr lang="ru-RU" sz="2000" smtClean="0"/>
              <a:t>	в случае неудачи, настройте ребенка на то, что </a:t>
            </a:r>
          </a:p>
          <a:p>
            <a:pPr>
              <a:buFont typeface="Arial" charset="0"/>
              <a:buNone/>
            </a:pPr>
            <a:r>
              <a:rPr lang="ru-RU" sz="2000" smtClean="0"/>
              <a:t>	в следующий раз все получится гораздо лучше</a:t>
            </a:r>
          </a:p>
          <a:p>
            <a:r>
              <a:rPr lang="ru-RU" sz="2000" smtClean="0"/>
              <a:t>Применяйте свои артистические способности, </a:t>
            </a:r>
          </a:p>
          <a:p>
            <a:pPr>
              <a:buFont typeface="Arial" charset="0"/>
              <a:buNone/>
            </a:pPr>
            <a:r>
              <a:rPr lang="ru-RU" sz="2000" smtClean="0"/>
              <a:t>	исполняя роль ученика, и ваш маленький </a:t>
            </a:r>
          </a:p>
          <a:p>
            <a:pPr>
              <a:buFont typeface="Arial" charset="0"/>
              <a:buNone/>
            </a:pPr>
            <a:r>
              <a:rPr lang="ru-RU" sz="2000" smtClean="0"/>
              <a:t>	«учитель» с радостью придет на помощь</a:t>
            </a:r>
          </a:p>
          <a:p>
            <a:r>
              <a:rPr lang="ru-RU" sz="2000" smtClean="0"/>
              <a:t>Помните, что занятие не должно длиться </a:t>
            </a:r>
          </a:p>
          <a:p>
            <a:pPr>
              <a:buFont typeface="Arial" charset="0"/>
              <a:buNone/>
            </a:pPr>
            <a:r>
              <a:rPr lang="ru-RU" sz="2000" smtClean="0"/>
              <a:t>	более 30 минут</a:t>
            </a:r>
          </a:p>
          <a:p>
            <a:r>
              <a:rPr lang="ru-RU" sz="2000" smtClean="0"/>
              <a:t>При проявлении усталости используйте </a:t>
            </a:r>
          </a:p>
          <a:p>
            <a:pPr>
              <a:buFont typeface="Arial" charset="0"/>
              <a:buNone/>
            </a:pPr>
            <a:r>
              <a:rPr lang="ru-RU" sz="2000" smtClean="0"/>
              <a:t>	потешку, сопровождая ее пальчиковой гимнастикой</a:t>
            </a:r>
          </a:p>
          <a:p>
            <a:endParaRPr lang="ru-RU" sz="2000" smtClean="0"/>
          </a:p>
          <a:p>
            <a:endParaRPr lang="ru-RU" sz="2000" smtClean="0"/>
          </a:p>
        </p:txBody>
      </p:sp>
      <p:pic>
        <p:nvPicPr>
          <p:cNvPr id="26630" name="Picture 6" descr="3 [преобразованный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76475"/>
            <a:ext cx="2819400" cy="4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266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Список использованной литературы: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err="1" smtClean="0"/>
              <a:t>Гульянц</a:t>
            </a:r>
            <a:r>
              <a:rPr lang="ru-RU" sz="1600" dirty="0" smtClean="0"/>
              <a:t> Э.К., </a:t>
            </a:r>
            <a:r>
              <a:rPr lang="ru-RU" sz="1600" dirty="0" err="1" smtClean="0"/>
              <a:t>Базик</a:t>
            </a:r>
            <a:r>
              <a:rPr lang="ru-RU" sz="1600" dirty="0" smtClean="0"/>
              <a:t> И.Я. Что можно сделать из природного материала: </a:t>
            </a:r>
            <a:r>
              <a:rPr lang="ru-RU" sz="1600" dirty="0" err="1" smtClean="0"/>
              <a:t>Кн.для</a:t>
            </a:r>
            <a:r>
              <a:rPr lang="ru-RU" sz="1600" dirty="0" smtClean="0"/>
              <a:t> воспитателя дет. Сада. – 2-е изд., </a:t>
            </a:r>
            <a:r>
              <a:rPr lang="ru-RU" sz="1600" dirty="0" err="1" smtClean="0"/>
              <a:t>дораб</a:t>
            </a:r>
            <a:r>
              <a:rPr lang="ru-RU" sz="1600" dirty="0" smtClean="0"/>
              <a:t>. – М: Просвещение, 1991.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Комарова Т.С., </a:t>
            </a:r>
            <a:r>
              <a:rPr lang="ru-RU" sz="1600" dirty="0" err="1" smtClean="0"/>
              <a:t>Куцакова</a:t>
            </a:r>
            <a:r>
              <a:rPr lang="ru-RU" sz="1600" dirty="0" smtClean="0"/>
              <a:t> Л.В., Павлова Л.Ю. Трудовое воспитание в </a:t>
            </a:r>
            <a:r>
              <a:rPr lang="ru-RU" sz="1600" dirty="0" err="1" smtClean="0"/>
              <a:t>детсом</a:t>
            </a:r>
            <a:r>
              <a:rPr lang="ru-RU" sz="1600" dirty="0" smtClean="0"/>
              <a:t> саду. Программа и методические рекомендации. – 3-е изд., </a:t>
            </a:r>
            <a:r>
              <a:rPr lang="ru-RU" sz="1600" dirty="0" err="1" smtClean="0"/>
              <a:t>испр</a:t>
            </a:r>
            <a:r>
              <a:rPr lang="ru-RU" sz="1600" dirty="0" smtClean="0"/>
              <a:t>. И доп. – М.: МОЗАИКА-СИНТЕЗ, 2009.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err="1" smtClean="0"/>
              <a:t>Куцакова</a:t>
            </a:r>
            <a:r>
              <a:rPr lang="ru-RU" sz="1600" dirty="0" smtClean="0"/>
              <a:t> Л.В. Дошколята трудятся. </a:t>
            </a:r>
            <a:r>
              <a:rPr lang="ru-RU" sz="1600" dirty="0" err="1" smtClean="0"/>
              <a:t>Воспитательно</a:t>
            </a:r>
            <a:r>
              <a:rPr lang="ru-RU" sz="1600" dirty="0" smtClean="0"/>
              <a:t>-образовательная работа по трудовому воспитанию в детском саду. – М.,1997.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err="1" smtClean="0"/>
              <a:t>Куцакова</a:t>
            </a:r>
            <a:r>
              <a:rPr lang="ru-RU" sz="1600" dirty="0" smtClean="0"/>
              <a:t> Л.В. Конструирование и ручной труд в детском саду. Программа и методические рекомендации. – М.: МОЗАИКА-СИНТЕЗ, 2010.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err="1" smtClean="0"/>
              <a:t>Куцакова</a:t>
            </a:r>
            <a:r>
              <a:rPr lang="ru-RU" sz="1600" dirty="0" smtClean="0"/>
              <a:t> Л.В. Программа </a:t>
            </a:r>
            <a:r>
              <a:rPr lang="ru-RU" sz="1600" dirty="0" err="1" smtClean="0"/>
              <a:t>Москвичок</a:t>
            </a:r>
            <a:r>
              <a:rPr lang="ru-RU" sz="1600" dirty="0" smtClean="0"/>
              <a:t>. Организация работы с детьми по изобразительной деятельности и художественному труду. – М., 1998.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err="1" smtClean="0"/>
              <a:t>Маханева</a:t>
            </a:r>
            <a:r>
              <a:rPr lang="ru-RU" sz="1600" dirty="0" smtClean="0"/>
              <a:t> М.Д., Скворцова О.В. Учим детей трудиться: Методическое пособие. – М.: ТЦ Сфера, 2012.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Соколова С.В. Оригами для дошкольников: Методическое пособие для воспитателей ДОУ. – СПб.: ДЕТСТВО-ПРЕСС.2009.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1"/>
          </p:nvPr>
        </p:nvSpPr>
        <p:spPr>
          <a:xfrm>
            <a:off x="250825" y="115888"/>
            <a:ext cx="8229600" cy="3889375"/>
          </a:xfrm>
        </p:spPr>
        <p:txBody>
          <a:bodyPr/>
          <a:lstStyle/>
          <a:p>
            <a:r>
              <a:rPr lang="ru-RU" sz="2300" smtClean="0"/>
              <a:t>Формирование интереса и любви к труду – одна из важнейших основных задач воспитания детей. В различных видах труда детей дошкольного возраста (хозяйственно-бытовой, ручной, труд в природе) содержатся истоки раннего выявления способностей, дарований личности.</a:t>
            </a:r>
          </a:p>
          <a:p>
            <a:r>
              <a:rPr lang="ru-RU" sz="2300" smtClean="0"/>
              <a:t>Ручной труд является обязательным компонентом развития базовых и творческих способностей ребенка, важнейшим средством умственного, художественно-эстетического развития и нравственного воспитания.</a:t>
            </a:r>
          </a:p>
        </p:txBody>
      </p:sp>
      <p:pic>
        <p:nvPicPr>
          <p:cNvPr id="2051" name="Picture 3" descr="C:\Users\Татьяна\Desktop\Кристинка\Презентация\картин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92197"/>
            <a:ext cx="4227513" cy="318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Татьяна\Desktop\Кристинка\Презентация\Безымян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0238"/>
            <a:ext cx="42672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>
          <a:xfrm>
            <a:off x="323850" y="260350"/>
            <a:ext cx="8229600" cy="4525963"/>
          </a:xfrm>
        </p:spPr>
        <p:txBody>
          <a:bodyPr/>
          <a:lstStyle/>
          <a:p>
            <a:r>
              <a:rPr lang="ru-RU" sz="2400" smtClean="0"/>
              <a:t>Ручной труд, позволяет развивать у детей начала конструктивных умений и навыков, способствует духовному развитию.</a:t>
            </a:r>
          </a:p>
          <a:p>
            <a:r>
              <a:rPr lang="ru-RU" sz="2400" smtClean="0"/>
              <a:t>В соответствии с ФГТ ручной труд отнесен к образовательной области «Художественное творчество». Поскольку посредством ручного труда решаются отдельные задачи образовательной области «Труд» (воспитание ценностного отношения к собственному труду, труду других людей и его результатам).</a:t>
            </a:r>
          </a:p>
        </p:txBody>
      </p:sp>
      <p:pic>
        <p:nvPicPr>
          <p:cNvPr id="3074" name="Picture 2" descr="C:\Users\Татьяна\Desktop\Кристинка\Презентация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79089"/>
            <a:ext cx="3888432" cy="292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тьяна\Desktop\Кристинка\Презентация\Безымян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79089"/>
            <a:ext cx="3897779" cy="292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Цели: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4525963"/>
          </a:xfrm>
        </p:spPr>
        <p:txBody>
          <a:bodyPr/>
          <a:lstStyle/>
          <a:p>
            <a:r>
              <a:rPr lang="ru-RU" sz="2400" smtClean="0"/>
              <a:t>Совершенствовать умение работать с бумагой</a:t>
            </a:r>
          </a:p>
          <a:p>
            <a:r>
              <a:rPr lang="ru-RU" sz="2400" smtClean="0"/>
              <a:t>Создавать из бумаги объемные фигуры</a:t>
            </a:r>
          </a:p>
          <a:p>
            <a:r>
              <a:rPr lang="ru-RU" sz="2400" smtClean="0"/>
              <a:t>Учить делать игрушки, сувениры из природного материала</a:t>
            </a:r>
          </a:p>
          <a:p>
            <a:r>
              <a:rPr lang="ru-RU" sz="2400" smtClean="0"/>
              <a:t>Формировать умение самостоятельно делать игрушки для сюжетно-ролевых игр</a:t>
            </a:r>
          </a:p>
          <a:p>
            <a:r>
              <a:rPr lang="ru-RU" sz="2400" smtClean="0"/>
              <a:t>Изготавливать пособия для занятий и самостоятельной деятельности</a:t>
            </a:r>
          </a:p>
          <a:p>
            <a:r>
              <a:rPr lang="ru-RU" sz="2400" smtClean="0"/>
              <a:t>Развивать творческое воображение, художественный вкус</a:t>
            </a:r>
          </a:p>
          <a:p>
            <a:r>
              <a:rPr lang="ru-RU" sz="2400" smtClean="0"/>
              <a:t>Учить экономно и рационально расходовать материалы</a:t>
            </a:r>
          </a:p>
        </p:txBody>
      </p:sp>
      <p:pic>
        <p:nvPicPr>
          <p:cNvPr id="16388" name="Picture 4" descr="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929188"/>
            <a:ext cx="3121025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63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Задачи:</a:t>
            </a:r>
            <a:br>
              <a:rPr lang="ru-RU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/>
              <a:t>Расширять представления детей об окружающем мире</a:t>
            </a:r>
          </a:p>
          <a:p>
            <a:r>
              <a:rPr lang="ru-RU" sz="2400" smtClean="0"/>
              <a:t>Развитие сенсомоторики</a:t>
            </a:r>
          </a:p>
          <a:p>
            <a:r>
              <a:rPr lang="ru-RU" sz="2400" smtClean="0"/>
              <a:t>Умственное развитие ребенка</a:t>
            </a:r>
          </a:p>
          <a:p>
            <a:r>
              <a:rPr lang="ru-RU" sz="2400" smtClean="0"/>
              <a:t>Развитие внимания</a:t>
            </a:r>
          </a:p>
          <a:p>
            <a:r>
              <a:rPr lang="ru-RU" sz="2400" smtClean="0"/>
              <a:t>Удовлетворение любознательности</a:t>
            </a:r>
          </a:p>
          <a:p>
            <a:r>
              <a:rPr lang="ru-RU" sz="2400" smtClean="0"/>
              <a:t>Развитие личности ребенка</a:t>
            </a:r>
          </a:p>
          <a:p>
            <a:r>
              <a:rPr lang="ru-RU" sz="2400" smtClean="0"/>
              <a:t>Формирование общественных мотивов труда</a:t>
            </a:r>
          </a:p>
          <a:p>
            <a:r>
              <a:rPr lang="ru-RU" sz="2400" smtClean="0"/>
              <a:t>Формировать у детей контроль и оценку собственной деятельности</a:t>
            </a:r>
          </a:p>
          <a:p>
            <a:r>
              <a:rPr lang="ru-RU" sz="2400" smtClean="0"/>
              <a:t>Формировать умения планировать свою деятельность</a:t>
            </a:r>
          </a:p>
          <a:p>
            <a:endParaRPr lang="ru-RU" sz="2400" smtClean="0"/>
          </a:p>
        </p:txBody>
      </p:sp>
      <p:pic>
        <p:nvPicPr>
          <p:cNvPr id="17412" name="Picture 4" descr="художниц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133600"/>
            <a:ext cx="2303463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Средняя группа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539750" y="981075"/>
            <a:ext cx="8229600" cy="4525963"/>
          </a:xfrm>
        </p:spPr>
        <p:txBody>
          <a:bodyPr/>
          <a:lstStyle/>
          <a:p>
            <a:r>
              <a:rPr lang="ru-RU" sz="2000" smtClean="0"/>
              <a:t>Обучение конструированию из бумаги: сгибать прямоугольный лист бумаги пополам, совмещая стороны и углы, приклеивать к основной форме детали.</a:t>
            </a:r>
          </a:p>
          <a:p>
            <a:r>
              <a:rPr lang="ru-RU" sz="2000" smtClean="0"/>
              <a:t>Изготовление поделок из природного материала: коры, веток, листьев, шишек, каштанов и пр.</a:t>
            </a:r>
          </a:p>
          <a:p>
            <a:r>
              <a:rPr lang="ru-RU" sz="2000" smtClean="0"/>
              <a:t>Обучение использованию для закрепления частей клей, пластилин; применять в поделках катушки, коробки различной величины и пр.</a:t>
            </a:r>
          </a:p>
        </p:txBody>
      </p:sp>
      <p:pic>
        <p:nvPicPr>
          <p:cNvPr id="4098" name="Picture 2" descr="C:\Users\Татьяна\Desktop\Кристинка\Презентация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89782"/>
            <a:ext cx="2459784" cy="328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атьяна\Desktop\Кристинка\Презентация\Безымян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89782"/>
            <a:ext cx="4365520" cy="328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Desktop\Кристинка\Презентация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69875"/>
            <a:ext cx="39528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Татьяна\Desktop\Кристинка\Презентация\Безымянный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63" y="279400"/>
            <a:ext cx="404812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Татьяна\Desktop\Кристинка\Презентация\Безымянный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3488139"/>
            <a:ext cx="40100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Татьяна\Desktop\Кристинка\Презентация\Безымянный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63" y="3498038"/>
            <a:ext cx="404812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Старшая группа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4525963"/>
          </a:xfrm>
        </p:spPr>
        <p:txBody>
          <a:bodyPr/>
          <a:lstStyle/>
          <a:p>
            <a:r>
              <a:rPr lang="ru-RU" sz="1800" smtClean="0"/>
              <a:t>Совершенствование умения работать с бумагой: сгибать лист вчетверо в разных направлениях; работать по готовой выкройке.</a:t>
            </a:r>
          </a:p>
          <a:p>
            <a:r>
              <a:rPr lang="ru-RU" sz="1800" smtClean="0"/>
              <a:t>Создание из бумаги объемных фигур: делить квадратный лист н6а несколько равных частей, сглаживать сгибы, надрезать по сгибам.</a:t>
            </a:r>
          </a:p>
          <a:p>
            <a:r>
              <a:rPr lang="ru-RU" sz="1800" smtClean="0"/>
              <a:t>Продолжать обучение создания игрушек, сувениров из природного материала (шишки, ветки, ягоды) и других материалов (катушки, проволока в цветной обмотке, пустые коробки), прочно соединяя части.</a:t>
            </a:r>
          </a:p>
          <a:p>
            <a:r>
              <a:rPr lang="ru-RU" sz="1800" smtClean="0"/>
              <a:t>Формирование умения самостоятельно делать игрушки для сюжетно-ролевых игр; сувениры для родителей, сотрудников детского сада; украшения на елку.</a:t>
            </a:r>
          </a:p>
          <a:p>
            <a:r>
              <a:rPr lang="ru-RU" sz="1800" smtClean="0"/>
              <a:t>Привлечение к изготовлению пособий для занятий, и самостоятельной деятельности, ремонту книг, настольно-печатных игр.</a:t>
            </a:r>
          </a:p>
        </p:txBody>
      </p:sp>
      <p:pic>
        <p:nvPicPr>
          <p:cNvPr id="6146" name="Picture 2" descr="C:\Users\Татьяна\Desktop\Кристинка\Презентация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37112"/>
            <a:ext cx="30289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Татьяна\Desktop\Кристинка\Презентация\Безымянный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34" y="4437112"/>
            <a:ext cx="30289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204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Users\Татьяна\Desktop\Кристинка\Презентация\Рисунок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55" y="332656"/>
            <a:ext cx="3912417" cy="283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Татьяна\Desktop\Кристинка\Презентация\Рисунок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7355"/>
            <a:ext cx="3843921" cy="281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Татьяна\Desktop\Кристинка\Презентация\Рисунок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56" y="3472243"/>
            <a:ext cx="3912417" cy="293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Татьяна\Desktop\Кристинка\Презентация\Рисунок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9"/>
            <a:ext cx="3886623" cy="290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760</Words>
  <Application>Microsoft Office PowerPoint</Application>
  <PresentationFormat>Экран (4:3)</PresentationFormat>
  <Paragraphs>76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Ручной труд  в детском саду</vt:lpstr>
      <vt:lpstr>Презентация PowerPoint</vt:lpstr>
      <vt:lpstr>Презентация PowerPoint</vt:lpstr>
      <vt:lpstr>Цели:</vt:lpstr>
      <vt:lpstr>   Задачи:   </vt:lpstr>
      <vt:lpstr>Средняя группа</vt:lpstr>
      <vt:lpstr>Презентация PowerPoint</vt:lpstr>
      <vt:lpstr>Старшая группа</vt:lpstr>
      <vt:lpstr>Презентация PowerPoint</vt:lpstr>
      <vt:lpstr>Подготовительная к школе группа</vt:lpstr>
      <vt:lpstr>Презентация PowerPoint</vt:lpstr>
      <vt:lpstr>Презентация PowerPoint</vt:lpstr>
      <vt:lpstr>Презентация PowerPoint</vt:lpstr>
      <vt:lpstr>Советы родителям:</vt:lpstr>
      <vt:lpstr>Список использованной литературы: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Ручной труд  в детском саду</dc:title>
  <dc:creator>Татьяна</dc:creator>
  <cp:lastModifiedBy>Татьяна</cp:lastModifiedBy>
  <cp:revision>36</cp:revision>
  <dcterms:created xsi:type="dcterms:W3CDTF">2012-03-30T16:22:37Z</dcterms:created>
  <dcterms:modified xsi:type="dcterms:W3CDTF">2012-05-08T17:48:04Z</dcterms:modified>
</cp:coreProperties>
</file>