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62" r:id="rId3"/>
    <p:sldId id="263" r:id="rId4"/>
    <p:sldId id="265" r:id="rId5"/>
    <p:sldId id="266" r:id="rId6"/>
    <p:sldId id="267" r:id="rId7"/>
    <p:sldId id="268" r:id="rId8"/>
    <p:sldId id="269" r:id="rId9"/>
    <p:sldId id="270" r:id="rId10"/>
    <p:sldId id="271" r:id="rId11"/>
    <p:sldId id="27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3" d="100"/>
          <a:sy n="93" d="100"/>
        </p:scale>
        <p:origin x="-9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F63B2-9C09-413C-B826-7B42F70E216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E009EF05-C001-40E9-AB6A-B978CCC4CB64}">
      <dgm:prSet/>
      <dgm:spPr/>
      <dgm:t>
        <a:bodyPr/>
        <a:lstStyle/>
        <a:p>
          <a:pPr rtl="0"/>
          <a:r>
            <a:rPr lang="ru-RU" b="1" u="sng" baseline="0" dirty="0" smtClean="0"/>
            <a:t>Задачи:</a:t>
          </a:r>
          <a:r>
            <a:rPr lang="ru-RU" b="1" baseline="0" dirty="0" smtClean="0"/>
            <a:t/>
          </a:r>
          <a:br>
            <a:rPr lang="ru-RU" b="1" baseline="0" dirty="0" smtClean="0"/>
          </a:br>
          <a:r>
            <a:rPr lang="ru-RU" b="1" baseline="0" dirty="0" smtClean="0"/>
            <a:t/>
          </a:r>
          <a:br>
            <a:rPr lang="ru-RU" b="1" baseline="0" dirty="0" smtClean="0"/>
          </a:br>
          <a:r>
            <a:rPr lang="ru-RU" b="0" baseline="0" dirty="0" smtClean="0"/>
            <a:t/>
          </a:r>
          <a:br>
            <a:rPr lang="ru-RU" b="0" baseline="0" dirty="0" smtClean="0"/>
          </a:br>
          <a:r>
            <a:rPr lang="ru-RU" b="0" baseline="0" dirty="0" smtClean="0"/>
            <a:t>-</a:t>
          </a:r>
          <a:r>
            <a:rPr lang="ru-RU" b="0" i="1" baseline="0" dirty="0" smtClean="0"/>
            <a:t>Образовательные:</a:t>
          </a:r>
          <a:br>
            <a:rPr lang="ru-RU" b="0" i="1" baseline="0" dirty="0" smtClean="0"/>
          </a:br>
          <a:r>
            <a:rPr lang="ru-RU" b="0" i="1" baseline="0" dirty="0" smtClean="0"/>
            <a:t> </a:t>
          </a:r>
          <a:br>
            <a:rPr lang="ru-RU" b="0" i="1" baseline="0" dirty="0" smtClean="0"/>
          </a:br>
          <a:r>
            <a:rPr lang="ru-RU" b="1" i="0" baseline="0" dirty="0" smtClean="0"/>
            <a:t>П</a:t>
          </a:r>
          <a:r>
            <a:rPr lang="ru-RU" b="0" baseline="0" dirty="0" smtClean="0"/>
            <a:t>родолжать учить детей самостоятельно с помощью техники ДЕКУПАЖ декорировать различные вещи;</a:t>
          </a:r>
          <a:br>
            <a:rPr lang="ru-RU" b="0" baseline="0" dirty="0" smtClean="0"/>
          </a:br>
          <a:r>
            <a:rPr lang="ru-RU" b="0" baseline="0" dirty="0" smtClean="0"/>
            <a:t>Вызвать интерес к созданию коллективной дизайнерской работы.</a:t>
          </a:r>
          <a:br>
            <a:rPr lang="ru-RU" b="0" baseline="0" dirty="0" smtClean="0"/>
          </a:br>
          <a:r>
            <a:rPr lang="ru-RU" b="0" baseline="0" dirty="0" smtClean="0"/>
            <a:t/>
          </a:r>
          <a:br>
            <a:rPr lang="ru-RU" b="0" baseline="0" dirty="0" smtClean="0"/>
          </a:br>
          <a:r>
            <a:rPr lang="ru-RU" b="0" baseline="0" dirty="0" smtClean="0"/>
            <a:t/>
          </a:r>
          <a:br>
            <a:rPr lang="ru-RU" b="0" baseline="0" dirty="0" smtClean="0"/>
          </a:br>
          <a:r>
            <a:rPr lang="ru-RU" b="0" baseline="0" dirty="0" smtClean="0"/>
            <a:t/>
          </a:r>
          <a:br>
            <a:rPr lang="ru-RU" b="0" baseline="0" dirty="0" smtClean="0"/>
          </a:br>
          <a:r>
            <a:rPr lang="ru-RU" b="0" baseline="0" dirty="0" smtClean="0"/>
            <a:t>-</a:t>
          </a:r>
          <a:r>
            <a:rPr lang="ru-RU" b="0" i="1" baseline="0" dirty="0" smtClean="0"/>
            <a:t>Развивающие: </a:t>
          </a:r>
          <a:br>
            <a:rPr lang="ru-RU" b="0" i="1" baseline="0" dirty="0" smtClean="0"/>
          </a:br>
          <a:r>
            <a:rPr lang="ru-RU" b="0" i="1" baseline="0" dirty="0" smtClean="0"/>
            <a:t/>
          </a:r>
          <a:br>
            <a:rPr lang="ru-RU" b="0" i="1" baseline="0" dirty="0" smtClean="0"/>
          </a:br>
          <a:r>
            <a:rPr lang="ru-RU" b="0" baseline="0" dirty="0" smtClean="0"/>
            <a:t>Развивать композиционные умение: размещать объекты в соответствии с особенностями их формы, величины, цвета;</a:t>
          </a:r>
          <a:br>
            <a:rPr lang="ru-RU" b="0" baseline="0" dirty="0" smtClean="0"/>
          </a:br>
          <a:r>
            <a:rPr lang="ru-RU" b="0" baseline="0" dirty="0" smtClean="0"/>
            <a:t>создавать композицию в зависимости от сюжета, располагать объекты на узком или широком пространстве, ближе или дальше;</a:t>
          </a:r>
          <a:br>
            <a:rPr lang="ru-RU" b="0" baseline="0" dirty="0" smtClean="0"/>
          </a:br>
          <a:r>
            <a:rPr lang="ru-RU" b="0" baseline="0" dirty="0" smtClean="0"/>
            <a:t>развивать творческие способности.</a:t>
          </a:r>
          <a:br>
            <a:rPr lang="ru-RU" b="0" baseline="0" dirty="0" smtClean="0"/>
          </a:br>
          <a:r>
            <a:rPr lang="ru-RU" b="0" baseline="0" dirty="0" smtClean="0"/>
            <a:t/>
          </a:r>
          <a:br>
            <a:rPr lang="ru-RU" b="0" baseline="0" dirty="0" smtClean="0"/>
          </a:br>
          <a:r>
            <a:rPr lang="ru-RU" b="0" i="1" baseline="0" dirty="0" smtClean="0"/>
            <a:t/>
          </a:r>
          <a:br>
            <a:rPr lang="ru-RU" b="0" i="1" baseline="0" dirty="0" smtClean="0"/>
          </a:br>
          <a:r>
            <a:rPr lang="ru-RU" b="0" i="1" baseline="0" dirty="0" smtClean="0"/>
            <a:t>-Воспитательные:</a:t>
          </a:r>
          <a:br>
            <a:rPr lang="ru-RU" b="0" i="1" baseline="0" dirty="0" smtClean="0"/>
          </a:br>
          <a:r>
            <a:rPr lang="ru-RU" b="0" i="1" baseline="0" dirty="0" smtClean="0"/>
            <a:t/>
          </a:r>
          <a:br>
            <a:rPr lang="ru-RU" b="0" i="1" baseline="0" dirty="0" smtClean="0"/>
          </a:br>
          <a:r>
            <a:rPr lang="ru-RU" b="0" baseline="0" dirty="0" smtClean="0"/>
            <a:t>Способствовать сотрудничеству детей при выполнении коллективной работы, соотношению замысла и действий детей;</a:t>
          </a:r>
          <a:br>
            <a:rPr lang="ru-RU" b="0" baseline="0" dirty="0" smtClean="0"/>
          </a:br>
          <a:r>
            <a:rPr lang="ru-RU" b="0" baseline="0" dirty="0" smtClean="0"/>
            <a:t>Воспитывать дружелюбие, поддерживать интерес к сотрудничеству и сотворчеству.</a:t>
          </a:r>
          <a:r>
            <a:rPr lang="ru-RU" b="0" i="1" baseline="0" dirty="0" smtClean="0"/>
            <a:t/>
          </a:r>
          <a:br>
            <a:rPr lang="ru-RU" b="0" i="1" baseline="0" dirty="0" smtClean="0"/>
          </a:br>
          <a:r>
            <a:rPr lang="ru-RU" b="0" baseline="0" dirty="0" smtClean="0"/>
            <a:t/>
          </a:r>
          <a:br>
            <a:rPr lang="ru-RU" b="0" baseline="0" dirty="0" smtClean="0"/>
          </a:br>
          <a:r>
            <a:rPr lang="ru-RU" b="0" baseline="0" dirty="0" smtClean="0"/>
            <a:t/>
          </a:r>
          <a:br>
            <a:rPr lang="ru-RU" b="0" baseline="0" dirty="0" smtClean="0"/>
          </a:br>
          <a:endParaRPr lang="ru-RU" b="0" baseline="0" dirty="0"/>
        </a:p>
      </dgm:t>
    </dgm:pt>
    <dgm:pt modelId="{CFC3648B-5729-4F34-A0E1-50E428A24715}" type="parTrans" cxnId="{A7C38161-D894-4BE2-87BB-993B1B5F9AF1}">
      <dgm:prSet/>
      <dgm:spPr/>
      <dgm:t>
        <a:bodyPr/>
        <a:lstStyle/>
        <a:p>
          <a:endParaRPr lang="ru-RU"/>
        </a:p>
      </dgm:t>
    </dgm:pt>
    <dgm:pt modelId="{42F3DF37-1796-4673-B3D2-3BD44F4E61DF}" type="sibTrans" cxnId="{A7C38161-D894-4BE2-87BB-993B1B5F9AF1}">
      <dgm:prSet/>
      <dgm:spPr/>
      <dgm:t>
        <a:bodyPr/>
        <a:lstStyle/>
        <a:p>
          <a:endParaRPr lang="ru-RU"/>
        </a:p>
      </dgm:t>
    </dgm:pt>
    <dgm:pt modelId="{51E0920D-8303-4AF0-B8CE-B6815016BAB4}" type="pres">
      <dgm:prSet presAssocID="{EF3F63B2-9C09-413C-B826-7B42F70E2166}" presName="Name0" presStyleCnt="0">
        <dgm:presLayoutVars>
          <dgm:dir/>
          <dgm:animLvl val="lvl"/>
          <dgm:resizeHandles val="exact"/>
        </dgm:presLayoutVars>
      </dgm:prSet>
      <dgm:spPr/>
    </dgm:pt>
    <dgm:pt modelId="{5BEC0A85-FBAA-41CD-AB96-268BF8C98967}" type="pres">
      <dgm:prSet presAssocID="{E009EF05-C001-40E9-AB6A-B978CCC4CB64}" presName="boxAndChildren" presStyleCnt="0"/>
      <dgm:spPr/>
    </dgm:pt>
    <dgm:pt modelId="{E2F441A3-52BD-4FBE-B691-D7EFBA12AA77}" type="pres">
      <dgm:prSet presAssocID="{E009EF05-C001-40E9-AB6A-B978CCC4CB64}" presName="parentTextBox" presStyleLbl="node1" presStyleIdx="0" presStyleCnt="1"/>
      <dgm:spPr/>
      <dgm:t>
        <a:bodyPr/>
        <a:lstStyle/>
        <a:p>
          <a:endParaRPr lang="ru-RU"/>
        </a:p>
      </dgm:t>
    </dgm:pt>
  </dgm:ptLst>
  <dgm:cxnLst>
    <dgm:cxn modelId="{A7C38161-D894-4BE2-87BB-993B1B5F9AF1}" srcId="{EF3F63B2-9C09-413C-B826-7B42F70E2166}" destId="{E009EF05-C001-40E9-AB6A-B978CCC4CB64}" srcOrd="0" destOrd="0" parTransId="{CFC3648B-5729-4F34-A0E1-50E428A24715}" sibTransId="{42F3DF37-1796-4673-B3D2-3BD44F4E61DF}"/>
    <dgm:cxn modelId="{4043E112-674C-462A-BC4E-D6F4A93B2D5B}" type="presOf" srcId="{EF3F63B2-9C09-413C-B826-7B42F70E2166}" destId="{51E0920D-8303-4AF0-B8CE-B6815016BAB4}" srcOrd="0" destOrd="0" presId="urn:microsoft.com/office/officeart/2005/8/layout/process4"/>
    <dgm:cxn modelId="{36ED52F9-C198-42C1-88A5-243E8924AC1B}" type="presOf" srcId="{E009EF05-C001-40E9-AB6A-B978CCC4CB64}" destId="{E2F441A3-52BD-4FBE-B691-D7EFBA12AA77}" srcOrd="0" destOrd="0" presId="urn:microsoft.com/office/officeart/2005/8/layout/process4"/>
    <dgm:cxn modelId="{45921FE7-510C-4FBA-9D1C-19884A83C590}" type="presParOf" srcId="{51E0920D-8303-4AF0-B8CE-B6815016BAB4}" destId="{5BEC0A85-FBAA-41CD-AB96-268BF8C98967}" srcOrd="0" destOrd="0" presId="urn:microsoft.com/office/officeart/2005/8/layout/process4"/>
    <dgm:cxn modelId="{F14F4D6D-8CBA-40AD-9169-F46566C23F22}" type="presParOf" srcId="{5BEC0A85-FBAA-41CD-AB96-268BF8C98967}" destId="{E2F441A3-52BD-4FBE-B691-D7EFBA12AA77}"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F441A3-52BD-4FBE-B691-D7EFBA12AA77}">
      <dsp:nvSpPr>
        <dsp:cNvPr id="0" name=""/>
        <dsp:cNvSpPr/>
      </dsp:nvSpPr>
      <dsp:spPr>
        <a:xfrm>
          <a:off x="0" y="0"/>
          <a:ext cx="7643192" cy="6480720"/>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ru-RU" sz="1500" b="1" u="sng" kern="1200" baseline="0" dirty="0" smtClean="0"/>
            <a:t>Задачи:</a:t>
          </a:r>
          <a:r>
            <a:rPr lang="ru-RU" sz="1500" b="1" kern="1200" baseline="0" dirty="0" smtClean="0"/>
            <a:t/>
          </a:r>
          <a:br>
            <a:rPr lang="ru-RU" sz="1500" b="1" kern="1200" baseline="0" dirty="0" smtClean="0"/>
          </a:br>
          <a:r>
            <a:rPr lang="ru-RU" sz="1500" b="1" kern="1200" baseline="0" dirty="0" smtClean="0"/>
            <a:t/>
          </a:r>
          <a:br>
            <a:rPr lang="ru-RU" sz="1500" b="1" kern="1200" baseline="0" dirty="0" smtClean="0"/>
          </a:br>
          <a:r>
            <a:rPr lang="ru-RU" sz="1500" b="0" kern="1200" baseline="0" dirty="0" smtClean="0"/>
            <a:t/>
          </a:r>
          <a:br>
            <a:rPr lang="ru-RU" sz="1500" b="0" kern="1200" baseline="0" dirty="0" smtClean="0"/>
          </a:br>
          <a:r>
            <a:rPr lang="ru-RU" sz="1500" b="0" kern="1200" baseline="0" dirty="0" smtClean="0"/>
            <a:t>-</a:t>
          </a:r>
          <a:r>
            <a:rPr lang="ru-RU" sz="1500" b="0" i="1" kern="1200" baseline="0" dirty="0" smtClean="0"/>
            <a:t>Образовательные:</a:t>
          </a:r>
          <a:br>
            <a:rPr lang="ru-RU" sz="1500" b="0" i="1" kern="1200" baseline="0" dirty="0" smtClean="0"/>
          </a:br>
          <a:r>
            <a:rPr lang="ru-RU" sz="1500" b="0" i="1" kern="1200" baseline="0" dirty="0" smtClean="0"/>
            <a:t> </a:t>
          </a:r>
          <a:br>
            <a:rPr lang="ru-RU" sz="1500" b="0" i="1" kern="1200" baseline="0" dirty="0" smtClean="0"/>
          </a:br>
          <a:r>
            <a:rPr lang="ru-RU" sz="1500" b="1" i="0" kern="1200" baseline="0" dirty="0" smtClean="0"/>
            <a:t>П</a:t>
          </a:r>
          <a:r>
            <a:rPr lang="ru-RU" sz="1500" b="0" kern="1200" baseline="0" dirty="0" smtClean="0"/>
            <a:t>родолжать учить детей самостоятельно с помощью техники ДЕКУПАЖ декорировать различные вещи;</a:t>
          </a:r>
          <a:br>
            <a:rPr lang="ru-RU" sz="1500" b="0" kern="1200" baseline="0" dirty="0" smtClean="0"/>
          </a:br>
          <a:r>
            <a:rPr lang="ru-RU" sz="1500" b="0" kern="1200" baseline="0" dirty="0" smtClean="0"/>
            <a:t>Вызвать интерес к созданию коллективной дизайнерской работы.</a:t>
          </a:r>
          <a:br>
            <a:rPr lang="ru-RU" sz="1500" b="0" kern="1200" baseline="0" dirty="0" smtClean="0"/>
          </a:br>
          <a:r>
            <a:rPr lang="ru-RU" sz="1500" b="0" kern="1200" baseline="0" dirty="0" smtClean="0"/>
            <a:t/>
          </a:r>
          <a:br>
            <a:rPr lang="ru-RU" sz="1500" b="0" kern="1200" baseline="0" dirty="0" smtClean="0"/>
          </a:br>
          <a:r>
            <a:rPr lang="ru-RU" sz="1500" b="0" kern="1200" baseline="0" dirty="0" smtClean="0"/>
            <a:t/>
          </a:r>
          <a:br>
            <a:rPr lang="ru-RU" sz="1500" b="0" kern="1200" baseline="0" dirty="0" smtClean="0"/>
          </a:br>
          <a:r>
            <a:rPr lang="ru-RU" sz="1500" b="0" kern="1200" baseline="0" dirty="0" smtClean="0"/>
            <a:t/>
          </a:r>
          <a:br>
            <a:rPr lang="ru-RU" sz="1500" b="0" kern="1200" baseline="0" dirty="0" smtClean="0"/>
          </a:br>
          <a:r>
            <a:rPr lang="ru-RU" sz="1500" b="0" kern="1200" baseline="0" dirty="0" smtClean="0"/>
            <a:t>-</a:t>
          </a:r>
          <a:r>
            <a:rPr lang="ru-RU" sz="1500" b="0" i="1" kern="1200" baseline="0" dirty="0" smtClean="0"/>
            <a:t>Развивающие: </a:t>
          </a:r>
          <a:br>
            <a:rPr lang="ru-RU" sz="1500" b="0" i="1" kern="1200" baseline="0" dirty="0" smtClean="0"/>
          </a:br>
          <a:r>
            <a:rPr lang="ru-RU" sz="1500" b="0" i="1" kern="1200" baseline="0" dirty="0" smtClean="0"/>
            <a:t/>
          </a:r>
          <a:br>
            <a:rPr lang="ru-RU" sz="1500" b="0" i="1" kern="1200" baseline="0" dirty="0" smtClean="0"/>
          </a:br>
          <a:r>
            <a:rPr lang="ru-RU" sz="1500" b="0" kern="1200" baseline="0" dirty="0" smtClean="0"/>
            <a:t>Развивать композиционные умение: размещать объекты в соответствии с особенностями их формы, величины, цвета;</a:t>
          </a:r>
          <a:br>
            <a:rPr lang="ru-RU" sz="1500" b="0" kern="1200" baseline="0" dirty="0" smtClean="0"/>
          </a:br>
          <a:r>
            <a:rPr lang="ru-RU" sz="1500" b="0" kern="1200" baseline="0" dirty="0" smtClean="0"/>
            <a:t>создавать композицию в зависимости от сюжета, располагать объекты на узком или широком пространстве, ближе или дальше;</a:t>
          </a:r>
          <a:br>
            <a:rPr lang="ru-RU" sz="1500" b="0" kern="1200" baseline="0" dirty="0" smtClean="0"/>
          </a:br>
          <a:r>
            <a:rPr lang="ru-RU" sz="1500" b="0" kern="1200" baseline="0" dirty="0" smtClean="0"/>
            <a:t>развивать творческие способности.</a:t>
          </a:r>
          <a:br>
            <a:rPr lang="ru-RU" sz="1500" b="0" kern="1200" baseline="0" dirty="0" smtClean="0"/>
          </a:br>
          <a:r>
            <a:rPr lang="ru-RU" sz="1500" b="0" kern="1200" baseline="0" dirty="0" smtClean="0"/>
            <a:t/>
          </a:r>
          <a:br>
            <a:rPr lang="ru-RU" sz="1500" b="0" kern="1200" baseline="0" dirty="0" smtClean="0"/>
          </a:br>
          <a:r>
            <a:rPr lang="ru-RU" sz="1500" b="0" i="1" kern="1200" baseline="0" dirty="0" smtClean="0"/>
            <a:t/>
          </a:r>
          <a:br>
            <a:rPr lang="ru-RU" sz="1500" b="0" i="1" kern="1200" baseline="0" dirty="0" smtClean="0"/>
          </a:br>
          <a:r>
            <a:rPr lang="ru-RU" sz="1500" b="0" i="1" kern="1200" baseline="0" dirty="0" smtClean="0"/>
            <a:t>-Воспитательные:</a:t>
          </a:r>
          <a:br>
            <a:rPr lang="ru-RU" sz="1500" b="0" i="1" kern="1200" baseline="0" dirty="0" smtClean="0"/>
          </a:br>
          <a:r>
            <a:rPr lang="ru-RU" sz="1500" b="0" i="1" kern="1200" baseline="0" dirty="0" smtClean="0"/>
            <a:t/>
          </a:r>
          <a:br>
            <a:rPr lang="ru-RU" sz="1500" b="0" i="1" kern="1200" baseline="0" dirty="0" smtClean="0"/>
          </a:br>
          <a:r>
            <a:rPr lang="ru-RU" sz="1500" b="0" kern="1200" baseline="0" dirty="0" smtClean="0"/>
            <a:t>Способствовать сотрудничеству детей при выполнении коллективной работы, соотношению замысла и действий детей;</a:t>
          </a:r>
          <a:br>
            <a:rPr lang="ru-RU" sz="1500" b="0" kern="1200" baseline="0" dirty="0" smtClean="0"/>
          </a:br>
          <a:r>
            <a:rPr lang="ru-RU" sz="1500" b="0" kern="1200" baseline="0" dirty="0" smtClean="0"/>
            <a:t>Воспитывать дружелюбие, поддерживать интерес к сотрудничеству и сотворчеству.</a:t>
          </a:r>
          <a:r>
            <a:rPr lang="ru-RU" sz="1500" b="0" i="1" kern="1200" baseline="0" dirty="0" smtClean="0"/>
            <a:t/>
          </a:r>
          <a:br>
            <a:rPr lang="ru-RU" sz="1500" b="0" i="1" kern="1200" baseline="0" dirty="0" smtClean="0"/>
          </a:br>
          <a:r>
            <a:rPr lang="ru-RU" sz="1500" b="0" kern="1200" baseline="0" dirty="0" smtClean="0"/>
            <a:t/>
          </a:r>
          <a:br>
            <a:rPr lang="ru-RU" sz="1500" b="0" kern="1200" baseline="0" dirty="0" smtClean="0"/>
          </a:br>
          <a:r>
            <a:rPr lang="ru-RU" sz="1500" b="0" kern="1200" baseline="0" dirty="0" smtClean="0"/>
            <a:t/>
          </a:r>
          <a:br>
            <a:rPr lang="ru-RU" sz="1500" b="0" kern="1200" baseline="0" dirty="0" smtClean="0"/>
          </a:br>
          <a:endParaRPr lang="ru-RU" sz="1500" b="0" kern="1200" baseline="0" dirty="0"/>
        </a:p>
      </dsp:txBody>
      <dsp:txXfrm>
        <a:off x="0" y="0"/>
        <a:ext cx="7643192" cy="64807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36D9BB1B-F41B-49D5-9C84-A9CB79571271}" type="datetimeFigureOut">
              <a:rPr lang="ru-RU" smtClean="0"/>
              <a:pPr/>
              <a:t>15.05.2012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87D35A0-59AC-4B39-93D5-33711A57A7A1}" type="slidenum">
              <a:rPr lang="ru-RU" smtClean="0"/>
              <a:pPr/>
              <a:t>‹#›</a:t>
            </a:fld>
            <a:endParaRPr lang="ru-RU"/>
          </a:p>
        </p:txBody>
      </p:sp>
    </p:spTree>
  </p:cSld>
  <p:clrMapOvr>
    <a:masterClrMapping/>
  </p:clrMapOvr>
  <p:transition spd="med" advClick="0" advTm="4000">
    <p:dissolv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6D9BB1B-F41B-49D5-9C84-A9CB79571271}" type="datetimeFigureOut">
              <a:rPr lang="ru-RU" smtClean="0"/>
              <a:pPr/>
              <a:t>15.05.2012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7D35A0-59AC-4B39-93D5-33711A57A7A1}" type="slidenum">
              <a:rPr lang="ru-RU" smtClean="0"/>
              <a:pPr/>
              <a:t>‹#›</a:t>
            </a:fld>
            <a:endParaRPr lang="ru-RU"/>
          </a:p>
        </p:txBody>
      </p:sp>
    </p:spTree>
  </p:cSld>
  <p:clrMapOvr>
    <a:masterClrMapping/>
  </p:clrMapOvr>
  <p:transition spd="med" advClick="0" advTm="4000">
    <p:dissolv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6D9BB1B-F41B-49D5-9C84-A9CB79571271}" type="datetimeFigureOut">
              <a:rPr lang="ru-RU" smtClean="0"/>
              <a:pPr/>
              <a:t>15.05.2012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7D35A0-59AC-4B39-93D5-33711A57A7A1}" type="slidenum">
              <a:rPr lang="ru-RU" smtClean="0"/>
              <a:pPr/>
              <a:t>‹#›</a:t>
            </a:fld>
            <a:endParaRPr lang="ru-RU"/>
          </a:p>
        </p:txBody>
      </p:sp>
    </p:spTree>
  </p:cSld>
  <p:clrMapOvr>
    <a:masterClrMapping/>
  </p:clrMapOvr>
  <p:transition spd="med" advClick="0" advTm="4000">
    <p:dissolv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36D9BB1B-F41B-49D5-9C84-A9CB79571271}" type="datetimeFigureOut">
              <a:rPr lang="ru-RU" smtClean="0"/>
              <a:pPr/>
              <a:t>15.05.2012</a:t>
            </a:fld>
            <a:endParaRPr lang="ru-RU"/>
          </a:p>
        </p:txBody>
      </p:sp>
      <p:sp>
        <p:nvSpPr>
          <p:cNvPr id="9" name="Номер слайда 8"/>
          <p:cNvSpPr>
            <a:spLocks noGrp="1"/>
          </p:cNvSpPr>
          <p:nvPr>
            <p:ph type="sldNum" sz="quarter" idx="15"/>
          </p:nvPr>
        </p:nvSpPr>
        <p:spPr/>
        <p:txBody>
          <a:bodyPr rtlCol="0"/>
          <a:lstStyle/>
          <a:p>
            <a:fld id="{587D35A0-59AC-4B39-93D5-33711A57A7A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spd="med" advClick="0" advTm="4000">
    <p:dissolv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36D9BB1B-F41B-49D5-9C84-A9CB79571271}" type="datetimeFigureOut">
              <a:rPr lang="ru-RU" smtClean="0"/>
              <a:pPr/>
              <a:t>15.05.2012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87D35A0-59AC-4B39-93D5-33711A57A7A1}" type="slidenum">
              <a:rPr lang="ru-RU" smtClean="0"/>
              <a:pPr/>
              <a:t>‹#›</a:t>
            </a:fld>
            <a:endParaRPr lang="ru-RU"/>
          </a:p>
        </p:txBody>
      </p:sp>
    </p:spTree>
  </p:cSld>
  <p:clrMapOvr>
    <a:masterClrMapping/>
  </p:clrMapOvr>
  <p:transition spd="med" advClick="0" advTm="4000">
    <p:dissolv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6D9BB1B-F41B-49D5-9C84-A9CB79571271}" type="datetimeFigureOut">
              <a:rPr lang="ru-RU" smtClean="0"/>
              <a:pPr/>
              <a:t>15.05.2012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7D35A0-59AC-4B39-93D5-33711A57A7A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advClick="0" advTm="4000">
    <p:dissolv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6D9BB1B-F41B-49D5-9C84-A9CB79571271}" type="datetimeFigureOut">
              <a:rPr lang="ru-RU" smtClean="0"/>
              <a:pPr/>
              <a:t>15.05.2012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7D35A0-59AC-4B39-93D5-33711A57A7A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med" advClick="0" advTm="4000">
    <p:dissolv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36D9BB1B-F41B-49D5-9C84-A9CB79571271}" type="datetimeFigureOut">
              <a:rPr lang="ru-RU" smtClean="0"/>
              <a:pPr/>
              <a:t>15.05.2012</a:t>
            </a:fld>
            <a:endParaRPr lang="ru-RU"/>
          </a:p>
        </p:txBody>
      </p:sp>
      <p:sp>
        <p:nvSpPr>
          <p:cNvPr id="7" name="Номер слайда 6"/>
          <p:cNvSpPr>
            <a:spLocks noGrp="1"/>
          </p:cNvSpPr>
          <p:nvPr>
            <p:ph type="sldNum" sz="quarter" idx="11"/>
          </p:nvPr>
        </p:nvSpPr>
        <p:spPr/>
        <p:txBody>
          <a:bodyPr rtlCol="0"/>
          <a:lstStyle/>
          <a:p>
            <a:fld id="{587D35A0-59AC-4B39-93D5-33711A57A7A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spd="med" advClick="0" advTm="4000">
    <p:dissolv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6D9BB1B-F41B-49D5-9C84-A9CB79571271}" type="datetimeFigureOut">
              <a:rPr lang="ru-RU" smtClean="0"/>
              <a:pPr/>
              <a:t>15.05.2012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7D35A0-59AC-4B39-93D5-33711A57A7A1}" type="slidenum">
              <a:rPr lang="ru-RU" smtClean="0"/>
              <a:pPr/>
              <a:t>‹#›</a:t>
            </a:fld>
            <a:endParaRPr lang="ru-RU"/>
          </a:p>
        </p:txBody>
      </p:sp>
    </p:spTree>
  </p:cSld>
  <p:clrMapOvr>
    <a:masterClrMapping/>
  </p:clrMapOvr>
  <p:transition spd="med" advClick="0" advTm="4000">
    <p:dissolv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36D9BB1B-F41B-49D5-9C84-A9CB79571271}" type="datetimeFigureOut">
              <a:rPr lang="ru-RU" smtClean="0"/>
              <a:pPr/>
              <a:t>15.05.2012</a:t>
            </a:fld>
            <a:endParaRPr lang="ru-RU"/>
          </a:p>
        </p:txBody>
      </p:sp>
      <p:sp>
        <p:nvSpPr>
          <p:cNvPr id="22" name="Номер слайда 21"/>
          <p:cNvSpPr>
            <a:spLocks noGrp="1"/>
          </p:cNvSpPr>
          <p:nvPr>
            <p:ph type="sldNum" sz="quarter" idx="15"/>
          </p:nvPr>
        </p:nvSpPr>
        <p:spPr/>
        <p:txBody>
          <a:bodyPr rtlCol="0"/>
          <a:lstStyle/>
          <a:p>
            <a:fld id="{587D35A0-59AC-4B39-93D5-33711A57A7A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transition spd="med" advClick="0" advTm="4000">
    <p:dissolv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36D9BB1B-F41B-49D5-9C84-A9CB79571271}" type="datetimeFigureOut">
              <a:rPr lang="ru-RU" smtClean="0"/>
              <a:pPr/>
              <a:t>15.05.2012</a:t>
            </a:fld>
            <a:endParaRPr lang="ru-RU"/>
          </a:p>
        </p:txBody>
      </p:sp>
      <p:sp>
        <p:nvSpPr>
          <p:cNvPr id="18" name="Номер слайда 17"/>
          <p:cNvSpPr>
            <a:spLocks noGrp="1"/>
          </p:cNvSpPr>
          <p:nvPr>
            <p:ph type="sldNum" sz="quarter" idx="11"/>
          </p:nvPr>
        </p:nvSpPr>
        <p:spPr/>
        <p:txBody>
          <a:bodyPr rtlCol="0"/>
          <a:lstStyle/>
          <a:p>
            <a:fld id="{587D35A0-59AC-4B39-93D5-33711A57A7A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spd="med" advClick="0" advTm="4000">
    <p:dissolv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6D9BB1B-F41B-49D5-9C84-A9CB79571271}" type="datetimeFigureOut">
              <a:rPr lang="ru-RU" smtClean="0"/>
              <a:pPr/>
              <a:t>15.05.2012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87D35A0-59AC-4B39-93D5-33711A57A7A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4000">
    <p:dissolve/>
    <p:sndAc>
      <p:stSnd>
        <p:snd r:embed="rId13" name="chimes.wav"/>
      </p:stSnd>
    </p:sndAc>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14338"/>
            <a:ext cx="8415342" cy="1684363"/>
          </a:xfrm>
        </p:spPr>
        <p:txBody>
          <a:bodyPr>
            <a:normAutofit fontScale="90000"/>
          </a:bodyPr>
          <a:lstStyle/>
          <a:p>
            <a:r>
              <a:rPr lang="ru-RU" sz="1600" dirty="0" smtClean="0">
                <a:solidFill>
                  <a:srgbClr val="00B050"/>
                </a:solidFill>
              </a:rPr>
              <a:t/>
            </a:r>
            <a:br>
              <a:rPr lang="ru-RU" sz="1600" dirty="0" smtClean="0">
                <a:solidFill>
                  <a:srgbClr val="00B050"/>
                </a:solidFill>
              </a:rPr>
            </a:br>
            <a:r>
              <a:rPr lang="ru-RU" sz="1600" dirty="0" smtClean="0">
                <a:solidFill>
                  <a:srgbClr val="00B050"/>
                </a:solidFill>
              </a:rPr>
              <a:t>                             </a:t>
            </a:r>
            <a:r>
              <a:rPr lang="ru-RU" sz="1300" dirty="0" smtClean="0">
                <a:solidFill>
                  <a:schemeClr val="bg1"/>
                </a:solidFill>
              </a:rPr>
              <a:t>Муниципальное  бюджетное дошкольное образовательное учреждение</a:t>
            </a:r>
            <a:br>
              <a:rPr lang="ru-RU" sz="1300" dirty="0" smtClean="0">
                <a:solidFill>
                  <a:schemeClr val="bg1"/>
                </a:solidFill>
              </a:rPr>
            </a:br>
            <a:r>
              <a:rPr lang="ru-RU" sz="1300" dirty="0" smtClean="0">
                <a:solidFill>
                  <a:schemeClr val="bg1"/>
                </a:solidFill>
              </a:rPr>
              <a:t>                                                  детский сад комбинированного вида №7 «Жар-птица»</a:t>
            </a:r>
            <a:r>
              <a:rPr lang="ru-RU" sz="1600" dirty="0" smtClean="0">
                <a:solidFill>
                  <a:srgbClr val="00B050"/>
                </a:solidFill>
              </a:rPr>
              <a:t/>
            </a:r>
            <a:br>
              <a:rPr lang="ru-RU" sz="1600" dirty="0" smtClean="0">
                <a:solidFill>
                  <a:srgbClr val="00B050"/>
                </a:solidFill>
              </a:rPr>
            </a:br>
            <a:r>
              <a:rPr lang="ru-RU" sz="1600" dirty="0" smtClean="0">
                <a:solidFill>
                  <a:srgbClr val="00B050"/>
                </a:solidFill>
              </a:rPr>
              <a:t/>
            </a:r>
            <a:br>
              <a:rPr lang="ru-RU" sz="1600" dirty="0" smtClean="0">
                <a:solidFill>
                  <a:srgbClr val="00B050"/>
                </a:solidFill>
              </a:rPr>
            </a:br>
            <a:r>
              <a:rPr lang="ru-RU" sz="1600" dirty="0" smtClean="0">
                <a:solidFill>
                  <a:srgbClr val="00B050"/>
                </a:solidFill>
              </a:rPr>
              <a:t/>
            </a:r>
            <a:br>
              <a:rPr lang="ru-RU" sz="1600" dirty="0" smtClean="0">
                <a:solidFill>
                  <a:srgbClr val="00B050"/>
                </a:solidFill>
              </a:rPr>
            </a:br>
            <a:r>
              <a:rPr lang="ru-RU" sz="1600" dirty="0" smtClean="0">
                <a:solidFill>
                  <a:srgbClr val="00B050"/>
                </a:solidFill>
              </a:rPr>
              <a:t/>
            </a:r>
            <a:br>
              <a:rPr lang="ru-RU" sz="1600" dirty="0" smtClean="0">
                <a:solidFill>
                  <a:srgbClr val="00B050"/>
                </a:solidFill>
              </a:rPr>
            </a:br>
            <a:endParaRPr lang="ru-RU" sz="1600" dirty="0">
              <a:solidFill>
                <a:srgbClr val="00B050"/>
              </a:solidFill>
            </a:endParaRPr>
          </a:p>
        </p:txBody>
      </p:sp>
      <p:sp>
        <p:nvSpPr>
          <p:cNvPr id="3" name="Подзаголовок 2"/>
          <p:cNvSpPr>
            <a:spLocks noGrp="1"/>
          </p:cNvSpPr>
          <p:nvPr>
            <p:ph type="subTitle" idx="1"/>
          </p:nvPr>
        </p:nvSpPr>
        <p:spPr>
          <a:xfrm>
            <a:off x="785786" y="1714488"/>
            <a:ext cx="8072494" cy="4643470"/>
          </a:xfrm>
        </p:spPr>
        <p:txBody>
          <a:bodyPr>
            <a:normAutofit fontScale="92500"/>
          </a:bodyPr>
          <a:lstStyle/>
          <a:p>
            <a:endParaRPr lang="ru-RU" dirty="0" smtClean="0"/>
          </a:p>
          <a:p>
            <a:r>
              <a:rPr lang="ru-RU" sz="2000" i="1" dirty="0" smtClean="0">
                <a:solidFill>
                  <a:srgbClr val="0070C0"/>
                </a:solidFill>
              </a:rPr>
              <a:t>                          </a:t>
            </a:r>
            <a:r>
              <a:rPr lang="ru-RU" sz="2000" i="1" dirty="0" smtClean="0">
                <a:solidFill>
                  <a:schemeClr val="bg1">
                    <a:lumMod val="95000"/>
                    <a:lumOff val="5000"/>
                  </a:schemeClr>
                </a:solidFill>
              </a:rPr>
              <a:t>Интегрированное  занятие</a:t>
            </a:r>
          </a:p>
          <a:p>
            <a:r>
              <a:rPr lang="ru-RU" sz="2000" i="1" dirty="0" smtClean="0">
                <a:solidFill>
                  <a:schemeClr val="bg1">
                    <a:lumMod val="95000"/>
                    <a:lumOff val="5000"/>
                  </a:schemeClr>
                </a:solidFill>
              </a:rPr>
              <a:t>                        по декоративной аппликации</a:t>
            </a:r>
          </a:p>
          <a:p>
            <a:r>
              <a:rPr lang="ru-RU" sz="2000" i="1" dirty="0" smtClean="0">
                <a:solidFill>
                  <a:srgbClr val="0070C0"/>
                </a:solidFill>
              </a:rPr>
              <a:t>               </a:t>
            </a:r>
            <a:r>
              <a:rPr lang="ru-RU" sz="2000" i="1" dirty="0" smtClean="0">
                <a:solidFill>
                  <a:schemeClr val="bg1"/>
                </a:solidFill>
              </a:rPr>
              <a:t>Тема</a:t>
            </a:r>
            <a:r>
              <a:rPr lang="ru-RU" sz="2200" i="1" dirty="0" smtClean="0">
                <a:solidFill>
                  <a:schemeClr val="bg1"/>
                </a:solidFill>
              </a:rPr>
              <a:t>: </a:t>
            </a:r>
            <a:r>
              <a:rPr lang="ru-RU" sz="2600" i="1" dirty="0" smtClean="0">
                <a:solidFill>
                  <a:schemeClr val="tx1"/>
                </a:solidFill>
              </a:rPr>
              <a:t>«Декорирование старого чемодана»</a:t>
            </a:r>
          </a:p>
          <a:p>
            <a:endParaRPr lang="ru-RU" sz="2000" dirty="0"/>
          </a:p>
          <a:p>
            <a:endParaRPr lang="ru-RU" sz="2000" dirty="0" smtClean="0"/>
          </a:p>
          <a:p>
            <a:r>
              <a:rPr lang="ru-RU" sz="1400" dirty="0" smtClean="0">
                <a:solidFill>
                  <a:schemeClr val="bg1">
                    <a:lumMod val="95000"/>
                    <a:lumOff val="5000"/>
                  </a:schemeClr>
                </a:solidFill>
              </a:rPr>
              <a:t>                                                                                                                   Подготовила воспитатель:</a:t>
            </a:r>
          </a:p>
          <a:p>
            <a:r>
              <a:rPr lang="ru-RU" sz="1800" dirty="0" smtClean="0">
                <a:solidFill>
                  <a:schemeClr val="tx2">
                    <a:lumMod val="75000"/>
                  </a:schemeClr>
                </a:solidFill>
              </a:rPr>
              <a:t>                                                                              </a:t>
            </a:r>
            <a:r>
              <a:rPr lang="ru-RU" sz="1800" dirty="0" smtClean="0">
                <a:solidFill>
                  <a:schemeClr val="bg2">
                    <a:lumMod val="50000"/>
                  </a:schemeClr>
                </a:solidFill>
              </a:rPr>
              <a:t>Сисина Римма Маратовна</a:t>
            </a:r>
          </a:p>
          <a:p>
            <a:endParaRPr lang="ru-RU" sz="1800" dirty="0"/>
          </a:p>
          <a:p>
            <a:endParaRPr lang="ru-RU" sz="1800" dirty="0" smtClean="0"/>
          </a:p>
          <a:p>
            <a:endParaRPr lang="ru-RU" sz="1800" dirty="0"/>
          </a:p>
          <a:p>
            <a:endParaRPr lang="ru-RU" sz="1800" dirty="0" smtClean="0"/>
          </a:p>
          <a:p>
            <a:r>
              <a:rPr lang="ru-RU" sz="1100" i="1" dirty="0" smtClean="0">
                <a:solidFill>
                  <a:schemeClr val="bg1"/>
                </a:solidFill>
              </a:rPr>
              <a:t>                                                                                     Нижневартовск 2012год</a:t>
            </a:r>
            <a:endParaRPr lang="ru-RU" sz="1100" i="1" dirty="0">
              <a:solidFill>
                <a:schemeClr val="bg1"/>
              </a:solidFill>
            </a:endParaRPr>
          </a:p>
        </p:txBody>
      </p:sp>
    </p:spTree>
  </p:cSld>
  <p:clrMapOvr>
    <a:masterClrMapping/>
  </p:clrMapOvr>
  <p:transition spd="med" advTm="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1786210"/>
          </a:xfrm>
        </p:spPr>
        <p:txBody>
          <a:bodyPr>
            <a:normAutofit/>
          </a:bodyPr>
          <a:lstStyle/>
          <a:p>
            <a:r>
              <a:rPr lang="ru-RU" sz="2000" b="1" i="1" dirty="0" smtClean="0">
                <a:solidFill>
                  <a:schemeClr val="bg1"/>
                </a:solidFill>
              </a:rPr>
              <a:t>                                               </a:t>
            </a:r>
            <a:r>
              <a:rPr lang="ru-RU" sz="2000" b="1" i="1" u="sng" dirty="0" smtClean="0">
                <a:solidFill>
                  <a:schemeClr val="bg1"/>
                </a:solidFill>
              </a:rPr>
              <a:t>3 этап:</a:t>
            </a:r>
            <a:br>
              <a:rPr lang="ru-RU" sz="2000" b="1" i="1" u="sng" dirty="0" smtClean="0">
                <a:solidFill>
                  <a:schemeClr val="bg1"/>
                </a:solidFill>
              </a:rPr>
            </a:br>
            <a:r>
              <a:rPr lang="ru-RU" sz="1800" dirty="0" smtClean="0">
                <a:solidFill>
                  <a:schemeClr val="tx1"/>
                </a:solidFill>
              </a:rPr>
              <a:t>Самостоятельная деятельность детей (рвем мотивы из салфеток, приклеиваем клеем ПВА на поверхность чемодана (индивидуальная помощь</a:t>
            </a:r>
            <a:r>
              <a:rPr lang="ru-RU" sz="1400" dirty="0" smtClean="0">
                <a:solidFill>
                  <a:schemeClr val="tx1"/>
                </a:solidFill>
              </a:rPr>
              <a:t>)</a:t>
            </a:r>
            <a:r>
              <a:rPr lang="ru-RU" sz="2000" b="1" i="1" u="sng" dirty="0" smtClean="0">
                <a:solidFill>
                  <a:schemeClr val="bg1"/>
                </a:solidFill>
              </a:rPr>
              <a:t/>
            </a:r>
            <a:br>
              <a:rPr lang="ru-RU" sz="2000" b="1" i="1" u="sng" dirty="0" smtClean="0">
                <a:solidFill>
                  <a:schemeClr val="bg1"/>
                </a:solidFill>
              </a:rPr>
            </a:br>
            <a:endParaRPr lang="ru-RU" sz="2000" b="1" i="1" u="sng" dirty="0">
              <a:solidFill>
                <a:schemeClr val="bg1"/>
              </a:solidFill>
            </a:endParaRPr>
          </a:p>
        </p:txBody>
      </p:sp>
      <p:pic>
        <p:nvPicPr>
          <p:cNvPr id="5" name="Содержимое 4" descr="P4200280.JPG"/>
          <p:cNvPicPr>
            <a:picLocks noGrp="1" noChangeAspect="1"/>
          </p:cNvPicPr>
          <p:nvPr>
            <p:ph sz="quarter" idx="1"/>
          </p:nvPr>
        </p:nvPicPr>
        <p:blipFill>
          <a:blip r:embed="rId2" cstate="print"/>
          <a:stretch>
            <a:fillRect/>
          </a:stretch>
        </p:blipFill>
        <p:spPr>
          <a:xfrm>
            <a:off x="457200" y="2514600"/>
            <a:ext cx="2962672" cy="1994520"/>
          </a:xfrm>
        </p:spPr>
      </p:pic>
      <p:pic>
        <p:nvPicPr>
          <p:cNvPr id="6" name="Содержимое 5" descr="P4200287.JPG"/>
          <p:cNvPicPr>
            <a:picLocks noGrp="1" noChangeAspect="1"/>
          </p:cNvPicPr>
          <p:nvPr>
            <p:ph sz="quarter" idx="2"/>
          </p:nvPr>
        </p:nvPicPr>
        <p:blipFill>
          <a:blip r:embed="rId3" cstate="print"/>
          <a:stretch>
            <a:fillRect/>
          </a:stretch>
        </p:blipFill>
        <p:spPr>
          <a:xfrm>
            <a:off x="2699792" y="2996952"/>
            <a:ext cx="2952328" cy="2239144"/>
          </a:xfrm>
        </p:spPr>
      </p:pic>
      <p:pic>
        <p:nvPicPr>
          <p:cNvPr id="7" name="Рисунок 6" descr="P4200289.JPG"/>
          <p:cNvPicPr>
            <a:picLocks noChangeAspect="1"/>
          </p:cNvPicPr>
          <p:nvPr/>
        </p:nvPicPr>
        <p:blipFill>
          <a:blip r:embed="rId4" cstate="print"/>
          <a:stretch>
            <a:fillRect/>
          </a:stretch>
        </p:blipFill>
        <p:spPr>
          <a:xfrm>
            <a:off x="5436096" y="4077071"/>
            <a:ext cx="2880320" cy="2160240"/>
          </a:xfrm>
          <a:prstGeom prst="rect">
            <a:avLst/>
          </a:prstGeom>
        </p:spPr>
      </p:pic>
    </p:spTree>
  </p:cSld>
  <p:clrMapOvr>
    <a:masterClrMapping/>
  </p:clrMapOvr>
  <p:transition spd="med">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002234"/>
          </a:xfrm>
        </p:spPr>
        <p:txBody>
          <a:bodyPr>
            <a:normAutofit/>
          </a:bodyPr>
          <a:lstStyle/>
          <a:p>
            <a:r>
              <a:rPr lang="ru-RU" sz="2000" b="1" i="1" dirty="0" smtClean="0"/>
              <a:t>                                          </a:t>
            </a:r>
            <a:r>
              <a:rPr lang="ru-RU" sz="2000" b="1" i="1" u="sng" dirty="0" smtClean="0">
                <a:solidFill>
                  <a:schemeClr val="bg1"/>
                </a:solidFill>
              </a:rPr>
              <a:t>4 этап:</a:t>
            </a:r>
            <a:br>
              <a:rPr lang="ru-RU" sz="2000" b="1" i="1" u="sng" dirty="0" smtClean="0">
                <a:solidFill>
                  <a:schemeClr val="bg1"/>
                </a:solidFill>
              </a:rPr>
            </a:br>
            <a:r>
              <a:rPr lang="ru-RU" sz="1400" dirty="0" smtClean="0">
                <a:solidFill>
                  <a:schemeClr val="bg1"/>
                </a:solidFill>
              </a:rPr>
              <a:t>Анализ работы: </a:t>
            </a:r>
            <a:r>
              <a:rPr lang="ru-RU" sz="1400" dirty="0" smtClean="0">
                <a:solidFill>
                  <a:schemeClr val="tx1"/>
                </a:solidFill>
              </a:rPr>
              <a:t>Приглашаю детей подойти к чемодану и посмотреть на него.</a:t>
            </a:r>
            <a:br>
              <a:rPr lang="ru-RU" sz="1400" dirty="0" smtClean="0">
                <a:solidFill>
                  <a:schemeClr val="tx1"/>
                </a:solidFill>
              </a:rPr>
            </a:br>
            <a:r>
              <a:rPr lang="ru-RU" sz="1400" dirty="0" smtClean="0">
                <a:solidFill>
                  <a:schemeClr val="tx1"/>
                </a:solidFill>
              </a:rPr>
              <a:t> –Дети, посмотрите, какая красота! Как преобразился этот старый чемодан. Давайте рассмотрим его. </a:t>
            </a:r>
            <a:r>
              <a:rPr lang="ru-RU" sz="2000" b="1" i="1" u="sng" dirty="0" smtClean="0">
                <a:solidFill>
                  <a:schemeClr val="tx1"/>
                </a:solidFill>
              </a:rPr>
              <a:t/>
            </a:r>
            <a:br>
              <a:rPr lang="ru-RU" sz="2000" b="1" i="1" u="sng" dirty="0" smtClean="0">
                <a:solidFill>
                  <a:schemeClr val="tx1"/>
                </a:solidFill>
              </a:rPr>
            </a:br>
            <a:r>
              <a:rPr lang="ru-RU" sz="1400" dirty="0" smtClean="0">
                <a:solidFill>
                  <a:schemeClr val="tx1"/>
                </a:solidFill>
              </a:rPr>
              <a:t>-Что вам больше нравится в нем?</a:t>
            </a:r>
            <a:r>
              <a:rPr lang="ru-RU" sz="2000" b="1" i="1" u="sng" dirty="0" smtClean="0">
                <a:solidFill>
                  <a:schemeClr val="tx1"/>
                </a:solidFill>
              </a:rPr>
              <a:t/>
            </a:r>
            <a:br>
              <a:rPr lang="ru-RU" sz="2000" b="1" i="1" u="sng" dirty="0" smtClean="0">
                <a:solidFill>
                  <a:schemeClr val="tx1"/>
                </a:solidFill>
              </a:rPr>
            </a:br>
            <a:r>
              <a:rPr lang="ru-RU" sz="1400" dirty="0" smtClean="0">
                <a:solidFill>
                  <a:schemeClr val="tx1"/>
                </a:solidFill>
              </a:rPr>
              <a:t>-Что особенного вы можете отметить в нашем чемодане?</a:t>
            </a:r>
            <a:r>
              <a:rPr lang="ru-RU" sz="2000" b="1" i="1" u="sng" dirty="0" smtClean="0">
                <a:solidFill>
                  <a:schemeClr val="bg1"/>
                </a:solidFill>
              </a:rPr>
              <a:t/>
            </a:r>
            <a:br>
              <a:rPr lang="ru-RU" sz="2000" b="1" i="1" u="sng" dirty="0" smtClean="0">
                <a:solidFill>
                  <a:schemeClr val="bg1"/>
                </a:solidFill>
              </a:rPr>
            </a:br>
            <a:r>
              <a:rPr lang="ru-RU" sz="1400" dirty="0" smtClean="0">
                <a:solidFill>
                  <a:schemeClr val="tx1"/>
                </a:solidFill>
              </a:rPr>
              <a:t>- А что бы ты добавила в декор чемодана? (ответы детей) МОЛОДЦЫ!</a:t>
            </a:r>
            <a:r>
              <a:rPr lang="ru-RU" sz="2000" b="1" i="1" u="sng" dirty="0" smtClean="0">
                <a:solidFill>
                  <a:schemeClr val="bg1"/>
                </a:solidFill>
              </a:rPr>
              <a:t/>
            </a:r>
            <a:br>
              <a:rPr lang="ru-RU" sz="2000" b="1" i="1" u="sng" dirty="0" smtClean="0">
                <a:solidFill>
                  <a:schemeClr val="bg1"/>
                </a:solidFill>
              </a:rPr>
            </a:br>
            <a:endParaRPr lang="ru-RU" sz="2000" b="1" i="1" u="sng" dirty="0">
              <a:solidFill>
                <a:schemeClr val="bg1"/>
              </a:solidFill>
            </a:endParaRPr>
          </a:p>
        </p:txBody>
      </p:sp>
      <p:pic>
        <p:nvPicPr>
          <p:cNvPr id="4" name="Содержимое 3" descr="P4200293.JPG"/>
          <p:cNvPicPr>
            <a:picLocks noGrp="1" noChangeAspect="1"/>
          </p:cNvPicPr>
          <p:nvPr>
            <p:ph sz="quarter" idx="1"/>
          </p:nvPr>
        </p:nvPicPr>
        <p:blipFill>
          <a:blip r:embed="rId2" cstate="print"/>
          <a:stretch>
            <a:fillRect/>
          </a:stretch>
        </p:blipFill>
        <p:spPr>
          <a:xfrm>
            <a:off x="2036167" y="2420888"/>
            <a:ext cx="4912097" cy="3684073"/>
          </a:xfrm>
        </p:spPr>
      </p:pic>
    </p:spTree>
  </p:cSld>
  <p:clrMapOvr>
    <a:masterClrMapping/>
  </p:clrMapOvr>
  <p:transition spd="med">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Схема 20"/>
          <p:cNvGraphicFramePr/>
          <p:nvPr/>
        </p:nvGraphicFramePr>
        <p:xfrm>
          <a:off x="457200" y="116632"/>
          <a:ext cx="764319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трелка вправо 6"/>
          <p:cNvSpPr/>
          <p:nvPr/>
        </p:nvSpPr>
        <p:spPr>
          <a:xfrm>
            <a:off x="755576" y="1484784"/>
            <a:ext cx="14401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flipV="1">
            <a:off x="755576" y="3140968"/>
            <a:ext cx="14401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flipV="1">
            <a:off x="539552" y="4941168"/>
            <a:ext cx="14401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2232248"/>
          </a:xfrm>
        </p:spPr>
        <p:txBody>
          <a:bodyPr>
            <a:normAutofit/>
          </a:bodyPr>
          <a:lstStyle/>
          <a:p>
            <a:r>
              <a:rPr lang="ru-RU" sz="2000" dirty="0" smtClean="0">
                <a:solidFill>
                  <a:srgbClr val="0070C0"/>
                </a:solidFill>
              </a:rPr>
              <a:t>           </a:t>
            </a:r>
            <a:r>
              <a:rPr lang="ru-RU" sz="2400" i="1" dirty="0" smtClean="0">
                <a:solidFill>
                  <a:schemeClr val="accent2">
                    <a:lumMod val="75000"/>
                  </a:schemeClr>
                </a:solidFill>
              </a:rPr>
              <a:t>Оборудование, материалы, инструменты</a:t>
            </a:r>
            <a:br>
              <a:rPr lang="ru-RU" sz="2400" i="1" dirty="0" smtClean="0">
                <a:solidFill>
                  <a:schemeClr val="accent2">
                    <a:lumMod val="75000"/>
                  </a:schemeClr>
                </a:solidFill>
              </a:rPr>
            </a:br>
            <a:r>
              <a:rPr lang="ru-RU" sz="2400" i="1" dirty="0" smtClean="0">
                <a:solidFill>
                  <a:schemeClr val="tx1"/>
                </a:solidFill>
              </a:rPr>
              <a:t>-</a:t>
            </a:r>
            <a:r>
              <a:rPr lang="ru-RU" sz="1800" dirty="0" smtClean="0">
                <a:solidFill>
                  <a:schemeClr val="tx1"/>
                </a:solidFill>
              </a:rPr>
              <a:t>чемодан, салфетки для декупажа, клей ПВА, грунт акриловый, губки, прищепки, кисти синтетические, акриловые краски, лак акриловый для декупажа, контур</a:t>
            </a:r>
            <a:r>
              <a:rPr lang="ru-RU" sz="2400" i="1" dirty="0" smtClean="0">
                <a:solidFill>
                  <a:schemeClr val="accent2">
                    <a:lumMod val="75000"/>
                  </a:schemeClr>
                </a:solidFill>
              </a:rPr>
              <a:t/>
            </a:r>
            <a:br>
              <a:rPr lang="ru-RU" sz="2400" i="1" dirty="0" smtClean="0">
                <a:solidFill>
                  <a:schemeClr val="accent2">
                    <a:lumMod val="75000"/>
                  </a:schemeClr>
                </a:solidFill>
              </a:rPr>
            </a:br>
            <a:r>
              <a:rPr lang="ru-RU" sz="2400" i="1" dirty="0" smtClean="0">
                <a:solidFill>
                  <a:schemeClr val="accent2">
                    <a:lumMod val="75000"/>
                  </a:schemeClr>
                </a:solidFill>
              </a:rPr>
              <a:t/>
            </a:r>
            <a:br>
              <a:rPr lang="ru-RU" sz="2400" i="1" dirty="0" smtClean="0">
                <a:solidFill>
                  <a:schemeClr val="accent2">
                    <a:lumMod val="75000"/>
                  </a:schemeClr>
                </a:solidFill>
              </a:rPr>
            </a:br>
            <a:endParaRPr lang="ru-RU" sz="2400" i="1" dirty="0">
              <a:solidFill>
                <a:schemeClr val="accent2">
                  <a:lumMod val="75000"/>
                </a:schemeClr>
              </a:solidFill>
            </a:endParaRPr>
          </a:p>
        </p:txBody>
      </p:sp>
      <p:pic>
        <p:nvPicPr>
          <p:cNvPr id="4" name="Содержимое 3" descr="P4130257.JPG"/>
          <p:cNvPicPr>
            <a:picLocks noGrp="1" noChangeAspect="1"/>
          </p:cNvPicPr>
          <p:nvPr>
            <p:ph sz="quarter" idx="1"/>
          </p:nvPr>
        </p:nvPicPr>
        <p:blipFill>
          <a:blip r:embed="rId2" cstate="print"/>
          <a:stretch>
            <a:fillRect/>
          </a:stretch>
        </p:blipFill>
        <p:spPr>
          <a:xfrm>
            <a:off x="1115616" y="2132856"/>
            <a:ext cx="6192688" cy="42975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439982"/>
          </a:xfrm>
        </p:spPr>
        <p:txBody>
          <a:bodyPr>
            <a:normAutofit fontScale="90000"/>
          </a:bodyPr>
          <a:lstStyle/>
          <a:p>
            <a:r>
              <a:rPr lang="ru-RU" sz="2800" b="1" dirty="0" smtClean="0"/>
              <a:t>         </a:t>
            </a:r>
            <a:br>
              <a:rPr lang="ru-RU" sz="2800" b="1" dirty="0" smtClean="0"/>
            </a:br>
            <a:r>
              <a:rPr lang="ru-RU" sz="2800" b="1" dirty="0" smtClean="0"/>
              <a:t> </a:t>
            </a:r>
            <a:br>
              <a:rPr lang="ru-RU" sz="2800" b="1" dirty="0" smtClean="0"/>
            </a:br>
            <a:r>
              <a:rPr lang="ru-RU" sz="2800" b="1" dirty="0" smtClean="0"/>
              <a:t>               </a:t>
            </a:r>
            <a:r>
              <a:rPr lang="ru-RU" sz="2800" b="1" dirty="0" smtClean="0">
                <a:solidFill>
                  <a:srgbClr val="C00000"/>
                </a:solidFill>
              </a:rPr>
              <a:t>Предварительная работа:</a:t>
            </a:r>
            <a:r>
              <a:rPr lang="ru-RU" sz="2800" b="1" dirty="0" smtClean="0"/>
              <a:t/>
            </a:r>
            <a:br>
              <a:rPr lang="ru-RU" sz="2800" b="1" dirty="0" smtClean="0"/>
            </a:br>
            <a:r>
              <a:rPr lang="ru-RU" sz="1400" dirty="0" smtClean="0"/>
              <a:t>1. Беседа о профессии дизайнера</a:t>
            </a:r>
            <a:r>
              <a:rPr lang="ru-RU" sz="2800" b="1" dirty="0" smtClean="0"/>
              <a:t/>
            </a:r>
            <a:br>
              <a:rPr lang="ru-RU" sz="2800" b="1" dirty="0" smtClean="0"/>
            </a:br>
            <a:r>
              <a:rPr lang="ru-RU" sz="1400" dirty="0" smtClean="0"/>
              <a:t>2.Рассматривание дизайнерских работ (чемоданов, рамок, комодов, тарелок)</a:t>
            </a:r>
            <a:r>
              <a:rPr lang="ru-RU" sz="2800" b="1" dirty="0" smtClean="0"/>
              <a:t/>
            </a:r>
            <a:br>
              <a:rPr lang="ru-RU" sz="2800" b="1" dirty="0" smtClean="0"/>
            </a:br>
            <a:r>
              <a:rPr lang="ru-RU" sz="1400" dirty="0" smtClean="0"/>
              <a:t>3. Рассказ о технике ДЕКУПАЖ</a:t>
            </a:r>
            <a:r>
              <a:rPr lang="ru-RU" sz="2800" b="1" dirty="0" smtClean="0"/>
              <a:t/>
            </a:r>
            <a:br>
              <a:rPr lang="ru-RU" sz="2800" b="1" dirty="0" smtClean="0"/>
            </a:br>
            <a:r>
              <a:rPr lang="ru-RU" sz="1400" dirty="0" smtClean="0"/>
              <a:t>4.Декорирование одноразовых тарелок техникой ДЕКУПАЖ салфетками</a:t>
            </a:r>
            <a:r>
              <a:rPr lang="ru-RU" sz="2800" dirty="0" smtClean="0"/>
              <a:t/>
            </a:r>
            <a:br>
              <a:rPr lang="ru-RU" sz="2800" dirty="0" smtClean="0"/>
            </a:br>
            <a:r>
              <a:rPr lang="ru-RU" sz="1400" dirty="0" smtClean="0"/>
              <a:t>5. Индивидуальное обучение детей техникой ДЕКУПАЖ в свободное время</a:t>
            </a:r>
            <a:br>
              <a:rPr lang="ru-RU" sz="1400" dirty="0" smtClean="0"/>
            </a:br>
            <a:r>
              <a:rPr lang="ru-RU" sz="1400" dirty="0" smtClean="0"/>
              <a:t/>
            </a:r>
            <a:br>
              <a:rPr lang="ru-RU" sz="1400" dirty="0" smtClean="0"/>
            </a:br>
            <a:r>
              <a:rPr lang="ru-RU" sz="2800" b="1" dirty="0" smtClean="0"/>
              <a:t/>
            </a:r>
            <a:br>
              <a:rPr lang="ru-RU" sz="2800" b="1" dirty="0" smtClean="0"/>
            </a:br>
            <a:r>
              <a:rPr lang="ru-RU" sz="2800" b="1" dirty="0" smtClean="0"/>
              <a:t>  </a:t>
            </a:r>
            <a:endParaRPr lang="ru-RU" sz="2800" b="1" dirty="0"/>
          </a:p>
        </p:txBody>
      </p:sp>
      <p:pic>
        <p:nvPicPr>
          <p:cNvPr id="4" name="Содержимое 3" descr="P4130270.JPG"/>
          <p:cNvPicPr>
            <a:picLocks noGrp="1" noChangeAspect="1"/>
          </p:cNvPicPr>
          <p:nvPr>
            <p:ph sz="quarter" idx="1"/>
          </p:nvPr>
        </p:nvPicPr>
        <p:blipFill>
          <a:blip r:embed="rId2" cstate="print"/>
          <a:stretch>
            <a:fillRect/>
          </a:stretch>
        </p:blipFill>
        <p:spPr>
          <a:xfrm>
            <a:off x="1071538" y="2000240"/>
            <a:ext cx="6072230" cy="4143404"/>
          </a:xfrm>
        </p:spPr>
      </p:pic>
    </p:spTree>
  </p:cSld>
  <p:clrMapOvr>
    <a:masterClrMapping/>
  </p:clrMapOvr>
  <p:transition spd="med">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440510"/>
          </a:xfrm>
        </p:spPr>
        <p:txBody>
          <a:bodyPr>
            <a:normAutofit/>
          </a:bodyPr>
          <a:lstStyle/>
          <a:p>
            <a:r>
              <a:rPr lang="ru-RU" sz="2000" dirty="0" smtClean="0">
                <a:solidFill>
                  <a:srgbClr val="0070C0"/>
                </a:solidFill>
              </a:rPr>
              <a:t>Содержание  занятий и распределение времени на                 каждый этап: </a:t>
            </a:r>
            <a:r>
              <a:rPr lang="ru-RU" sz="2000" dirty="0" smtClean="0">
                <a:solidFill>
                  <a:schemeClr val="accent4"/>
                </a:solidFill>
              </a:rPr>
              <a:t/>
            </a:r>
            <a:br>
              <a:rPr lang="ru-RU" sz="2000" dirty="0" smtClean="0">
                <a:solidFill>
                  <a:schemeClr val="accent4"/>
                </a:solidFill>
              </a:rPr>
            </a:br>
            <a:r>
              <a:rPr lang="ru-RU" sz="1800" dirty="0" smtClean="0">
                <a:solidFill>
                  <a:schemeClr val="tx1">
                    <a:lumMod val="50000"/>
                  </a:schemeClr>
                </a:solidFill>
              </a:rPr>
              <a:t>                                        </a:t>
            </a:r>
            <a:r>
              <a:rPr lang="ru-RU" sz="1800" dirty="0" smtClean="0">
                <a:solidFill>
                  <a:schemeClr val="bg1">
                    <a:lumMod val="75000"/>
                    <a:lumOff val="25000"/>
                  </a:schemeClr>
                </a:solidFill>
              </a:rPr>
              <a:t>Первое занятие</a:t>
            </a:r>
            <a:r>
              <a:rPr lang="ru-RU" sz="2000" dirty="0" smtClean="0"/>
              <a:t/>
            </a:r>
            <a:br>
              <a:rPr lang="ru-RU" sz="2000" dirty="0" smtClean="0"/>
            </a:br>
            <a:r>
              <a:rPr lang="ru-RU" sz="1600" dirty="0" smtClean="0">
                <a:solidFill>
                  <a:schemeClr val="bg1"/>
                </a:solidFill>
              </a:rPr>
              <a:t>1 этап </a:t>
            </a:r>
            <a:r>
              <a:rPr lang="ru-RU" sz="1400" dirty="0" smtClean="0"/>
              <a:t>первого занятия 3 мин.:</a:t>
            </a:r>
            <a:br>
              <a:rPr lang="ru-RU" sz="1400" dirty="0" smtClean="0"/>
            </a:br>
            <a:r>
              <a:rPr lang="ru-RU" sz="1400" dirty="0" smtClean="0"/>
              <a:t>-организационный момент (вызвать интерес детей к содержанию занятия)</a:t>
            </a:r>
            <a:br>
              <a:rPr lang="ru-RU" sz="1400" dirty="0" smtClean="0"/>
            </a:br>
            <a:r>
              <a:rPr lang="ru-RU" sz="1600" dirty="0" smtClean="0">
                <a:solidFill>
                  <a:schemeClr val="bg1"/>
                </a:solidFill>
              </a:rPr>
              <a:t>2 этап </a:t>
            </a:r>
            <a:r>
              <a:rPr lang="ru-RU" sz="1400" dirty="0" smtClean="0"/>
              <a:t>первого занятия 9 мин.:</a:t>
            </a:r>
            <a:br>
              <a:rPr lang="ru-RU" sz="1400" dirty="0" smtClean="0"/>
            </a:br>
            <a:r>
              <a:rPr lang="ru-RU" sz="1400" dirty="0" smtClean="0"/>
              <a:t>-беседа о чемодане (чей он, откуда взялся?)</a:t>
            </a:r>
            <a:br>
              <a:rPr lang="ru-RU" sz="1400" dirty="0" smtClean="0"/>
            </a:br>
            <a:r>
              <a:rPr lang="ru-RU" sz="1400" dirty="0" smtClean="0"/>
              <a:t>-сюрпризный момент (находим внутри чемодана баночку  с грунтом)</a:t>
            </a:r>
            <a:br>
              <a:rPr lang="ru-RU" sz="1400" dirty="0" smtClean="0"/>
            </a:br>
            <a:r>
              <a:rPr lang="ru-RU" sz="1600" dirty="0" smtClean="0">
                <a:solidFill>
                  <a:schemeClr val="bg1"/>
                </a:solidFill>
              </a:rPr>
              <a:t>3 этап </a:t>
            </a:r>
            <a:r>
              <a:rPr lang="ru-RU" sz="1400" dirty="0" smtClean="0"/>
              <a:t>первого занятия 15 мин.:</a:t>
            </a:r>
            <a:br>
              <a:rPr lang="ru-RU" sz="1400" dirty="0" smtClean="0"/>
            </a:br>
            <a:r>
              <a:rPr lang="ru-RU" sz="1400" dirty="0" smtClean="0"/>
              <a:t>-самостоятельная деятельность детей</a:t>
            </a:r>
            <a:br>
              <a:rPr lang="ru-RU" sz="1400" dirty="0" smtClean="0"/>
            </a:br>
            <a:r>
              <a:rPr lang="ru-RU" sz="1600" dirty="0" smtClean="0">
                <a:solidFill>
                  <a:schemeClr val="bg1"/>
                </a:solidFill>
              </a:rPr>
              <a:t>4 этап </a:t>
            </a:r>
            <a:r>
              <a:rPr lang="ru-RU" sz="1400" dirty="0" smtClean="0"/>
              <a:t>первого занятия 3 мин.:</a:t>
            </a:r>
            <a:br>
              <a:rPr lang="ru-RU" sz="1400" dirty="0" smtClean="0"/>
            </a:br>
            <a:r>
              <a:rPr lang="ru-RU" sz="1400" dirty="0" smtClean="0"/>
              <a:t>-подведение итога первого занятия.</a:t>
            </a:r>
            <a:br>
              <a:rPr lang="ru-RU" sz="1400" dirty="0" smtClean="0"/>
            </a:br>
            <a:r>
              <a:rPr lang="ru-RU" sz="1400" dirty="0" smtClean="0"/>
              <a:t>                                                     </a:t>
            </a:r>
            <a:r>
              <a:rPr lang="ru-RU" sz="1800" dirty="0" smtClean="0">
                <a:solidFill>
                  <a:schemeClr val="bg1">
                    <a:lumMod val="85000"/>
                    <a:lumOff val="15000"/>
                  </a:schemeClr>
                </a:solidFill>
              </a:rPr>
              <a:t>Второе занятие</a:t>
            </a:r>
            <a:r>
              <a:rPr lang="ru-RU" sz="1800" dirty="0" smtClean="0">
                <a:solidFill>
                  <a:schemeClr val="tx1">
                    <a:lumMod val="50000"/>
                  </a:schemeClr>
                </a:solidFill>
              </a:rPr>
              <a:t/>
            </a:r>
            <a:br>
              <a:rPr lang="ru-RU" sz="1800" dirty="0" smtClean="0">
                <a:solidFill>
                  <a:schemeClr val="tx1">
                    <a:lumMod val="50000"/>
                  </a:schemeClr>
                </a:solidFill>
              </a:rPr>
            </a:br>
            <a:r>
              <a:rPr lang="ru-RU" sz="1400" dirty="0" smtClean="0">
                <a:solidFill>
                  <a:schemeClr val="bg1"/>
                </a:solidFill>
              </a:rPr>
              <a:t>1 этап </a:t>
            </a:r>
            <a:r>
              <a:rPr lang="ru-RU" sz="1400" dirty="0" smtClean="0">
                <a:solidFill>
                  <a:schemeClr val="tx1"/>
                </a:solidFill>
              </a:rPr>
              <a:t>второго занятия 2 мин.:</a:t>
            </a:r>
            <a:br>
              <a:rPr lang="ru-RU" sz="1400" dirty="0" smtClean="0">
                <a:solidFill>
                  <a:schemeClr val="tx1"/>
                </a:solidFill>
              </a:rPr>
            </a:br>
            <a:r>
              <a:rPr lang="ru-RU" sz="1400" dirty="0" smtClean="0">
                <a:solidFill>
                  <a:schemeClr val="tx1"/>
                </a:solidFill>
              </a:rPr>
              <a:t>-организационный момент (продолжать вызывать интерес к занятию)</a:t>
            </a:r>
            <a:r>
              <a:rPr lang="ru-RU" sz="1400" dirty="0" smtClean="0">
                <a:solidFill>
                  <a:schemeClr val="tx1">
                    <a:lumMod val="50000"/>
                  </a:schemeClr>
                </a:solidFill>
              </a:rPr>
              <a:t/>
            </a:r>
            <a:br>
              <a:rPr lang="ru-RU" sz="1400" dirty="0" smtClean="0">
                <a:solidFill>
                  <a:schemeClr val="tx1">
                    <a:lumMod val="50000"/>
                  </a:schemeClr>
                </a:solidFill>
              </a:rPr>
            </a:br>
            <a:r>
              <a:rPr lang="ru-RU" sz="1400" dirty="0" smtClean="0">
                <a:solidFill>
                  <a:schemeClr val="bg1"/>
                </a:solidFill>
              </a:rPr>
              <a:t>2 этап </a:t>
            </a:r>
            <a:r>
              <a:rPr lang="ru-RU" sz="1400" dirty="0" smtClean="0">
                <a:solidFill>
                  <a:schemeClr val="tx1"/>
                </a:solidFill>
              </a:rPr>
              <a:t>второго занятия 13 мин.:</a:t>
            </a:r>
            <a:br>
              <a:rPr lang="ru-RU" sz="1400" dirty="0" smtClean="0">
                <a:solidFill>
                  <a:schemeClr val="tx1"/>
                </a:solidFill>
              </a:rPr>
            </a:br>
            <a:r>
              <a:rPr lang="ru-RU" sz="1400" dirty="0" smtClean="0">
                <a:solidFill>
                  <a:schemeClr val="tx1"/>
                </a:solidFill>
              </a:rPr>
              <a:t>-беседа (рассматривание загрунтованного чемодана)</a:t>
            </a:r>
            <a:br>
              <a:rPr lang="ru-RU" sz="1400" dirty="0" smtClean="0">
                <a:solidFill>
                  <a:schemeClr val="tx1"/>
                </a:solidFill>
              </a:rPr>
            </a:br>
            <a:r>
              <a:rPr lang="ru-RU" sz="1400" dirty="0" smtClean="0">
                <a:solidFill>
                  <a:schemeClr val="tx1"/>
                </a:solidFill>
              </a:rPr>
              <a:t>-сюрпризный момент (обнаруживаем внутри чемодана диск)</a:t>
            </a:r>
            <a:br>
              <a:rPr lang="ru-RU" sz="1400" dirty="0" smtClean="0">
                <a:solidFill>
                  <a:schemeClr val="tx1"/>
                </a:solidFill>
              </a:rPr>
            </a:br>
            <a:r>
              <a:rPr lang="ru-RU" sz="1400" dirty="0" smtClean="0">
                <a:solidFill>
                  <a:schemeClr val="tx1"/>
                </a:solidFill>
              </a:rPr>
              <a:t>-просмотр диска </a:t>
            </a:r>
            <a:br>
              <a:rPr lang="ru-RU" sz="1400" dirty="0" smtClean="0">
                <a:solidFill>
                  <a:schemeClr val="tx1"/>
                </a:solidFill>
              </a:rPr>
            </a:br>
            <a:r>
              <a:rPr lang="ru-RU" sz="1400" dirty="0" smtClean="0">
                <a:solidFill>
                  <a:schemeClr val="tx1"/>
                </a:solidFill>
              </a:rPr>
              <a:t>-физкультминутка (танцуем под песню И. </a:t>
            </a:r>
            <a:r>
              <a:rPr lang="ru-RU" sz="1400" dirty="0" err="1" smtClean="0">
                <a:solidFill>
                  <a:schemeClr val="tx1"/>
                </a:solidFill>
              </a:rPr>
              <a:t>Корнелюка</a:t>
            </a:r>
            <a:r>
              <a:rPr lang="ru-RU" sz="1400" dirty="0" smtClean="0">
                <a:solidFill>
                  <a:schemeClr val="tx1"/>
                </a:solidFill>
              </a:rPr>
              <a:t> «Чемодан»)</a:t>
            </a:r>
            <a:r>
              <a:rPr lang="ru-RU" sz="1400" dirty="0" smtClean="0">
                <a:solidFill>
                  <a:schemeClr val="tx1">
                    <a:lumMod val="50000"/>
                  </a:schemeClr>
                </a:solidFill>
              </a:rPr>
              <a:t/>
            </a:r>
            <a:br>
              <a:rPr lang="ru-RU" sz="1400" dirty="0" smtClean="0">
                <a:solidFill>
                  <a:schemeClr val="tx1">
                    <a:lumMod val="50000"/>
                  </a:schemeClr>
                </a:solidFill>
              </a:rPr>
            </a:br>
            <a:r>
              <a:rPr lang="ru-RU" sz="1400" dirty="0" smtClean="0">
                <a:solidFill>
                  <a:schemeClr val="bg1"/>
                </a:solidFill>
              </a:rPr>
              <a:t>3 этап </a:t>
            </a:r>
            <a:r>
              <a:rPr lang="ru-RU" sz="1400" dirty="0" smtClean="0">
                <a:solidFill>
                  <a:schemeClr val="tx1"/>
                </a:solidFill>
              </a:rPr>
              <a:t>второго занятия 12 мин.:</a:t>
            </a:r>
            <a:br>
              <a:rPr lang="ru-RU" sz="1400" dirty="0" smtClean="0">
                <a:solidFill>
                  <a:schemeClr val="tx1"/>
                </a:solidFill>
              </a:rPr>
            </a:br>
            <a:r>
              <a:rPr lang="ru-RU" sz="1400" dirty="0" smtClean="0">
                <a:solidFill>
                  <a:schemeClr val="tx1"/>
                </a:solidFill>
              </a:rPr>
              <a:t>-самостоятельная деятельность детей (индивидуальная помощь)</a:t>
            </a:r>
            <a:r>
              <a:rPr lang="ru-RU" sz="1400" dirty="0" smtClean="0">
                <a:solidFill>
                  <a:schemeClr val="tx1">
                    <a:lumMod val="50000"/>
                  </a:schemeClr>
                </a:solidFill>
              </a:rPr>
              <a:t/>
            </a:r>
            <a:br>
              <a:rPr lang="ru-RU" sz="1400" dirty="0" smtClean="0">
                <a:solidFill>
                  <a:schemeClr val="tx1">
                    <a:lumMod val="50000"/>
                  </a:schemeClr>
                </a:solidFill>
              </a:rPr>
            </a:br>
            <a:r>
              <a:rPr lang="ru-RU" sz="1400" dirty="0" smtClean="0">
                <a:solidFill>
                  <a:schemeClr val="bg1"/>
                </a:solidFill>
              </a:rPr>
              <a:t>4 этап </a:t>
            </a:r>
            <a:r>
              <a:rPr lang="ru-RU" sz="1400" dirty="0" smtClean="0">
                <a:solidFill>
                  <a:schemeClr val="tx1"/>
                </a:solidFill>
              </a:rPr>
              <a:t>второго занятия 3 мин.:</a:t>
            </a:r>
            <a:br>
              <a:rPr lang="ru-RU" sz="1400" dirty="0" smtClean="0">
                <a:solidFill>
                  <a:schemeClr val="tx1"/>
                </a:solidFill>
              </a:rPr>
            </a:br>
            <a:r>
              <a:rPr lang="ru-RU" sz="1400" dirty="0" smtClean="0">
                <a:solidFill>
                  <a:schemeClr val="tx1"/>
                </a:solidFill>
              </a:rPr>
              <a:t>-итог занятия.</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r>
              <a:rPr lang="ru-RU" sz="1400" dirty="0" smtClean="0">
                <a:solidFill>
                  <a:schemeClr val="tx1"/>
                </a:solidFill>
              </a:rPr>
              <a:t/>
            </a:r>
            <a:br>
              <a:rPr lang="ru-RU" sz="1400" dirty="0" smtClean="0">
                <a:solidFill>
                  <a:schemeClr val="tx1"/>
                </a:solidFill>
              </a:rPr>
            </a:br>
            <a:endParaRPr lang="ru-RU" sz="1800" dirty="0">
              <a:solidFill>
                <a:schemeClr val="tx1"/>
              </a:solidFill>
            </a:endParaRPr>
          </a:p>
        </p:txBody>
      </p:sp>
    </p:spTree>
  </p:cSld>
  <p:clrMapOvr>
    <a:masterClrMapping/>
  </p:clrMapOvr>
  <p:transition spd="med">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4130261.JPG"/>
          <p:cNvPicPr>
            <a:picLocks noGrp="1" noChangeAspect="1"/>
          </p:cNvPicPr>
          <p:nvPr>
            <p:ph sz="quarter" idx="1"/>
          </p:nvPr>
        </p:nvPicPr>
        <p:blipFill>
          <a:blip r:embed="rId2" cstate="print"/>
          <a:stretch>
            <a:fillRect/>
          </a:stretch>
        </p:blipFill>
        <p:spPr>
          <a:xfrm>
            <a:off x="323528" y="2708920"/>
            <a:ext cx="36576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Содержимое 5" descr="P4130262.JPG"/>
          <p:cNvPicPr>
            <a:picLocks noGrp="1" noChangeAspect="1"/>
          </p:cNvPicPr>
          <p:nvPr>
            <p:ph sz="quarter" idx="2"/>
          </p:nvPr>
        </p:nvPicPr>
        <p:blipFill>
          <a:blip r:embed="rId3" cstate="print"/>
          <a:stretch>
            <a:fillRect/>
          </a:stretch>
        </p:blipFill>
        <p:spPr>
          <a:xfrm>
            <a:off x="4286248" y="3571876"/>
            <a:ext cx="36576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Заголовок 1"/>
          <p:cNvSpPr>
            <a:spLocks noGrp="1"/>
          </p:cNvSpPr>
          <p:nvPr>
            <p:ph type="title"/>
          </p:nvPr>
        </p:nvSpPr>
        <p:spPr>
          <a:xfrm>
            <a:off x="142844" y="274638"/>
            <a:ext cx="8358246" cy="3586410"/>
          </a:xfrm>
        </p:spPr>
        <p:txBody>
          <a:bodyPr>
            <a:normAutofit/>
          </a:bodyPr>
          <a:lstStyle/>
          <a:p>
            <a:r>
              <a:rPr lang="ru-RU" sz="1600" dirty="0" smtClean="0"/>
              <a:t>                                                </a:t>
            </a:r>
            <a:r>
              <a:rPr lang="ru-RU" sz="2000" b="1" i="1" u="sng" dirty="0" smtClean="0">
                <a:solidFill>
                  <a:srgbClr val="002060"/>
                </a:solidFill>
              </a:rPr>
              <a:t>ход первого занятия</a:t>
            </a:r>
            <a:br>
              <a:rPr lang="ru-RU" sz="2000" b="1" i="1" u="sng" dirty="0" smtClean="0">
                <a:solidFill>
                  <a:srgbClr val="002060"/>
                </a:solidFill>
              </a:rPr>
            </a:br>
            <a:r>
              <a:rPr lang="ru-RU" sz="2000" b="1" i="1" u="sng" dirty="0" smtClean="0">
                <a:solidFill>
                  <a:srgbClr val="002060"/>
                </a:solidFill>
              </a:rPr>
              <a:t>1 этап:</a:t>
            </a:r>
            <a:r>
              <a:rPr lang="ru-RU" sz="1600" dirty="0" smtClean="0"/>
              <a:t/>
            </a:r>
            <a:br>
              <a:rPr lang="ru-RU" sz="1600" dirty="0" smtClean="0"/>
            </a:br>
            <a:r>
              <a:rPr lang="ru-RU" sz="1600" dirty="0" smtClean="0"/>
              <a:t>Дети входят в изостудию, на дороге стоит старый чемодан.</a:t>
            </a:r>
            <a:br>
              <a:rPr lang="ru-RU" sz="1600" dirty="0" smtClean="0"/>
            </a:br>
            <a:r>
              <a:rPr lang="ru-RU" sz="1600" dirty="0" smtClean="0"/>
              <a:t>-Ой, что это? (ответы детей).Берем чемодан и несём его в изостудию, ставим на стол, рассматриваем, отмечаем, что он очень старый, потрёпанный.</a:t>
            </a:r>
            <a:br>
              <a:rPr lang="ru-RU" sz="1600" dirty="0" smtClean="0"/>
            </a:br>
            <a:r>
              <a:rPr lang="ru-RU" sz="1800" b="1" i="1" u="sng" dirty="0" smtClean="0">
                <a:solidFill>
                  <a:srgbClr val="002060"/>
                </a:solidFill>
              </a:rPr>
              <a:t>2 этап: </a:t>
            </a:r>
            <a:r>
              <a:rPr lang="ru-RU" sz="1600" dirty="0" smtClean="0"/>
              <a:t/>
            </a:r>
            <a:br>
              <a:rPr lang="ru-RU" sz="1600" dirty="0" smtClean="0"/>
            </a:br>
            <a:r>
              <a:rPr lang="ru-RU" sz="1600" dirty="0" smtClean="0"/>
              <a:t>Открываем его и обнаруживаем внутри баночку с грунтом.</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t>
            </a:r>
            <a:endParaRPr lang="ru-RU" sz="1600" dirty="0"/>
          </a:p>
        </p:txBody>
      </p:sp>
    </p:spTree>
  </p:cSld>
  <p:clrMapOvr>
    <a:masterClrMapping/>
  </p:clrMapOvr>
  <p:transition spd="med">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298378"/>
          </a:xfrm>
        </p:spPr>
        <p:txBody>
          <a:bodyPr>
            <a:normAutofit fontScale="90000"/>
          </a:bodyPr>
          <a:lstStyle/>
          <a:p>
            <a:r>
              <a:rPr lang="ru-RU" sz="1400" i="1" dirty="0" smtClean="0"/>
              <a:t>                                                    </a:t>
            </a:r>
            <a:r>
              <a:rPr lang="ru-RU" sz="1800" b="1" i="1" u="sng" dirty="0" smtClean="0">
                <a:solidFill>
                  <a:schemeClr val="bg1"/>
                </a:solidFill>
              </a:rPr>
              <a:t>Ход первого занятия</a:t>
            </a:r>
            <a:r>
              <a:rPr lang="ru-RU" sz="1800" b="1" u="sng" dirty="0" smtClean="0">
                <a:solidFill>
                  <a:schemeClr val="bg1"/>
                </a:solidFill>
              </a:rPr>
              <a:t/>
            </a:r>
            <a:br>
              <a:rPr lang="ru-RU" sz="1800" b="1" u="sng" dirty="0" smtClean="0">
                <a:solidFill>
                  <a:schemeClr val="bg1"/>
                </a:solidFill>
              </a:rPr>
            </a:br>
            <a:r>
              <a:rPr lang="ru-RU" sz="1400" dirty="0" smtClean="0"/>
              <a:t/>
            </a:r>
            <a:br>
              <a:rPr lang="ru-RU" sz="1400" dirty="0" smtClean="0"/>
            </a:br>
            <a:r>
              <a:rPr lang="ru-RU" sz="1400" dirty="0" smtClean="0"/>
              <a:t>-Ребята, а вы знаете, что это такое? (ответы детей - НЕТ)</a:t>
            </a:r>
            <a:br>
              <a:rPr lang="ru-RU" sz="1400" dirty="0" smtClean="0"/>
            </a:br>
            <a:r>
              <a:rPr lang="ru-RU" sz="1400" dirty="0" smtClean="0"/>
              <a:t>-Я вам расскажу для чего нужен грунт, из чего он сделан, и где он применяется (объяснение воспитателя)</a:t>
            </a:r>
            <a:br>
              <a:rPr lang="ru-RU" sz="1400" dirty="0" smtClean="0"/>
            </a:br>
            <a:r>
              <a:rPr lang="ru-RU" sz="1400" dirty="0" smtClean="0"/>
              <a:t>-Давайте сейчас загрунтуем этот чемодан, ведь не зря же его сюда кто то положил. Он будет у нас белым и красивым (ответы детей – Давайте!)</a:t>
            </a:r>
            <a:br>
              <a:rPr lang="ru-RU" sz="1400" dirty="0" smtClean="0"/>
            </a:br>
            <a:r>
              <a:rPr lang="ru-RU" sz="1400" dirty="0" smtClean="0"/>
              <a:t>Воспитатель берет губки, защипывает на них прищепки и отдает детям, объясняя, что надо делать</a:t>
            </a:r>
            <a:br>
              <a:rPr lang="ru-RU" sz="1400" dirty="0" smtClean="0"/>
            </a:br>
            <a:r>
              <a:rPr lang="ru-RU" sz="1800" b="1" i="1" dirty="0" smtClean="0">
                <a:solidFill>
                  <a:schemeClr val="bg1"/>
                </a:solidFill>
              </a:rPr>
              <a:t>3 этап:</a:t>
            </a:r>
            <a:r>
              <a:rPr lang="ru-RU" sz="1400" dirty="0" smtClean="0"/>
              <a:t/>
            </a:r>
            <a:br>
              <a:rPr lang="ru-RU" sz="1400" dirty="0" smtClean="0"/>
            </a:br>
            <a:r>
              <a:rPr lang="ru-RU" sz="1400" dirty="0" smtClean="0"/>
              <a:t> Дети самостоятельно грунтуют чемодан.</a:t>
            </a:r>
            <a:br>
              <a:rPr lang="ru-RU" sz="1400" dirty="0" smtClean="0"/>
            </a:br>
            <a:r>
              <a:rPr lang="ru-RU" sz="1400" dirty="0" smtClean="0"/>
              <a:t>-Вот молодцы, вы загрунтовали наш чемодан, а теперь он должен высохнуть, а для этого нужно время. Мы с вами встретимся завтра и посмотрим, что получилось с чемоданом, когда он высохнет. Хорошо? (ответы детей – Хорошо!) </a:t>
            </a:r>
            <a:endParaRPr lang="ru-RU" sz="1400" dirty="0"/>
          </a:p>
        </p:txBody>
      </p:sp>
      <p:pic>
        <p:nvPicPr>
          <p:cNvPr id="5" name="Содержимое 4" descr="P4130263.JPG"/>
          <p:cNvPicPr>
            <a:picLocks noGrp="1" noChangeAspect="1"/>
          </p:cNvPicPr>
          <p:nvPr>
            <p:ph sz="quarter" idx="1"/>
          </p:nvPr>
        </p:nvPicPr>
        <p:blipFill>
          <a:blip r:embed="rId2" cstate="print"/>
          <a:stretch>
            <a:fillRect/>
          </a:stretch>
        </p:blipFill>
        <p:spPr>
          <a:xfrm>
            <a:off x="467544" y="3429000"/>
            <a:ext cx="3657600" cy="2743200"/>
          </a:xfrm>
          <a:prstGeom prst="rect">
            <a:avLst/>
          </a:prstGeom>
          <a:ln>
            <a:noFill/>
          </a:ln>
          <a:effectLst>
            <a:softEdge rad="112500"/>
          </a:effectLst>
        </p:spPr>
      </p:pic>
      <p:pic>
        <p:nvPicPr>
          <p:cNvPr id="6" name="Содержимое 5" descr="P4130266.JPG"/>
          <p:cNvPicPr>
            <a:picLocks noGrp="1" noChangeAspect="1"/>
          </p:cNvPicPr>
          <p:nvPr>
            <p:ph sz="quarter" idx="2"/>
          </p:nvPr>
        </p:nvPicPr>
        <p:blipFill>
          <a:blip r:embed="rId3" cstate="print"/>
          <a:stretch>
            <a:fillRect/>
          </a:stretch>
        </p:blipFill>
        <p:spPr>
          <a:xfrm>
            <a:off x="4357686" y="3857628"/>
            <a:ext cx="3657600" cy="2743200"/>
          </a:xfrm>
          <a:prstGeom prst="rect">
            <a:avLst/>
          </a:prstGeom>
          <a:ln>
            <a:noFill/>
          </a:ln>
          <a:effectLst>
            <a:softEdge rad="112500"/>
          </a:effectLst>
        </p:spPr>
      </p:pic>
    </p:spTree>
  </p:cSld>
  <p:clrMapOvr>
    <a:masterClrMapping/>
  </p:clrMapOvr>
  <p:transition spd="med">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218258"/>
          </a:xfrm>
        </p:spPr>
        <p:txBody>
          <a:bodyPr>
            <a:normAutofit fontScale="90000"/>
          </a:bodyPr>
          <a:lstStyle/>
          <a:p>
            <a:r>
              <a:rPr lang="ru-RU" dirty="0" smtClean="0"/>
              <a:t/>
            </a:r>
            <a:br>
              <a:rPr lang="ru-RU" dirty="0" smtClean="0"/>
            </a:br>
            <a:r>
              <a:rPr lang="ru-RU" b="1" i="1" dirty="0" smtClean="0">
                <a:solidFill>
                  <a:schemeClr val="bg1"/>
                </a:solidFill>
              </a:rPr>
              <a:t>   </a:t>
            </a:r>
            <a:r>
              <a:rPr lang="ru-RU" sz="2000" b="1" i="1" dirty="0" smtClean="0">
                <a:solidFill>
                  <a:schemeClr val="bg1"/>
                </a:solidFill>
              </a:rPr>
              <a:t>4 этап:</a:t>
            </a:r>
            <a:br>
              <a:rPr lang="ru-RU" sz="2000" b="1" i="1" dirty="0" smtClean="0">
                <a:solidFill>
                  <a:schemeClr val="bg1"/>
                </a:solidFill>
              </a:rPr>
            </a:br>
            <a:r>
              <a:rPr lang="ru-RU" sz="1800" dirty="0" smtClean="0">
                <a:solidFill>
                  <a:schemeClr val="tx1"/>
                </a:solidFill>
              </a:rPr>
              <a:t>Подведение  итога 1-го занятия (оценка деятельности детей)</a:t>
            </a:r>
            <a:r>
              <a:rPr lang="ru-RU" sz="2000" b="1" i="1" dirty="0" smtClean="0">
                <a:solidFill>
                  <a:schemeClr val="bg1"/>
                </a:solidFill>
              </a:rPr>
              <a:t/>
            </a:r>
            <a:br>
              <a:rPr lang="ru-RU" sz="2000" b="1" i="1" dirty="0" smtClean="0">
                <a:solidFill>
                  <a:schemeClr val="bg1"/>
                </a:solidFill>
              </a:rPr>
            </a:br>
            <a:r>
              <a:rPr lang="ru-RU" sz="2000" b="1" i="1" dirty="0" smtClean="0">
                <a:solidFill>
                  <a:schemeClr val="bg1"/>
                </a:solidFill>
              </a:rPr>
              <a:t/>
            </a:r>
            <a:br>
              <a:rPr lang="ru-RU" sz="2000" b="1" i="1" dirty="0" smtClean="0">
                <a:solidFill>
                  <a:schemeClr val="bg1"/>
                </a:solidFill>
              </a:rPr>
            </a:br>
            <a:r>
              <a:rPr lang="ru-RU" sz="2000" b="1" i="1" dirty="0" smtClean="0">
                <a:solidFill>
                  <a:schemeClr val="bg1"/>
                </a:solidFill>
              </a:rPr>
              <a:t/>
            </a:r>
            <a:br>
              <a:rPr lang="ru-RU" sz="2000" b="1" i="1" dirty="0" smtClean="0">
                <a:solidFill>
                  <a:schemeClr val="bg1"/>
                </a:solidFill>
              </a:rPr>
            </a:br>
            <a:r>
              <a:rPr lang="ru-RU" b="1" i="1" dirty="0" smtClean="0">
                <a:solidFill>
                  <a:schemeClr val="bg1"/>
                </a:solidFill>
              </a:rPr>
              <a:t>                    </a:t>
            </a:r>
            <a:r>
              <a:rPr lang="ru-RU" sz="2000" dirty="0" smtClean="0"/>
              <a:t/>
            </a:r>
            <a:br>
              <a:rPr lang="ru-RU" sz="2000" dirty="0" smtClean="0"/>
            </a:br>
            <a:r>
              <a:rPr lang="ru-RU" sz="2000" dirty="0" smtClean="0"/>
              <a:t/>
            </a:r>
            <a:br>
              <a:rPr lang="ru-RU" sz="2000" dirty="0" smtClean="0"/>
            </a:br>
            <a:endParaRPr lang="ru-RU" sz="2000" dirty="0"/>
          </a:p>
        </p:txBody>
      </p:sp>
      <p:pic>
        <p:nvPicPr>
          <p:cNvPr id="4" name="Содержимое 3" descr="P4200284.JPG"/>
          <p:cNvPicPr>
            <a:picLocks noGrp="1" noChangeAspect="1"/>
          </p:cNvPicPr>
          <p:nvPr>
            <p:ph sz="quarter" idx="1"/>
          </p:nvPr>
        </p:nvPicPr>
        <p:blipFill>
          <a:blip r:embed="rId2" cstate="print"/>
          <a:stretch>
            <a:fillRect/>
          </a:stretch>
        </p:blipFill>
        <p:spPr>
          <a:xfrm>
            <a:off x="1475656" y="1628800"/>
            <a:ext cx="5760640" cy="4248472"/>
          </a:xfrm>
        </p:spPr>
      </p:pic>
    </p:spTree>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6264696"/>
          </a:xfrm>
        </p:spPr>
        <p:txBody>
          <a:bodyPr>
            <a:normAutofit/>
          </a:bodyPr>
          <a:lstStyle/>
          <a:p>
            <a:r>
              <a:rPr lang="ru-RU" sz="2000" dirty="0" smtClean="0"/>
              <a:t>                               </a:t>
            </a:r>
            <a:r>
              <a:rPr lang="ru-RU" sz="2000" b="1" i="1" u="sng" dirty="0" smtClean="0">
                <a:solidFill>
                  <a:schemeClr val="bg1"/>
                </a:solidFill>
              </a:rPr>
              <a:t>Ход второго занятия</a:t>
            </a:r>
            <a:r>
              <a:rPr lang="ru-RU" sz="2800" b="1" i="1" u="sng" dirty="0" smtClean="0">
                <a:solidFill>
                  <a:schemeClr val="bg1"/>
                </a:solidFill>
              </a:rPr>
              <a:t/>
            </a:r>
            <a:br>
              <a:rPr lang="ru-RU" sz="2800" b="1" i="1" u="sng" dirty="0" smtClean="0">
                <a:solidFill>
                  <a:schemeClr val="bg1"/>
                </a:solidFill>
              </a:rPr>
            </a:br>
            <a:r>
              <a:rPr lang="ru-RU" sz="1800" b="1" i="1" u="sng" dirty="0" smtClean="0">
                <a:solidFill>
                  <a:schemeClr val="bg1"/>
                </a:solidFill>
              </a:rPr>
              <a:t>1 этап:</a:t>
            </a:r>
            <a:r>
              <a:rPr lang="ru-RU" sz="2800" b="1" i="1" u="sng" dirty="0" smtClean="0">
                <a:solidFill>
                  <a:schemeClr val="bg1"/>
                </a:solidFill>
              </a:rPr>
              <a:t/>
            </a:r>
            <a:br>
              <a:rPr lang="ru-RU" sz="2800" b="1" i="1" u="sng" dirty="0" smtClean="0">
                <a:solidFill>
                  <a:schemeClr val="bg1"/>
                </a:solidFill>
              </a:rPr>
            </a:br>
            <a:r>
              <a:rPr lang="ru-RU" sz="1600" dirty="0" smtClean="0">
                <a:solidFill>
                  <a:schemeClr val="tx1"/>
                </a:solidFill>
              </a:rPr>
              <a:t>Посмотрите ребята, какой красивый чемодан у нас получился (поворачиваем чемодан и обнаруживаем записку) Ой, какая-то записка! (читаем) «Очень красивый чемодан, но, что-то на нём не хватает. Посмотрите внутрь, там для вас сюрприз. </a:t>
            </a:r>
            <a:r>
              <a:rPr lang="ru-RU" sz="1800" dirty="0" smtClean="0">
                <a:solidFill>
                  <a:schemeClr val="tx1"/>
                </a:solidFill>
              </a:rPr>
              <a:t>НЕЗНАЙКА.»</a:t>
            </a:r>
            <a:br>
              <a:rPr lang="ru-RU" sz="1800" dirty="0" smtClean="0">
                <a:solidFill>
                  <a:schemeClr val="tx1"/>
                </a:solidFill>
              </a:rPr>
            </a:br>
            <a:r>
              <a:rPr lang="ru-RU" sz="1800" b="1" i="1" u="sng" dirty="0" smtClean="0">
                <a:solidFill>
                  <a:schemeClr val="bg1"/>
                </a:solidFill>
              </a:rPr>
              <a:t>2 этап: </a:t>
            </a:r>
            <a:r>
              <a:rPr lang="ru-RU" sz="1600" dirty="0" smtClean="0">
                <a:solidFill>
                  <a:schemeClr val="tx1"/>
                </a:solidFill>
              </a:rPr>
              <a:t>Воспитатель и дети заглядывают внутрь чемодана и находят там диск</a:t>
            </a:r>
            <a:r>
              <a:rPr lang="ru-RU" sz="1800" dirty="0" smtClean="0">
                <a:solidFill>
                  <a:schemeClr val="tx1"/>
                </a:solidFill>
              </a:rPr>
              <a:t>.</a:t>
            </a:r>
            <a:r>
              <a:rPr lang="ru-RU" sz="2800" b="1" i="1" u="sng" dirty="0" smtClean="0">
                <a:solidFill>
                  <a:schemeClr val="bg1"/>
                </a:solidFill>
              </a:rPr>
              <a:t/>
            </a:r>
            <a:br>
              <a:rPr lang="ru-RU" sz="2800" b="1" i="1" u="sng" dirty="0" smtClean="0">
                <a:solidFill>
                  <a:schemeClr val="bg1"/>
                </a:solidFill>
              </a:rPr>
            </a:br>
            <a:r>
              <a:rPr lang="ru-RU" sz="1400" dirty="0" smtClean="0">
                <a:solidFill>
                  <a:schemeClr val="tx1"/>
                </a:solidFill>
              </a:rPr>
              <a:t>-Дети, как вы думаете, что на этом диске? (ответы детей – мультфильм, кино…) Хотите посмотреть? Садитесь на стульчики</a:t>
            </a:r>
            <a:r>
              <a:rPr lang="ru-RU" sz="1400" dirty="0" smtClean="0">
                <a:solidFill>
                  <a:schemeClr val="bg1"/>
                </a:solidFill>
              </a:rPr>
              <a:t>. </a:t>
            </a:r>
            <a:r>
              <a:rPr lang="ru-RU" sz="1400" dirty="0" smtClean="0">
                <a:solidFill>
                  <a:schemeClr val="tx1"/>
                </a:solidFill>
              </a:rPr>
              <a:t>Просмотр слайдов отдекорированных чемоданов, комодов, шкафов и т. д., отгадывание загадок.</a:t>
            </a:r>
            <a:r>
              <a:rPr lang="ru-RU" sz="2800" b="1" i="1" u="sng" dirty="0" smtClean="0">
                <a:solidFill>
                  <a:schemeClr val="bg1"/>
                </a:solidFill>
              </a:rPr>
              <a:t/>
            </a:r>
            <a:br>
              <a:rPr lang="ru-RU" sz="2800" b="1" i="1" u="sng" dirty="0" smtClean="0">
                <a:solidFill>
                  <a:schemeClr val="bg1"/>
                </a:solidFill>
              </a:rPr>
            </a:br>
            <a:r>
              <a:rPr lang="ru-RU" sz="1400" dirty="0" smtClean="0">
                <a:solidFill>
                  <a:schemeClr val="bg1"/>
                </a:solidFill>
              </a:rPr>
              <a:t>-</a:t>
            </a:r>
            <a:r>
              <a:rPr lang="ru-RU" sz="1400" dirty="0" smtClean="0">
                <a:solidFill>
                  <a:schemeClr val="tx1"/>
                </a:solidFill>
              </a:rPr>
              <a:t>Интересно, что же хотел сказать Незнайка, показывая эти слайды? (ответы детей – украсить чемодан, отдекорировать). Правильно, он нам предлагает отдекорировать его чемодан, потому, что он сам не знает как это сделать! Помните, ребята на прошлом занятии мы декорировали тарелку? Вам понравилось? (ответы детей) Вам понравилось быть дизайнерами? (ответы детей) Ну, что возьмемся за работу? Сделаем чемодан Незнайки красивым, а потом позвоним ему и подарим ему. Хорошо? (ответы детей). Теперь нам пора превращаться в дизайнеров, а в этом нам поможет песня. Но только дизайнерами вы станете на некоторое время. Как только услышите звук колокольчика. Вы превратитесь опять в детей. Звучит песня Игоря </a:t>
            </a:r>
            <a:r>
              <a:rPr lang="ru-RU" sz="1400" dirty="0" err="1" smtClean="0">
                <a:solidFill>
                  <a:schemeClr val="tx1"/>
                </a:solidFill>
              </a:rPr>
              <a:t>Корнелюка</a:t>
            </a:r>
            <a:r>
              <a:rPr lang="ru-RU" sz="1400" dirty="0" smtClean="0">
                <a:solidFill>
                  <a:schemeClr val="tx1"/>
                </a:solidFill>
              </a:rPr>
              <a:t> «Чемодан», дети танцуют (физкультминутка).  </a:t>
            </a:r>
            <a:r>
              <a:rPr lang="ru-RU" sz="2800" b="1" i="1" u="sng" dirty="0" smtClean="0">
                <a:solidFill>
                  <a:schemeClr val="bg1"/>
                </a:solidFill>
              </a:rPr>
              <a:t/>
            </a:r>
            <a:br>
              <a:rPr lang="ru-RU" sz="2800" b="1" i="1" u="sng" dirty="0" smtClean="0">
                <a:solidFill>
                  <a:schemeClr val="bg1"/>
                </a:solidFill>
              </a:rPr>
            </a:br>
            <a:r>
              <a:rPr lang="ru-RU" sz="2800" b="1" dirty="0" smtClean="0"/>
              <a:t/>
            </a:r>
            <a:br>
              <a:rPr lang="ru-RU" sz="2800" b="1" dirty="0" smtClean="0"/>
            </a:br>
            <a:endParaRPr lang="ru-RU" sz="2800" b="1" dirty="0"/>
          </a:p>
        </p:txBody>
      </p:sp>
      <p:sp>
        <p:nvSpPr>
          <p:cNvPr id="5" name="Содержимое 4"/>
          <p:cNvSpPr>
            <a:spLocks noGrp="1"/>
          </p:cNvSpPr>
          <p:nvPr>
            <p:ph sz="quarter" idx="1"/>
          </p:nvPr>
        </p:nvSpPr>
        <p:spPr>
          <a:xfrm flipV="1">
            <a:off x="457200" y="6473952"/>
            <a:ext cx="7467600" cy="51392"/>
          </a:xfrm>
        </p:spPr>
        <p:txBody>
          <a:bodyPr>
            <a:normAutofit fontScale="25000" lnSpcReduction="20000"/>
          </a:bodyPr>
          <a:lstStyle/>
          <a:p>
            <a:endParaRPr lang="ru-RU" dirty="0"/>
          </a:p>
        </p:txBody>
      </p:sp>
    </p:spTree>
  </p:cSld>
  <p:clrMapOvr>
    <a:masterClrMapping/>
  </p:clrMapOvr>
  <p:transition spd="slow">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288</TotalTime>
  <Words>64</Words>
  <Application>Microsoft Office PowerPoint</Application>
  <PresentationFormat>Экран (4:3)</PresentationFormat>
  <Paragraphs>24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                              Муниципальное  бюджетное дошкольное образовательное учреждение                                                   детский сад комбинированного вида №7 «Жар-птица»    </vt:lpstr>
      <vt:lpstr>Слайд 2</vt:lpstr>
      <vt:lpstr>           Оборудование, материалы, инструменты -чемодан, салфетки для декупажа, клей ПВА, грунт акриловый, губки, прищепки, кисти синтетические, акриловые краски, лак акриловый для декупажа, контур  </vt:lpstr>
      <vt:lpstr>                           Предварительная работа: 1. Беседа о профессии дизайнера 2.Рассматривание дизайнерских работ (чемоданов, рамок, комодов, тарелок) 3. Рассказ о технике ДЕКУПАЖ 4.Декорирование одноразовых тарелок техникой ДЕКУПАЖ салфетками 5. Индивидуальное обучение детей техникой ДЕКУПАЖ в свободное время     </vt:lpstr>
      <vt:lpstr>Содержание  занятий и распределение времени на                 каждый этап:                                          Первое занятие 1 этап первого занятия 3 мин.: -организационный момент (вызвать интерес детей к содержанию занятия) 2 этап первого занятия 9 мин.: -беседа о чемодане (чей он, откуда взялся?) -сюрпризный момент (находим внутри чемодана баночку  с грунтом) 3 этап первого занятия 15 мин.: -самостоятельная деятельность детей 4 этап первого занятия 3 мин.: -подведение итога первого занятия.                                                      Второе занятие 1 этап второго занятия 2 мин.: -организационный момент (продолжать вызывать интерес к занятию) 2 этап второго занятия 13 мин.: -беседа (рассматривание загрунтованного чемодана) -сюрпризный момент (обнаруживаем внутри чемодана диск) -просмотр диска  -физкультминутка (танцуем под песню И. Корнелюка «Чемодан») 3 этап второго занятия 12 мин.: -самостоятельная деятельность детей (индивидуальная помощь) 4 этап второго занятия 3 мин.: -итог занятия.   </vt:lpstr>
      <vt:lpstr>                                                ход первого занятия 1 этап: Дети входят в изостудию, на дороге стоит старый чемодан. -Ой, что это? (ответы детей).Берем чемодан и несём его в изостудию, ставим на стол, рассматриваем, отмечаем, что он очень старый, потрёпанный. 2 этап:  Открываем его и обнаруживаем внутри баночку с грунтом.       </vt:lpstr>
      <vt:lpstr>                                                    Ход первого занятия  -Ребята, а вы знаете, что это такое? (ответы детей - НЕТ) -Я вам расскажу для чего нужен грунт, из чего он сделан, и где он применяется (объяснение воспитателя) -Давайте сейчас загрунтуем этот чемодан, ведь не зря же его сюда кто то положил. Он будет у нас белым и красивым (ответы детей – Давайте!) Воспитатель берет губки, защипывает на них прищепки и отдает детям, объясняя, что надо делать 3 этап:  Дети самостоятельно грунтуют чемодан. -Вот молодцы, вы загрунтовали наш чемодан, а теперь он должен высохнуть, а для этого нужно время. Мы с вами встретимся завтра и посмотрим, что получилось с чемоданом, когда он высохнет. Хорошо? (ответы детей – Хорошо!) </vt:lpstr>
      <vt:lpstr>    4 этап: Подведение  итога 1-го занятия (оценка деятельности детей)                         </vt:lpstr>
      <vt:lpstr>                               Ход второго занятия 1 этап: Посмотрите ребята, какой красивый чемодан у нас получился (поворачиваем чемодан и обнаруживаем записку) Ой, какая-то записка! (читаем) «Очень красивый чемодан, но, что-то на нём не хватает. Посмотрите внутрь, там для вас сюрприз. НЕЗНАЙКА.» 2 этап: Воспитатель и дети заглядывают внутрь чемодана и находят там диск. -Дети, как вы думаете, что на этом диске? (ответы детей – мультфильм, кино…) Хотите посмотреть? Садитесь на стульчики. Просмотр слайдов отдекорированных чемоданов, комодов, шкафов и т. д., отгадывание загадок. -Интересно, что же хотел сказать Незнайка, показывая эти слайды? (ответы детей – украсить чемодан, отдекорировать). Правильно, он нам предлагает отдекорировать его чемодан, потому, что он сам не знает как это сделать! Помните, ребята на прошлом занятии мы декорировали тарелку? Вам понравилось? (ответы детей) Вам понравилось быть дизайнерами? (ответы детей) Ну, что возьмемся за работу? Сделаем чемодан Незнайки красивым, а потом позвоним ему и подарим ему. Хорошо? (ответы детей). Теперь нам пора превращаться в дизайнеров, а в этом нам поможет песня. Но только дизайнерами вы станете на некоторое время. Как только услышите звук колокольчика. Вы превратитесь опять в детей. Звучит песня Игоря Корнелюка «Чемодан», дети танцуют (физкультминутка).    </vt:lpstr>
      <vt:lpstr>                                               3 этап: Самостоятельная деятельность детей (рвем мотивы из салфеток, приклеиваем клеем ПВА на поверхность чемодана (индивидуальная помощь) </vt:lpstr>
      <vt:lpstr>                                          4 этап: Анализ работы: Приглашаю детей подойти к чемодану и посмотреть на него.  –Дети, посмотрите, какая красота! Как преобразился этот старый чемодан. Давайте рассмотрим его.  -Что вам больше нравится в нем? -Что особенного вы можете отметить в нашем чемодане? - А что бы ты добавила в декор чемодана? (ответы детей) МОЛОДЦЫ! </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Римма</dc:creator>
  <cp:lastModifiedBy>Римма</cp:lastModifiedBy>
  <cp:revision>35</cp:revision>
  <dcterms:created xsi:type="dcterms:W3CDTF">2012-04-13T13:55:20Z</dcterms:created>
  <dcterms:modified xsi:type="dcterms:W3CDTF">2012-05-15T14:40:18Z</dcterms:modified>
</cp:coreProperties>
</file>