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4" r:id="rId13"/>
    <p:sldId id="275" r:id="rId14"/>
    <p:sldId id="268" r:id="rId15"/>
    <p:sldId id="267" r:id="rId16"/>
    <p:sldId id="269" r:id="rId17"/>
    <p:sldId id="270" r:id="rId18"/>
    <p:sldId id="271" r:id="rId19"/>
    <p:sldId id="272" r:id="rId20"/>
    <p:sldId id="273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96D5C-6649-4C3B-901D-30329DB19995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9EF18D-8F0C-4B96-8EE8-74F7E5C794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96D5C-6649-4C3B-901D-30329DB19995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F18D-8F0C-4B96-8EE8-74F7E5C794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96D5C-6649-4C3B-901D-30329DB19995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F18D-8F0C-4B96-8EE8-74F7E5C794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96D5C-6649-4C3B-901D-30329DB19995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F18D-8F0C-4B96-8EE8-74F7E5C794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96D5C-6649-4C3B-901D-30329DB19995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F18D-8F0C-4B96-8EE8-74F7E5C794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96D5C-6649-4C3B-901D-30329DB19995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F18D-8F0C-4B96-8EE8-74F7E5C794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96D5C-6649-4C3B-901D-30329DB19995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F18D-8F0C-4B96-8EE8-74F7E5C794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96D5C-6649-4C3B-901D-30329DB19995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F18D-8F0C-4B96-8EE8-74F7E5C794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96D5C-6649-4C3B-901D-30329DB19995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F18D-8F0C-4B96-8EE8-74F7E5C794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96D5C-6649-4C3B-901D-30329DB19995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F18D-8F0C-4B96-8EE8-74F7E5C794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96D5C-6649-4C3B-901D-30329DB19995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F18D-8F0C-4B96-8EE8-74F7E5C794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DAB96D5C-6649-4C3B-901D-30329DB19995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39EF18D-8F0C-4B96-8EE8-74F7E5C794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3071810"/>
            <a:ext cx="7315200" cy="2595025"/>
          </a:xfrm>
        </p:spPr>
        <p:txBody>
          <a:bodyPr>
            <a:noAutofit/>
          </a:bodyPr>
          <a:lstStyle/>
          <a:p>
            <a:r>
              <a:rPr lang="ru-RU" b="1" dirty="0" err="1" smtClean="0"/>
              <a:t>Коррекционно</a:t>
            </a:r>
            <a:r>
              <a:rPr lang="ru-RU" b="1" dirty="0" smtClean="0"/>
              <a:t> – развивающая работа воспитателя в </a:t>
            </a:r>
            <a:r>
              <a:rPr lang="ru-RU" b="1" dirty="0"/>
              <a:t>логопедической </a:t>
            </a:r>
            <a:r>
              <a:rPr lang="ru-RU" b="1" dirty="0" smtClean="0"/>
              <a:t>группе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403335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7315200" cy="129359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Основные направления </a:t>
            </a:r>
            <a:r>
              <a:rPr lang="ru-RU" dirty="0" smtClean="0"/>
              <a:t>работы: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584" y="2636912"/>
            <a:ext cx="7315200" cy="1534537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3000" dirty="0" smtClean="0"/>
              <a:t>Коррекционно-воспитательное.</a:t>
            </a:r>
          </a:p>
          <a:p>
            <a:endParaRPr lang="ru-RU" sz="3000" dirty="0"/>
          </a:p>
          <a:p>
            <a:pPr marL="457200" indent="-457200">
              <a:buFont typeface="Arial" pitchFamily="34" charset="0"/>
              <a:buChar char="•"/>
            </a:pPr>
            <a:r>
              <a:rPr lang="ru-RU" sz="3000" dirty="0" smtClean="0"/>
              <a:t>Общеобразовательное.</a:t>
            </a:r>
            <a:endParaRPr lang="ru-RU" sz="3000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9024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76672"/>
            <a:ext cx="8892480" cy="129359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Основные направления коррекционной работы </a:t>
            </a:r>
            <a:r>
              <a:rPr lang="ru-RU" b="1" dirty="0" smtClean="0"/>
              <a:t>воспитателя: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1772816"/>
            <a:ext cx="8280920" cy="4824536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 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400" b="1" dirty="0"/>
              <a:t>Артикуляционная гимнастика</a:t>
            </a:r>
            <a:r>
              <a:rPr lang="ru-RU" sz="2400" dirty="0"/>
              <a:t> (с элементами дыхательной и голосовой) выполняется в течении дня 3-5 раз.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400" b="1" dirty="0"/>
              <a:t>Пальчиковая гимнастика</a:t>
            </a:r>
            <a:r>
              <a:rPr lang="ru-RU" sz="2400" dirty="0"/>
              <a:t> выполняется в комплексе с артикуляционной 3-5 раз в день.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400" b="1" dirty="0"/>
              <a:t>Корригирующая </a:t>
            </a:r>
            <a:r>
              <a:rPr lang="ru-RU" sz="2400" b="1" dirty="0" err="1" smtClean="0"/>
              <a:t>минигимнастика</a:t>
            </a:r>
            <a:r>
              <a:rPr lang="ru-RU" sz="2400" dirty="0" smtClean="0"/>
              <a:t> </a:t>
            </a:r>
            <a:r>
              <a:rPr lang="ru-RU" sz="2400" dirty="0"/>
              <a:t>для профилактики нарушений осанки и стопы выполняется ежедневно после сна.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400" b="1" dirty="0"/>
              <a:t>Вечерние индивидуальные занятия</a:t>
            </a:r>
            <a:r>
              <a:rPr lang="ru-RU" sz="2400" dirty="0"/>
              <a:t> по заданию </a:t>
            </a:r>
            <a:r>
              <a:rPr lang="ru-RU" sz="2400" dirty="0" smtClean="0"/>
              <a:t>логопеда.</a:t>
            </a:r>
            <a:endParaRPr lang="ru-RU" sz="2400" dirty="0"/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400" b="1" dirty="0"/>
              <a:t>Фронтальные занятия </a:t>
            </a:r>
            <a:r>
              <a:rPr lang="ru-RU" sz="2400" dirty="0"/>
              <a:t>по программе </a:t>
            </a:r>
            <a:r>
              <a:rPr lang="ru-RU" sz="2400" dirty="0" smtClean="0"/>
              <a:t>ДОУ.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400" b="1" dirty="0" smtClean="0"/>
              <a:t>Коррекционная </a:t>
            </a:r>
            <a:r>
              <a:rPr lang="ru-RU" sz="2400" b="1" dirty="0"/>
              <a:t>работа вне </a:t>
            </a:r>
            <a:r>
              <a:rPr lang="ru-RU" sz="2400" b="1" dirty="0" smtClean="0"/>
              <a:t>занятий</a:t>
            </a:r>
            <a:r>
              <a:rPr lang="ru-RU" sz="2400" dirty="0" smtClean="0"/>
              <a:t>:</a:t>
            </a:r>
            <a:r>
              <a:rPr lang="ru-RU" sz="2400" dirty="0"/>
              <a:t> </a:t>
            </a:r>
            <a:endParaRPr lang="ru-RU" sz="2400" dirty="0" smtClean="0"/>
          </a:p>
          <a:p>
            <a:pPr algn="just"/>
            <a:r>
              <a:rPr lang="ru-RU" sz="2400" dirty="0" smtClean="0"/>
              <a:t>     - во </a:t>
            </a:r>
            <a:r>
              <a:rPr lang="ru-RU" sz="2400" dirty="0"/>
              <a:t>время режимных моментов,</a:t>
            </a:r>
          </a:p>
          <a:p>
            <a:pPr algn="just"/>
            <a:r>
              <a:rPr lang="ru-RU" sz="2400" dirty="0"/>
              <a:t> </a:t>
            </a:r>
            <a:r>
              <a:rPr lang="ru-RU" sz="2400" dirty="0" smtClean="0"/>
              <a:t>    - коррекционная </a:t>
            </a:r>
            <a:r>
              <a:rPr lang="ru-RU" sz="2400" dirty="0"/>
              <a:t>работа по восполнению пробелов, выявленных в результате обследования, обязательно планируется и учитывается.</a:t>
            </a:r>
            <a:endParaRPr lang="ru-RU" sz="2400" dirty="0" smtClean="0"/>
          </a:p>
          <a:p>
            <a:pPr lvl="0" algn="just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0672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315200" cy="1293592"/>
          </a:xfrm>
        </p:spPr>
        <p:txBody>
          <a:bodyPr>
            <a:normAutofit/>
          </a:bodyPr>
          <a:lstStyle/>
          <a:p>
            <a:r>
              <a:rPr lang="ru-RU" b="1" dirty="0"/>
              <a:t>Комплексы</a:t>
            </a:r>
            <a:r>
              <a:rPr lang="ru-RU" dirty="0"/>
              <a:t>  </a:t>
            </a:r>
            <a:r>
              <a:rPr lang="ru-RU" dirty="0" smtClean="0"/>
              <a:t>гимнастик.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2276872"/>
            <a:ext cx="7315200" cy="4392487"/>
          </a:xfrm>
        </p:spPr>
        <p:txBody>
          <a:bodyPr>
            <a:noAutofit/>
          </a:bodyPr>
          <a:lstStyle/>
          <a:p>
            <a:pPr marL="342900" lvl="0" indent="-342900" algn="just">
              <a:buFont typeface="Arial" pitchFamily="34" charset="0"/>
              <a:buChar char="•"/>
            </a:pPr>
            <a:r>
              <a:rPr lang="ru-RU" sz="2400" b="1" dirty="0"/>
              <a:t>Артикуляционная гимнастика</a:t>
            </a:r>
            <a:r>
              <a:rPr lang="ru-RU" sz="2400" dirty="0"/>
              <a:t> (с элементами дыхательной и голосовой) выполняется в течении дня 3-5 раз.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400" b="1" dirty="0"/>
              <a:t>Пальчиковая гимнастика</a:t>
            </a:r>
            <a:r>
              <a:rPr lang="ru-RU" sz="2400" dirty="0"/>
              <a:t> выполняется в комплексе с артикуляционной 3-5 раз в день.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400" b="1" dirty="0"/>
              <a:t>Корригирующая </a:t>
            </a:r>
            <a:r>
              <a:rPr lang="ru-RU" sz="2400" b="1" dirty="0" err="1"/>
              <a:t>минигимнастика</a:t>
            </a:r>
            <a:r>
              <a:rPr lang="ru-RU" sz="2400" dirty="0"/>
              <a:t> для профилактики нарушений осанки и стопы выполняется ежедневно после сна.</a:t>
            </a:r>
          </a:p>
          <a:p>
            <a:endParaRPr lang="ru-RU" sz="2400" dirty="0" smtClean="0"/>
          </a:p>
          <a:p>
            <a:endParaRPr lang="ru-RU" sz="2400" b="1" dirty="0"/>
          </a:p>
          <a:p>
            <a:pPr indent="457200" algn="just">
              <a:spcBef>
                <a:spcPts val="0"/>
              </a:spcBef>
            </a:pPr>
            <a:r>
              <a:rPr lang="ru-RU" sz="2400" b="1" dirty="0" smtClean="0"/>
              <a:t>Воспитатель </a:t>
            </a:r>
            <a:r>
              <a:rPr lang="ru-RU" sz="2400" b="1" dirty="0"/>
              <a:t>должен хорошо знать основные движения </a:t>
            </a:r>
            <a:r>
              <a:rPr lang="ru-RU" sz="2400" b="1" dirty="0" smtClean="0"/>
              <a:t>добиваться </a:t>
            </a:r>
            <a:r>
              <a:rPr lang="ru-RU" sz="2400" b="1" dirty="0"/>
              <a:t>четкости, точности, хорошей переключаемости. </a:t>
            </a:r>
          </a:p>
        </p:txBody>
      </p:sp>
    </p:spTree>
    <p:extLst>
      <p:ext uri="{BB962C8B-B14F-4D97-AF65-F5344CB8AC3E}">
        <p14:creationId xmlns="" xmlns:p14="http://schemas.microsoft.com/office/powerpoint/2010/main" val="12701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315200" cy="129359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Вечерние</a:t>
            </a:r>
            <a:r>
              <a:rPr lang="ru-RU" dirty="0"/>
              <a:t> индивидуальные </a:t>
            </a:r>
            <a:r>
              <a:rPr lang="ru-RU" dirty="0" smtClean="0"/>
              <a:t>занятия.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71600" y="2420888"/>
            <a:ext cx="7315200" cy="4248472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dirty="0"/>
              <a:t>Р</a:t>
            </a:r>
            <a:r>
              <a:rPr lang="ru-RU" sz="2400" dirty="0" smtClean="0"/>
              <a:t>азвитие </a:t>
            </a:r>
            <a:r>
              <a:rPr lang="ru-RU" sz="2400" dirty="0"/>
              <a:t>зрительного и слухового </a:t>
            </a:r>
            <a:r>
              <a:rPr lang="ru-RU" sz="2400" dirty="0" smtClean="0"/>
              <a:t>восприятия.</a:t>
            </a:r>
            <a:endParaRPr lang="ru-RU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/>
              <a:t>Р</a:t>
            </a:r>
            <a:r>
              <a:rPr lang="ru-RU" sz="2400" dirty="0" smtClean="0"/>
              <a:t>азвитие </a:t>
            </a:r>
            <a:r>
              <a:rPr lang="ru-RU" sz="2400" dirty="0"/>
              <a:t>фонематических </a:t>
            </a:r>
            <a:r>
              <a:rPr lang="ru-RU" sz="2400" dirty="0" smtClean="0"/>
              <a:t>представлений.</a:t>
            </a:r>
            <a:endParaRPr lang="ru-RU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Развитие лексики и грамматики.</a:t>
            </a:r>
            <a:endParaRPr lang="ru-RU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Развитие моторики.</a:t>
            </a:r>
            <a:endParaRPr lang="ru-RU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Развитие связной речи.</a:t>
            </a:r>
            <a:endParaRPr lang="ru-RU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Работа над звукопроизношением.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Развитие психических процессов.</a:t>
            </a:r>
          </a:p>
          <a:p>
            <a:pPr marL="342900" indent="-342900">
              <a:buFont typeface="Arial" pitchFamily="34" charset="0"/>
              <a:buChar char="•"/>
            </a:pPr>
            <a:endParaRPr lang="ru-RU" sz="2400" dirty="0"/>
          </a:p>
          <a:p>
            <a:pPr indent="457200" algn="just">
              <a:lnSpc>
                <a:spcPct val="110000"/>
              </a:lnSpc>
              <a:spcBef>
                <a:spcPts val="0"/>
              </a:spcBef>
            </a:pPr>
            <a:r>
              <a:rPr lang="ru-RU" sz="2400" b="1" dirty="0"/>
              <a:t>Воспитатель должен знать, на какой стадии закрепления звуков находится каждый ребенок, и следить за поставленными звуками и грамматической правильностью речи детей в повседневной жизни.</a:t>
            </a:r>
          </a:p>
          <a:p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8909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315200" cy="129359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Проведение</a:t>
            </a:r>
            <a:r>
              <a:rPr lang="ru-RU" b="1" dirty="0"/>
              <a:t> фронтальных занятий </a:t>
            </a:r>
            <a:r>
              <a:rPr lang="ru-RU" dirty="0"/>
              <a:t>по развитию речи.</a:t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584" y="3068960"/>
            <a:ext cx="7906072" cy="3312368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/>
              <a:t>	</a:t>
            </a:r>
            <a:r>
              <a:rPr lang="ru-RU" sz="2800" b="1" dirty="0" smtClean="0"/>
              <a:t>Коррекционное </a:t>
            </a:r>
            <a:r>
              <a:rPr lang="ru-RU" sz="2800" b="1" dirty="0"/>
              <a:t>обучение предусматривает</a:t>
            </a:r>
            <a:r>
              <a:rPr lang="ru-RU" sz="2800" dirty="0"/>
              <a:t> при определении целей занятия, указать какую именно </a:t>
            </a:r>
            <a:r>
              <a:rPr lang="ru-RU" sz="2800" b="1" dirty="0"/>
              <a:t>речевую работу</a:t>
            </a:r>
            <a:r>
              <a:rPr lang="ru-RU" sz="2800" dirty="0"/>
              <a:t> предполагается провести на данном занятии. Это может быть уточнение, обогащение или активизация словаря, формирование грамматического строя (особенно работа над предложением), развитие связной речи.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375806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315200" cy="129359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Работа воспитателя над любой темой будет включать обязательно:</a:t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2204864"/>
            <a:ext cx="8352928" cy="4392488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dirty="0" smtClean="0"/>
              <a:t>Подбор </a:t>
            </a:r>
            <a:r>
              <a:rPr lang="ru-RU" dirty="0"/>
              <a:t>слов по одинаковым вопросам: Кто? Что? Какой? Какая? Какое? Что делает?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dirty="0" smtClean="0"/>
              <a:t>Образование </a:t>
            </a:r>
            <a:r>
              <a:rPr lang="ru-RU" dirty="0"/>
              <a:t>уменьшительно-ласкательных </a:t>
            </a:r>
            <a:r>
              <a:rPr lang="ru-RU" dirty="0" smtClean="0"/>
              <a:t>названий.</a:t>
            </a:r>
            <a:endParaRPr lang="ru-RU" dirty="0"/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dirty="0" smtClean="0"/>
              <a:t>Употребление </a:t>
            </a:r>
            <a:r>
              <a:rPr lang="ru-RU" dirty="0"/>
              <a:t>форм существительных во множественном </a:t>
            </a:r>
            <a:r>
              <a:rPr lang="ru-RU" dirty="0" smtClean="0"/>
              <a:t>числе.</a:t>
            </a:r>
            <a:endParaRPr lang="ru-RU" dirty="0"/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dirty="0"/>
              <a:t>Образование притяжательных и относительных  прилагательных;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dirty="0" smtClean="0"/>
              <a:t>Автоматизация </a:t>
            </a:r>
            <a:r>
              <a:rPr lang="ru-RU" dirty="0"/>
              <a:t>поставленных </a:t>
            </a:r>
            <a:r>
              <a:rPr lang="ru-RU" dirty="0" smtClean="0"/>
              <a:t>звуков.</a:t>
            </a:r>
            <a:endParaRPr lang="ru-RU" dirty="0"/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dirty="0" smtClean="0"/>
              <a:t>Составление </a:t>
            </a:r>
            <a:r>
              <a:rPr lang="ru-RU" dirty="0"/>
              <a:t>словосочетаний с предлогами, прилагательными, </a:t>
            </a:r>
            <a:r>
              <a:rPr lang="ru-RU" dirty="0" smtClean="0"/>
              <a:t>числительными.</a:t>
            </a:r>
            <a:endParaRPr lang="ru-RU" dirty="0"/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dirty="0" smtClean="0"/>
              <a:t>Работа </a:t>
            </a:r>
            <a:r>
              <a:rPr lang="ru-RU" dirty="0"/>
              <a:t>над </a:t>
            </a:r>
            <a:r>
              <a:rPr lang="ru-RU" dirty="0" smtClean="0"/>
              <a:t>предложением.</a:t>
            </a:r>
            <a:endParaRPr lang="ru-RU" dirty="0"/>
          </a:p>
          <a:p>
            <a:pPr algn="just"/>
            <a:endParaRPr lang="ru-RU" dirty="0"/>
          </a:p>
          <a:p>
            <a:endParaRPr lang="ru-RU" sz="1600" dirty="0"/>
          </a:p>
        </p:txBody>
      </p:sp>
    </p:spTree>
    <p:extLst>
      <p:ext uri="{BB962C8B-B14F-4D97-AF65-F5344CB8AC3E}">
        <p14:creationId xmlns="" xmlns:p14="http://schemas.microsoft.com/office/powerpoint/2010/main" val="282535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1571612"/>
            <a:ext cx="7315200" cy="5040560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На любом занятии </a:t>
            </a:r>
            <a:r>
              <a:rPr lang="ru-RU" dirty="0"/>
              <a:t>(по ИЗО, математике, физической культуре и т.д.) </a:t>
            </a:r>
            <a:r>
              <a:rPr lang="ru-RU" b="1" dirty="0"/>
              <a:t>должна планироваться коррекционная работа.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6914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529407"/>
            <a:ext cx="8352928" cy="5328593"/>
          </a:xfrm>
        </p:spPr>
        <p:txBody>
          <a:bodyPr>
            <a:normAutofit fontScale="550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ru-RU" sz="3600" b="1" dirty="0" smtClean="0"/>
              <a:t>Существительное: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ru-RU" sz="3600" dirty="0" smtClean="0"/>
              <a:t>Употребление </a:t>
            </a:r>
            <a:r>
              <a:rPr lang="ru-RU" sz="3600" dirty="0"/>
              <a:t>существительных единственного и множественного числа;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ru-RU" sz="3600" dirty="0" smtClean="0"/>
              <a:t>Сочетание </a:t>
            </a:r>
            <a:r>
              <a:rPr lang="ru-RU" sz="3600" dirty="0"/>
              <a:t>существительных с предлогами</a:t>
            </a:r>
            <a:r>
              <a:rPr lang="ru-RU" sz="3600" dirty="0" smtClean="0"/>
              <a:t>.</a:t>
            </a:r>
          </a:p>
          <a:p>
            <a:endParaRPr lang="ru-RU" sz="3600" dirty="0"/>
          </a:p>
          <a:p>
            <a:pPr marL="742950" indent="-742950">
              <a:buFont typeface="+mj-lt"/>
              <a:buAutoNum type="arabicPeriod" startAt="2"/>
            </a:pPr>
            <a:r>
              <a:rPr lang="ru-RU" sz="3600" b="1" dirty="0" smtClean="0"/>
              <a:t>Глагол:</a:t>
            </a:r>
            <a:endParaRPr lang="ru-RU" sz="3600" dirty="0"/>
          </a:p>
          <a:p>
            <a:pPr marL="571500" indent="-571500">
              <a:buFont typeface="Arial" pitchFamily="34" charset="0"/>
              <a:buChar char="•"/>
            </a:pPr>
            <a:r>
              <a:rPr lang="ru-RU" sz="3600" dirty="0" smtClean="0"/>
              <a:t>Изменение </a:t>
            </a:r>
            <a:r>
              <a:rPr lang="ru-RU" sz="3600" dirty="0"/>
              <a:t>по временам, лицам, числам и </a:t>
            </a:r>
            <a:r>
              <a:rPr lang="ru-RU" sz="3600" dirty="0" smtClean="0"/>
              <a:t>родам</a:t>
            </a:r>
            <a:r>
              <a:rPr lang="ru-RU" sz="3600" dirty="0"/>
              <a:t>.</a:t>
            </a:r>
            <a:endParaRPr lang="ru-RU" sz="3600" dirty="0" smtClean="0"/>
          </a:p>
          <a:p>
            <a:endParaRPr lang="ru-RU" sz="3600" dirty="0"/>
          </a:p>
          <a:p>
            <a:pPr marL="742950" indent="-742950">
              <a:buFont typeface="+mj-lt"/>
              <a:buAutoNum type="arabicPeriod" startAt="3"/>
            </a:pPr>
            <a:r>
              <a:rPr lang="ru-RU" sz="3600" b="1" dirty="0" smtClean="0"/>
              <a:t>Прилагательное:</a:t>
            </a:r>
            <a:endParaRPr lang="ru-RU" sz="3600" dirty="0"/>
          </a:p>
          <a:p>
            <a:pPr marL="571500" indent="-571500">
              <a:buFont typeface="Arial" pitchFamily="34" charset="0"/>
              <a:buChar char="•"/>
            </a:pPr>
            <a:r>
              <a:rPr lang="ru-RU" sz="3600" dirty="0" smtClean="0"/>
              <a:t>Согласование </a:t>
            </a:r>
            <a:r>
              <a:rPr lang="ru-RU" sz="3600" dirty="0"/>
              <a:t>существительного с прилагательным в роде, числа, падеже</a:t>
            </a:r>
            <a:r>
              <a:rPr lang="ru-RU" sz="3600" dirty="0" smtClean="0"/>
              <a:t>.</a:t>
            </a:r>
          </a:p>
          <a:p>
            <a:endParaRPr lang="ru-RU" sz="3600" dirty="0"/>
          </a:p>
          <a:p>
            <a:pPr marL="742950" indent="-742950">
              <a:buFont typeface="+mj-lt"/>
              <a:buAutoNum type="arabicPeriod" startAt="4"/>
            </a:pPr>
            <a:r>
              <a:rPr lang="ru-RU" sz="3600" dirty="0" smtClean="0"/>
              <a:t>Количественные </a:t>
            </a:r>
            <a:r>
              <a:rPr lang="ru-RU" sz="3600" dirty="0"/>
              <a:t>и порядковые </a:t>
            </a:r>
            <a:r>
              <a:rPr lang="ru-RU" sz="3600" b="1" dirty="0" smtClean="0"/>
              <a:t>числительные</a:t>
            </a:r>
            <a:r>
              <a:rPr lang="ru-RU" sz="3600" dirty="0" smtClean="0"/>
              <a:t>.</a:t>
            </a:r>
          </a:p>
          <a:p>
            <a:endParaRPr lang="ru-RU" sz="3600" dirty="0"/>
          </a:p>
          <a:p>
            <a:pPr marL="742950" indent="-742950">
              <a:buFont typeface="+mj-lt"/>
              <a:buAutoNum type="arabicPeriod" startAt="5"/>
            </a:pPr>
            <a:r>
              <a:rPr lang="ru-RU" sz="3600" b="1" dirty="0" smtClean="0"/>
              <a:t>Местоимения</a:t>
            </a:r>
            <a:r>
              <a:rPr lang="ru-RU" sz="3600" dirty="0" smtClean="0"/>
              <a:t> </a:t>
            </a:r>
            <a:r>
              <a:rPr lang="ru-RU" sz="3600" dirty="0"/>
              <a:t>(мой, моя, мое, мои, наш, ваш</a:t>
            </a:r>
            <a:r>
              <a:rPr lang="ru-RU" sz="3600" dirty="0" smtClean="0"/>
              <a:t>).</a:t>
            </a:r>
          </a:p>
          <a:p>
            <a:endParaRPr lang="ru-RU" sz="3600" dirty="0"/>
          </a:p>
          <a:p>
            <a:pPr marL="742950" indent="-742950">
              <a:buFont typeface="+mj-lt"/>
              <a:buAutoNum type="arabicPeriod" startAt="6"/>
            </a:pPr>
            <a:r>
              <a:rPr lang="ru-RU" sz="3600" b="1" dirty="0" smtClean="0"/>
              <a:t>Предложения</a:t>
            </a:r>
            <a:r>
              <a:rPr lang="ru-RU" sz="3600" dirty="0"/>
              <a:t>.</a:t>
            </a:r>
          </a:p>
          <a:p>
            <a:r>
              <a:rPr lang="ru-RU" sz="2600" dirty="0"/>
              <a:t> 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315200" cy="864096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М</a:t>
            </a:r>
            <a:r>
              <a:rPr lang="ru-RU" dirty="0" smtClean="0"/>
              <a:t>атематика: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0051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1628800"/>
            <a:ext cx="7315200" cy="4968552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dirty="0" smtClean="0"/>
              <a:t>Предложения </a:t>
            </a:r>
            <a:r>
              <a:rPr lang="ru-RU" dirty="0"/>
              <a:t>с предлогами</a:t>
            </a:r>
            <a:r>
              <a:rPr lang="ru-RU" dirty="0" smtClean="0"/>
              <a:t>.</a:t>
            </a:r>
          </a:p>
          <a:p>
            <a:pPr marL="457200" indent="-457200" algn="just">
              <a:buFont typeface="+mj-lt"/>
              <a:buAutoNum type="arabicPeriod"/>
            </a:pPr>
            <a:endParaRPr lang="ru-RU" dirty="0"/>
          </a:p>
          <a:p>
            <a:pPr marL="457200" indent="-457200" algn="just">
              <a:buFont typeface="+mj-lt"/>
              <a:buAutoNum type="arabicPeriod"/>
            </a:pPr>
            <a:r>
              <a:rPr lang="ru-RU" dirty="0" smtClean="0"/>
              <a:t>Временные </a:t>
            </a:r>
            <a:r>
              <a:rPr lang="ru-RU" dirty="0"/>
              <a:t>формы глагола. (я нарисовал,  я вырезаю, я буду разукрашивать</a:t>
            </a:r>
            <a:r>
              <a:rPr lang="ru-RU" dirty="0" smtClean="0"/>
              <a:t>)</a:t>
            </a:r>
          </a:p>
          <a:p>
            <a:pPr marL="457200" indent="-457200" algn="just">
              <a:buFont typeface="+mj-lt"/>
              <a:buAutoNum type="arabicPeriod"/>
            </a:pPr>
            <a:endParaRPr lang="ru-RU" dirty="0"/>
          </a:p>
          <a:p>
            <a:pPr marL="457200" indent="-457200" algn="just">
              <a:buFont typeface="+mj-lt"/>
              <a:buAutoNum type="arabicPeriod"/>
            </a:pPr>
            <a:r>
              <a:rPr lang="ru-RU" dirty="0" smtClean="0"/>
              <a:t>Спряжение </a:t>
            </a:r>
            <a:r>
              <a:rPr lang="ru-RU" dirty="0"/>
              <a:t>глагола. (Что делаешь? Что делают</a:t>
            </a:r>
            <a:r>
              <a:rPr lang="ru-RU" dirty="0" smtClean="0"/>
              <a:t>?)</a:t>
            </a:r>
          </a:p>
          <a:p>
            <a:pPr marL="457200" indent="-457200" algn="just">
              <a:buFont typeface="+mj-lt"/>
              <a:buAutoNum type="arabicPeriod"/>
            </a:pPr>
            <a:endParaRPr lang="ru-RU" dirty="0"/>
          </a:p>
          <a:p>
            <a:pPr marL="457200" indent="-457200" algn="just">
              <a:buFont typeface="+mj-lt"/>
              <a:buAutoNum type="arabicPeriod"/>
            </a:pPr>
            <a:r>
              <a:rPr lang="ru-RU" dirty="0" smtClean="0"/>
              <a:t>Согласование </a:t>
            </a:r>
            <a:r>
              <a:rPr lang="ru-RU" dirty="0"/>
              <a:t>существительного с прилагательным в роде, числе, падеже</a:t>
            </a:r>
            <a:r>
              <a:rPr lang="ru-RU" dirty="0" smtClean="0"/>
              <a:t>.</a:t>
            </a:r>
          </a:p>
          <a:p>
            <a:pPr marL="457200" indent="-457200" algn="just">
              <a:buFont typeface="+mj-lt"/>
              <a:buAutoNum type="arabicPeriod"/>
            </a:pPr>
            <a:endParaRPr lang="ru-RU" dirty="0"/>
          </a:p>
          <a:p>
            <a:pPr marL="457200" indent="-457200" algn="just">
              <a:buFont typeface="+mj-lt"/>
              <a:buAutoNum type="arabicPeriod"/>
            </a:pPr>
            <a:r>
              <a:rPr lang="ru-RU" dirty="0" smtClean="0"/>
              <a:t>Навыки </a:t>
            </a:r>
            <a:r>
              <a:rPr lang="ru-RU" dirty="0"/>
              <a:t>связной речи (Как будешь делать?), спрашивать детей о предстоящей или выполняемой работе.</a:t>
            </a:r>
          </a:p>
          <a:p>
            <a:pPr algn="just"/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80920" cy="151216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Изобразительная деятельность: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7282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2420888"/>
            <a:ext cx="7315200" cy="367240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Предлоги </a:t>
            </a:r>
            <a:r>
              <a:rPr lang="ru-RU" dirty="0"/>
              <a:t>(за кем, перед кем</a:t>
            </a:r>
            <a:r>
              <a:rPr lang="ru-RU" dirty="0" smtClean="0"/>
              <a:t>).</a:t>
            </a:r>
          </a:p>
          <a:p>
            <a:pPr marL="457200" indent="-457200">
              <a:buFont typeface="+mj-lt"/>
              <a:buAutoNum type="arabicPeriod"/>
            </a:pPr>
            <a:endParaRPr lang="ru-RU" dirty="0"/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Глаголы </a:t>
            </a:r>
            <a:r>
              <a:rPr lang="ru-RU" dirty="0"/>
              <a:t>прошедшего, будущего времени</a:t>
            </a:r>
            <a:r>
              <a:rPr lang="ru-RU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ru-RU" dirty="0"/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Приставочные </a:t>
            </a:r>
            <a:r>
              <a:rPr lang="ru-RU" dirty="0"/>
              <a:t>глаголы (прыгали, перепрыгнули</a:t>
            </a:r>
            <a:r>
              <a:rPr lang="ru-RU" dirty="0" smtClean="0"/>
              <a:t>).</a:t>
            </a:r>
          </a:p>
          <a:p>
            <a:pPr marL="457200" indent="-457200">
              <a:buFont typeface="+mj-lt"/>
              <a:buAutoNum type="arabicPeriod"/>
            </a:pPr>
            <a:endParaRPr lang="ru-RU" dirty="0"/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Падежные </a:t>
            </a:r>
            <a:r>
              <a:rPr lang="ru-RU" dirty="0"/>
              <a:t>формы местоимений (ко мне, к ней и др.)</a:t>
            </a:r>
          </a:p>
          <a:p>
            <a:pPr marL="457200" indent="-457200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315200" cy="151216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Физическая культура и музыка: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3236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476672"/>
            <a:ext cx="7963272" cy="6192688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ru-RU" sz="4400" dirty="0" smtClean="0"/>
              <a:t>	</a:t>
            </a:r>
            <a:r>
              <a:rPr lang="ru-RU" sz="3000" dirty="0" smtClean="0"/>
              <a:t>Успех </a:t>
            </a:r>
            <a:r>
              <a:rPr lang="ru-RU" sz="3000" dirty="0"/>
              <a:t>коррекционно-развивающей работы в логопедической группе определяется строгой, продуманной системой, суть которой заключается в интегрировании логопедии в </a:t>
            </a:r>
            <a:r>
              <a:rPr lang="ru-RU" sz="3000" dirty="0" err="1"/>
              <a:t>учебно</a:t>
            </a:r>
            <a:r>
              <a:rPr lang="ru-RU" sz="3000" dirty="0"/>
              <a:t> - воспитательный процесс жизнедеятельности </a:t>
            </a:r>
            <a:r>
              <a:rPr lang="ru-RU" sz="3000" dirty="0" smtClean="0"/>
              <a:t>детей.</a:t>
            </a:r>
          </a:p>
          <a:p>
            <a:pPr algn="just">
              <a:spcBef>
                <a:spcPts val="0"/>
              </a:spcBef>
            </a:pPr>
            <a:endParaRPr lang="ru-RU" sz="3000" dirty="0" smtClean="0"/>
          </a:p>
          <a:p>
            <a:pPr algn="just">
              <a:spcBef>
                <a:spcPts val="0"/>
              </a:spcBef>
            </a:pPr>
            <a:r>
              <a:rPr lang="ru-RU" sz="3000" b="1" dirty="0" smtClean="0"/>
              <a:t>	</a:t>
            </a:r>
            <a:r>
              <a:rPr lang="ru-RU" sz="3000" b="1" u="sng" dirty="0" err="1" smtClean="0"/>
              <a:t>Логопедизация</a:t>
            </a:r>
            <a:r>
              <a:rPr lang="ru-RU" sz="3000" b="1" dirty="0" smtClean="0"/>
              <a:t> </a:t>
            </a:r>
            <a:r>
              <a:rPr lang="ru-RU" sz="3000" b="1" dirty="0"/>
              <a:t>– </a:t>
            </a:r>
            <a:r>
              <a:rPr lang="ru-RU" sz="3000" dirty="0"/>
              <a:t>это взаимосвязь, взаимодействие логопеда и воспитателей (при разных функциональных задачах и методах коррекционной </a:t>
            </a:r>
            <a:r>
              <a:rPr lang="ru-RU" sz="3000" dirty="0" smtClean="0"/>
              <a:t>работы).</a:t>
            </a:r>
            <a:endParaRPr lang="ru-RU" sz="3000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0753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315200" cy="129359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Коррекционная работа воспитателя  в повседневной жизни.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71600" y="2204864"/>
            <a:ext cx="7632848" cy="4104455"/>
          </a:xfrm>
        </p:spPr>
        <p:txBody>
          <a:bodyPr>
            <a:normAutofit lnSpcReduction="10000"/>
          </a:bodyPr>
          <a:lstStyle/>
          <a:p>
            <a:pPr indent="457200" algn="just">
              <a:spcBef>
                <a:spcPts val="0"/>
              </a:spcBef>
            </a:pPr>
            <a:r>
              <a:rPr lang="ru-RU" b="1" i="1" dirty="0"/>
              <a:t> </a:t>
            </a:r>
            <a:endParaRPr lang="ru-RU" dirty="0"/>
          </a:p>
          <a:p>
            <a:pPr indent="457200" algn="just">
              <a:spcBef>
                <a:spcPts val="0"/>
              </a:spcBef>
            </a:pPr>
            <a:r>
              <a:rPr lang="ru-RU" sz="2400" dirty="0"/>
              <a:t>Раздевалка, умывальная комната, спальня, уголок природы, игровой уголок и другие места групповой комнаты и участка – это широкая наглядная база для формирования словарного запаса у детей. В течение дня воспитатель имеет возможность многократно активизировать и закреплять новые слова, без чего не может происходить их введение в самостоятельную речь. Идет обогащение и активизация словаря, </a:t>
            </a:r>
            <a:r>
              <a:rPr lang="ru-RU" sz="2400" dirty="0" smtClean="0"/>
              <a:t>ребенок упражняется </a:t>
            </a:r>
            <a:r>
              <a:rPr lang="ru-RU" sz="2400" dirty="0"/>
              <a:t>в грамматически правильном оформлении предложений.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2016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1071546"/>
            <a:ext cx="7315200" cy="129359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Планирование коррекционно-образовательной работы.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5786" y="4071942"/>
            <a:ext cx="7315200" cy="1098439"/>
          </a:xfrm>
        </p:spPr>
        <p:txBody>
          <a:bodyPr>
            <a:noAutofit/>
          </a:bodyPr>
          <a:lstStyle/>
          <a:p>
            <a:pPr indent="457200" algn="just">
              <a:spcBef>
                <a:spcPts val="0"/>
              </a:spcBef>
            </a:pPr>
            <a:r>
              <a:rPr lang="ru-RU" sz="3200" dirty="0"/>
              <a:t>В плане воспитатели выделяют специальную графу «Коррекционная работа</a:t>
            </a:r>
            <a:r>
              <a:rPr lang="ru-RU" sz="3200" dirty="0" smtClean="0"/>
              <a:t>».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384450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7315200" cy="129359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Индивидуальная </a:t>
            </a:r>
            <a:r>
              <a:rPr lang="ru-RU" b="1" dirty="0"/>
              <a:t>коррекционная </a:t>
            </a:r>
            <a:r>
              <a:rPr lang="ru-RU" b="1" dirty="0" smtClean="0"/>
              <a:t>работа.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988840"/>
            <a:ext cx="7315200" cy="4248471"/>
          </a:xfrm>
        </p:spPr>
        <p:txBody>
          <a:bodyPr>
            <a:normAutofit fontScale="70000" lnSpcReduction="20000"/>
          </a:bodyPr>
          <a:lstStyle/>
          <a:p>
            <a:r>
              <a:rPr lang="ru-RU" sz="3200" dirty="0"/>
              <a:t>Планируются виды работ по восполнению имеющихся пробелов: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3200" dirty="0"/>
              <a:t>П</a:t>
            </a:r>
            <a:r>
              <a:rPr lang="ru-RU" sz="3200" dirty="0" smtClean="0"/>
              <a:t>о </a:t>
            </a:r>
            <a:r>
              <a:rPr lang="ru-RU" sz="3200" dirty="0" err="1"/>
              <a:t>сенсорике</a:t>
            </a:r>
            <a:r>
              <a:rPr lang="ru-RU" sz="3200" dirty="0"/>
              <a:t> (цвет, форма, величина, количество</a:t>
            </a:r>
            <a:r>
              <a:rPr lang="ru-RU" sz="3200" dirty="0" smtClean="0"/>
              <a:t>).</a:t>
            </a:r>
            <a:endParaRPr lang="ru-RU" sz="3200" dirty="0"/>
          </a:p>
          <a:p>
            <a:pPr marL="457200" indent="-457200">
              <a:buFont typeface="Arial" pitchFamily="34" charset="0"/>
              <a:buChar char="•"/>
            </a:pPr>
            <a:r>
              <a:rPr lang="ru-RU" sz="3200" dirty="0" smtClean="0"/>
              <a:t>По развитию </a:t>
            </a:r>
            <a:r>
              <a:rPr lang="ru-RU" sz="3200" dirty="0"/>
              <a:t>общей </a:t>
            </a:r>
            <a:r>
              <a:rPr lang="ru-RU" sz="3200" dirty="0" smtClean="0"/>
              <a:t>моторики.</a:t>
            </a:r>
            <a:endParaRPr lang="ru-RU" sz="3200" dirty="0"/>
          </a:p>
          <a:p>
            <a:pPr marL="457200" indent="-457200">
              <a:buFont typeface="Arial" pitchFamily="34" charset="0"/>
              <a:buChar char="•"/>
            </a:pPr>
            <a:r>
              <a:rPr lang="ru-RU" sz="3200" dirty="0" smtClean="0"/>
              <a:t>По развитию </a:t>
            </a:r>
            <a:r>
              <a:rPr lang="ru-RU" sz="3200" dirty="0"/>
              <a:t>мелкой моторики (шнуровка, мозаика, плетение и т.д.)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3200" dirty="0" smtClean="0"/>
              <a:t>По развитию </a:t>
            </a:r>
            <a:r>
              <a:rPr lang="ru-RU" sz="3200" dirty="0"/>
              <a:t>графических навыков (обводка, штриховка</a:t>
            </a:r>
            <a:r>
              <a:rPr lang="ru-RU" sz="3200" dirty="0" smtClean="0"/>
              <a:t>).</a:t>
            </a:r>
            <a:endParaRPr lang="ru-RU" sz="3200" dirty="0"/>
          </a:p>
          <a:p>
            <a:pPr marL="457200" indent="-457200">
              <a:buFont typeface="Arial" pitchFamily="34" charset="0"/>
              <a:buChar char="•"/>
            </a:pPr>
            <a:r>
              <a:rPr lang="ru-RU" sz="3200" dirty="0" smtClean="0"/>
              <a:t>По формированию </a:t>
            </a:r>
            <a:r>
              <a:rPr lang="ru-RU" sz="3200" dirty="0"/>
              <a:t>пространственных представлений (право, лево, узкий - широкий…..)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3200" dirty="0" smtClean="0"/>
              <a:t>Работа </a:t>
            </a:r>
            <a:r>
              <a:rPr lang="ru-RU" sz="3200" dirty="0"/>
              <a:t>по коррекции лексико-грамматических категорий.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6920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7315200" cy="1293592"/>
          </a:xfrm>
        </p:spPr>
        <p:txBody>
          <a:bodyPr>
            <a:normAutofit fontScale="90000"/>
          </a:bodyPr>
          <a:lstStyle/>
          <a:p>
            <a:r>
              <a:rPr lang="ru-RU" dirty="0"/>
              <a:t>Успех коррекционно-развивающей работы в логопедической группе определяется строгой, продуманной системой, суть которой заключается в интегрировании логопедии в </a:t>
            </a:r>
            <a:r>
              <a:rPr lang="ru-RU" dirty="0" err="1"/>
              <a:t>учебно</a:t>
            </a:r>
            <a:r>
              <a:rPr lang="ru-RU" dirty="0"/>
              <a:t> - воспитательный процесс жизнедеятельности детей.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06955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908720"/>
            <a:ext cx="8136904" cy="4630880"/>
          </a:xfrm>
        </p:spPr>
        <p:txBody>
          <a:bodyPr>
            <a:normAutofit/>
          </a:bodyPr>
          <a:lstStyle/>
          <a:p>
            <a:r>
              <a:rPr lang="ru-RU" sz="3000" dirty="0" smtClean="0"/>
              <a:t>	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ru-RU" sz="3000" dirty="0" smtClean="0"/>
              <a:t>воспитание </a:t>
            </a:r>
            <a:r>
              <a:rPr lang="ru-RU" sz="3000" dirty="0"/>
              <a:t>гуманной личности, </a:t>
            </a:r>
            <a:endParaRPr lang="ru-RU" sz="3000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ru-RU" sz="3000" dirty="0" smtClean="0"/>
              <a:t>всесторонне </a:t>
            </a:r>
            <a:r>
              <a:rPr lang="ru-RU" sz="3000" dirty="0"/>
              <a:t>и гармонично-счастливого </a:t>
            </a:r>
            <a:r>
              <a:rPr lang="ru-RU" sz="3000" dirty="0" smtClean="0"/>
              <a:t>ребенка</a:t>
            </a:r>
            <a:r>
              <a:rPr lang="ru-RU" sz="3000" dirty="0"/>
              <a:t>,</a:t>
            </a:r>
            <a:endParaRPr lang="ru-RU" sz="3000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ru-RU" sz="3200" dirty="0"/>
              <a:t>социальная адаптация и интеграция </a:t>
            </a:r>
            <a:r>
              <a:rPr lang="ru-RU" sz="3000" dirty="0" smtClean="0"/>
              <a:t>ребенка </a:t>
            </a:r>
            <a:r>
              <a:rPr lang="ru-RU" sz="3000" dirty="0"/>
              <a:t>в среду нормально развивающихся сверстников.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315200" cy="1293592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b="1" u="sng" dirty="0"/>
              <a:t>Цель коррекционной работы</a:t>
            </a:r>
            <a:r>
              <a:rPr lang="ru-RU" b="1" dirty="0"/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2466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9592" y="2060848"/>
            <a:ext cx="7315200" cy="2376264"/>
          </a:xfrm>
        </p:spPr>
        <p:txBody>
          <a:bodyPr>
            <a:norm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ru-RU" sz="3000" dirty="0" smtClean="0"/>
              <a:t>возраста</a:t>
            </a:r>
            <a:r>
              <a:rPr lang="ru-RU" sz="3000" dirty="0"/>
              <a:t>, </a:t>
            </a:r>
            <a:endParaRPr lang="ru-RU" sz="3000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ru-RU" sz="3000" dirty="0" smtClean="0"/>
              <a:t>профиля группы,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ru-RU" sz="3000" dirty="0" smtClean="0"/>
              <a:t>индивидуальных </a:t>
            </a:r>
            <a:r>
              <a:rPr lang="ru-RU" sz="3000" dirty="0"/>
              <a:t>проявлений речевого </a:t>
            </a:r>
            <a:r>
              <a:rPr lang="ru-RU" sz="3000" dirty="0" smtClean="0"/>
              <a:t>дефекта.</a:t>
            </a:r>
            <a:endParaRPr lang="ru-RU" sz="30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27584" y="980728"/>
            <a:ext cx="7315200" cy="1293592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/>
              <a:t>	</a:t>
            </a:r>
            <a:r>
              <a:rPr lang="ru-RU" u="sng" dirty="0" smtClean="0"/>
              <a:t>Работа </a:t>
            </a:r>
            <a:r>
              <a:rPr lang="ru-RU" u="sng" dirty="0"/>
              <a:t>в логопедической группе строится с учетом:</a:t>
            </a:r>
            <a:r>
              <a:rPr lang="ru-RU" b="1" u="sng" dirty="0"/>
              <a:t/>
            </a:r>
            <a:br>
              <a:rPr lang="ru-RU" b="1" u="sng" dirty="0"/>
            </a:br>
            <a:r>
              <a:rPr lang="ru-RU" b="1" u="sng" dirty="0"/>
              <a:t/>
            </a:r>
            <a:br>
              <a:rPr lang="ru-RU" b="1" u="sng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18860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315200" cy="129359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	</a:t>
            </a:r>
            <a:r>
              <a:rPr lang="ru-RU" u="sng" dirty="0" smtClean="0"/>
              <a:t>Задачи при </a:t>
            </a:r>
            <a:r>
              <a:rPr lang="ru-RU" u="sng" dirty="0"/>
              <a:t>работе с детьми с ОНР </a:t>
            </a:r>
            <a:r>
              <a:rPr lang="ru-RU" u="sng" dirty="0" smtClean="0"/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9592" y="2060848"/>
            <a:ext cx="7315200" cy="4558872"/>
          </a:xfrm>
        </p:spPr>
        <p:txBody>
          <a:bodyPr>
            <a:normAutofit fontScale="92500"/>
          </a:bodyPr>
          <a:lstStyle/>
          <a:p>
            <a:pPr marL="457200" lvl="0" indent="-457200" algn="just">
              <a:buFont typeface="+mj-lt"/>
              <a:buAutoNum type="arabicPeriod"/>
            </a:pPr>
            <a:r>
              <a:rPr lang="ru-RU" sz="3000" dirty="0" smtClean="0"/>
              <a:t>Развитие </a:t>
            </a:r>
            <a:r>
              <a:rPr lang="ru-RU" sz="3000" dirty="0"/>
              <a:t>лексико-грамматических средств речи.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ru-RU" sz="3000" dirty="0"/>
              <a:t>Формирование правильного звукопроизношения.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ru-RU" sz="3000" dirty="0"/>
              <a:t>Развитие фонематических процессов и навыком звукобуквенного анализа.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ru-RU" sz="3000" dirty="0"/>
              <a:t>Развитие связной речи в соответствии с возрастными </a:t>
            </a:r>
            <a:r>
              <a:rPr lang="ru-RU" sz="3000" dirty="0" smtClean="0"/>
              <a:t>нормами</a:t>
            </a:r>
            <a:r>
              <a:rPr lang="ru-RU" sz="3000" dirty="0"/>
              <a:t>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ru-RU" sz="3000" dirty="0"/>
              <a:t>Подготовка к обучению грамоте.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7199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327"/>
            <a:ext cx="7963272" cy="216024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Функции</a:t>
            </a:r>
            <a:r>
              <a:rPr lang="ru-RU" sz="3600" i="1" dirty="0" smtClean="0"/>
              <a:t> </a:t>
            </a:r>
            <a:r>
              <a:rPr lang="ru-RU" sz="3600" dirty="0" smtClean="0"/>
              <a:t>воспитателя</a:t>
            </a:r>
            <a:r>
              <a:rPr lang="ru-RU" sz="3600" i="1" dirty="0" smtClean="0"/>
              <a:t> </a:t>
            </a:r>
            <a:br>
              <a:rPr lang="ru-RU" sz="3600" i="1" dirty="0" smtClean="0"/>
            </a:br>
            <a:r>
              <a:rPr lang="ru-RU" sz="3600" dirty="0" smtClean="0"/>
              <a:t>в процессе работы </a:t>
            </a:r>
            <a:br>
              <a:rPr lang="ru-RU" sz="3600" dirty="0" smtClean="0"/>
            </a:br>
            <a:r>
              <a:rPr lang="ru-RU" sz="3600" dirty="0" smtClean="0"/>
              <a:t>над лексическими темами: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844824"/>
            <a:ext cx="8280920" cy="4680520"/>
          </a:xfrm>
        </p:spPr>
        <p:txBody>
          <a:bodyPr>
            <a:noAutofit/>
          </a:bodyPr>
          <a:lstStyle/>
          <a:p>
            <a:pPr marL="457200" indent="-457200" algn="just">
              <a:spcBef>
                <a:spcPts val="0"/>
              </a:spcBef>
              <a:buFont typeface="Arial" pitchFamily="34" charset="0"/>
              <a:buChar char="•"/>
            </a:pPr>
            <a:r>
              <a:rPr lang="ru-RU" sz="2800" b="1" dirty="0" smtClean="0"/>
              <a:t>проводит </a:t>
            </a:r>
            <a:r>
              <a:rPr lang="ru-RU" sz="2800" b="1" dirty="0"/>
              <a:t>занятия</a:t>
            </a:r>
            <a:r>
              <a:rPr lang="ru-RU" sz="2800" dirty="0"/>
              <a:t> по развитию речи, ознакомлению с окружающим и с художественной литературой </a:t>
            </a:r>
            <a:r>
              <a:rPr lang="ru-RU" sz="2800" b="1" dirty="0"/>
              <a:t>с учетом лексических тем</a:t>
            </a:r>
            <a:r>
              <a:rPr lang="ru-RU" sz="2800" dirty="0"/>
              <a:t>;</a:t>
            </a:r>
          </a:p>
          <a:p>
            <a:pPr marL="457200" indent="-457200" algn="just">
              <a:spcBef>
                <a:spcPts val="0"/>
              </a:spcBef>
              <a:buFont typeface="Arial" pitchFamily="34" charset="0"/>
              <a:buChar char="•"/>
            </a:pPr>
            <a:r>
              <a:rPr lang="ru-RU" sz="2800" b="1" dirty="0" smtClean="0"/>
              <a:t>пополняет</a:t>
            </a:r>
            <a:r>
              <a:rPr lang="ru-RU" sz="2800" b="1" dirty="0"/>
              <a:t>, уточняет и активизирует словарный запас</a:t>
            </a:r>
            <a:r>
              <a:rPr lang="ru-RU" sz="2800" dirty="0"/>
              <a:t> детей </a:t>
            </a:r>
            <a:r>
              <a:rPr lang="ru-RU" sz="2800" b="1" dirty="0"/>
              <a:t>в процессе режимных моментов</a:t>
            </a:r>
            <a:r>
              <a:rPr lang="ru-RU" sz="2800" dirty="0"/>
              <a:t> (сборы на прогулку, дежурство, умывание, игра);</a:t>
            </a:r>
          </a:p>
          <a:p>
            <a:pPr marL="457200" indent="-457200" algn="just">
              <a:spcBef>
                <a:spcPts val="0"/>
              </a:spcBef>
              <a:buFont typeface="Arial" pitchFamily="34" charset="0"/>
              <a:buChar char="•"/>
            </a:pPr>
            <a:r>
              <a:rPr lang="ru-RU" sz="2800" dirty="0" smtClean="0"/>
              <a:t>систематически </a:t>
            </a:r>
            <a:r>
              <a:rPr lang="ru-RU" sz="2800" b="1" dirty="0"/>
              <a:t>контролирует </a:t>
            </a:r>
            <a:r>
              <a:rPr lang="ru-RU" sz="2800" b="1" dirty="0" smtClean="0"/>
              <a:t>грамматическую </a:t>
            </a:r>
            <a:r>
              <a:rPr lang="ru-RU" sz="2800" b="1" dirty="0"/>
              <a:t>правильность речи </a:t>
            </a:r>
            <a:r>
              <a:rPr lang="ru-RU" sz="2800" dirty="0"/>
              <a:t>детей в течение всего времени общения с ним.</a:t>
            </a:r>
          </a:p>
        </p:txBody>
      </p:sp>
    </p:spTree>
    <p:extLst>
      <p:ext uri="{BB962C8B-B14F-4D97-AF65-F5344CB8AC3E}">
        <p14:creationId xmlns="" xmlns:p14="http://schemas.microsoft.com/office/powerpoint/2010/main" val="288661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315200" cy="129359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 Работа воспитателя </a:t>
            </a:r>
            <a:r>
              <a:rPr lang="ru-RU" dirty="0" smtClean="0"/>
              <a:t>при </a:t>
            </a:r>
            <a:r>
              <a:rPr lang="ru-RU" dirty="0"/>
              <a:t>коррекции звукопроизношения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1793129"/>
            <a:ext cx="8136904" cy="5040559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1800" b="1" u="sng" dirty="0"/>
              <a:t> </a:t>
            </a:r>
            <a:r>
              <a:rPr lang="ru-RU" sz="2600" b="1" u="sng" dirty="0"/>
              <a:t>Подготовительный </a:t>
            </a:r>
            <a:r>
              <a:rPr lang="ru-RU" sz="2600" b="1" u="sng" dirty="0" smtClean="0"/>
              <a:t>этап</a:t>
            </a:r>
          </a:p>
          <a:p>
            <a:pPr algn="just"/>
            <a:r>
              <a:rPr lang="ru-RU" sz="2600" b="1" dirty="0"/>
              <a:t>Воспитатель</a:t>
            </a:r>
            <a:r>
              <a:rPr lang="ru-RU" sz="2600" dirty="0"/>
              <a:t> </a:t>
            </a:r>
            <a:r>
              <a:rPr lang="ru-RU" sz="2600" dirty="0" smtClean="0"/>
              <a:t>в </a:t>
            </a:r>
            <a:r>
              <a:rPr lang="ru-RU" sz="2600" dirty="0"/>
              <a:t>игровой форме закрепляет у детей положения и движения органов артикуляционного аппарата.</a:t>
            </a:r>
          </a:p>
          <a:p>
            <a:pPr algn="ctr"/>
            <a:r>
              <a:rPr lang="ru-RU" sz="2600" b="1" dirty="0"/>
              <a:t> </a:t>
            </a:r>
            <a:r>
              <a:rPr lang="ru-RU" sz="2600" b="1" u="sng" dirty="0"/>
              <a:t>Этап появления </a:t>
            </a:r>
            <a:r>
              <a:rPr lang="ru-RU" sz="2600" b="1" u="sng" dirty="0" smtClean="0"/>
              <a:t>звука</a:t>
            </a:r>
          </a:p>
          <a:p>
            <a:pPr algn="just"/>
            <a:r>
              <a:rPr lang="ru-RU" sz="2600" b="1" dirty="0"/>
              <a:t>Воспитатель</a:t>
            </a:r>
            <a:r>
              <a:rPr lang="ru-RU" sz="2600" dirty="0"/>
              <a:t> закрепляет произнесение поставленного </a:t>
            </a:r>
            <a:r>
              <a:rPr lang="ru-RU" sz="2600" dirty="0" smtClean="0"/>
              <a:t>звука</a:t>
            </a:r>
            <a:r>
              <a:rPr lang="ru-RU" sz="2600" dirty="0"/>
              <a:t>, фиксируя внимание ребенка на его звучании и </a:t>
            </a:r>
            <a:r>
              <a:rPr lang="ru-RU" sz="2600" dirty="0" smtClean="0"/>
              <a:t>артикуляции.</a:t>
            </a:r>
          </a:p>
          <a:p>
            <a:pPr algn="ctr"/>
            <a:r>
              <a:rPr lang="ru-RU" sz="2600" b="1" u="sng" dirty="0"/>
              <a:t>Этап усвоения звука </a:t>
            </a:r>
            <a:endParaRPr lang="ru-RU" sz="2600" b="1" u="sng" dirty="0" smtClean="0"/>
          </a:p>
          <a:p>
            <a:pPr algn="ctr"/>
            <a:r>
              <a:rPr lang="ru-RU" sz="2600" b="1" u="sng" dirty="0" smtClean="0"/>
              <a:t>(</a:t>
            </a:r>
            <a:r>
              <a:rPr lang="ru-RU" sz="2600" b="1" u="sng" dirty="0"/>
              <a:t>правильное произношение звука)</a:t>
            </a:r>
          </a:p>
          <a:p>
            <a:pPr algn="just"/>
            <a:r>
              <a:rPr lang="ru-RU" sz="2600" b="1" dirty="0"/>
              <a:t>Воспитатель</a:t>
            </a:r>
            <a:r>
              <a:rPr lang="ru-RU" sz="2600" dirty="0"/>
              <a:t> </a:t>
            </a:r>
            <a:r>
              <a:rPr lang="ru-RU" sz="2600" dirty="0" smtClean="0"/>
              <a:t>закрепляет </a:t>
            </a:r>
            <a:r>
              <a:rPr lang="ru-RU" sz="2600" dirty="0"/>
              <a:t>поставленный </a:t>
            </a:r>
            <a:r>
              <a:rPr lang="ru-RU" sz="2600" dirty="0" smtClean="0"/>
              <a:t>звук</a:t>
            </a:r>
            <a:r>
              <a:rPr lang="ru-RU" sz="2600" dirty="0"/>
              <a:t>, дифференцирует со смешиваемыми фонемами на слух и в </a:t>
            </a:r>
            <a:r>
              <a:rPr lang="ru-RU" sz="2600" dirty="0" smtClean="0"/>
              <a:t>произношении.</a:t>
            </a:r>
            <a:endParaRPr lang="ru-RU" sz="2600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8150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315200" cy="1293592"/>
          </a:xfrm>
        </p:spPr>
        <p:txBody>
          <a:bodyPr>
            <a:normAutofit/>
          </a:bodyPr>
          <a:lstStyle/>
          <a:p>
            <a:pPr algn="ctr"/>
            <a:r>
              <a:rPr lang="ru-RU" sz="3600" dirty="0"/>
              <a:t>Задачи </a:t>
            </a:r>
            <a:r>
              <a:rPr lang="ru-RU" sz="3600" dirty="0" smtClean="0"/>
              <a:t>взаимодействия: 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980728"/>
            <a:ext cx="8280920" cy="5589240"/>
          </a:xfrm>
        </p:spPr>
        <p:txBody>
          <a:bodyPr>
            <a:noAutofit/>
          </a:bodyPr>
          <a:lstStyle/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ru-RU" sz="1800" dirty="0"/>
              <a:t>Обеспечение воспитанникам комфортных условий развития, обучения и воспитания.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ru-RU" sz="1800" dirty="0"/>
              <a:t>Создание среды психолого-педагогической и речевой поддержки ребенка</a:t>
            </a:r>
            <a:r>
              <a:rPr lang="ru-RU" sz="1800" dirty="0" smtClean="0"/>
              <a:t>:</a:t>
            </a:r>
            <a:endParaRPr lang="ru-RU" sz="1800" dirty="0"/>
          </a:p>
          <a:p>
            <a:pPr marL="285750" indent="-285750" algn="just">
              <a:spcBef>
                <a:spcPts val="0"/>
              </a:spcBef>
              <a:buFontTx/>
              <a:buChar char="-"/>
            </a:pPr>
            <a:r>
              <a:rPr lang="ru-RU" sz="1800" dirty="0" smtClean="0"/>
              <a:t>закрепление </a:t>
            </a:r>
            <a:r>
              <a:rPr lang="ru-RU" sz="1800" dirty="0"/>
              <a:t>речевых навыков на индивидуальных занятиях  (</a:t>
            </a:r>
            <a:r>
              <a:rPr lang="ru-RU" sz="1800" dirty="0" err="1"/>
              <a:t>логочас</a:t>
            </a:r>
            <a:r>
              <a:rPr lang="ru-RU" sz="1800" dirty="0" smtClean="0"/>
              <a:t>),</a:t>
            </a:r>
          </a:p>
          <a:p>
            <a:pPr marL="285750" indent="-285750" algn="just">
              <a:spcBef>
                <a:spcPts val="0"/>
              </a:spcBef>
              <a:buFontTx/>
              <a:buChar char="-"/>
            </a:pPr>
            <a:r>
              <a:rPr lang="ru-RU" sz="1800" dirty="0"/>
              <a:t>проведение групповых занятий по развитию речи (с учетом коррекционных задач</a:t>
            </a:r>
            <a:r>
              <a:rPr lang="ru-RU" sz="1800" dirty="0" smtClean="0"/>
              <a:t>),</a:t>
            </a:r>
            <a:endParaRPr lang="ru-RU" sz="1800" dirty="0"/>
          </a:p>
          <a:p>
            <a:pPr marL="285750" indent="-285750" algn="just">
              <a:spcBef>
                <a:spcPts val="0"/>
              </a:spcBef>
              <a:buFontTx/>
              <a:buChar char="-"/>
            </a:pPr>
            <a:r>
              <a:rPr lang="ru-RU" sz="1800" dirty="0" smtClean="0"/>
              <a:t>систематический </a:t>
            </a:r>
            <a:r>
              <a:rPr lang="ru-RU" sz="1800" dirty="0"/>
              <a:t>контроль над поставленными звуками и грамматически правильной </a:t>
            </a:r>
            <a:r>
              <a:rPr lang="ru-RU" sz="1800" dirty="0" smtClean="0"/>
              <a:t>речью</a:t>
            </a:r>
            <a:r>
              <a:rPr lang="ru-RU" sz="1800" dirty="0"/>
              <a:t>,</a:t>
            </a:r>
            <a:endParaRPr lang="ru-RU" sz="1800" dirty="0" smtClean="0"/>
          </a:p>
          <a:p>
            <a:pPr marL="285750" indent="-285750" algn="just">
              <a:spcBef>
                <a:spcPts val="0"/>
              </a:spcBef>
              <a:buFontTx/>
              <a:buChar char="-"/>
            </a:pPr>
            <a:r>
              <a:rPr lang="ru-RU" sz="1800" dirty="0" smtClean="0"/>
              <a:t>обогащение</a:t>
            </a:r>
            <a:r>
              <a:rPr lang="ru-RU" sz="1800" dirty="0"/>
              <a:t>, уточнение и активизация </a:t>
            </a:r>
            <a:r>
              <a:rPr lang="ru-RU" sz="1800" dirty="0" smtClean="0"/>
              <a:t>лексики </a:t>
            </a:r>
            <a:r>
              <a:rPr lang="ru-RU" sz="1800" dirty="0"/>
              <a:t>в соответствии с лексическими </a:t>
            </a:r>
            <a:r>
              <a:rPr lang="ru-RU" sz="1800" dirty="0" smtClean="0"/>
              <a:t>темами,</a:t>
            </a:r>
          </a:p>
          <a:p>
            <a:pPr marL="285750" indent="-285750" algn="just">
              <a:spcBef>
                <a:spcPts val="0"/>
              </a:spcBef>
              <a:buFontTx/>
              <a:buChar char="-"/>
            </a:pPr>
            <a:r>
              <a:rPr lang="ru-RU" sz="1800" dirty="0" smtClean="0"/>
              <a:t>развитие </a:t>
            </a:r>
            <a:r>
              <a:rPr lang="ru-RU" sz="1800" dirty="0"/>
              <a:t>артикуляционной и пальчиковой </a:t>
            </a:r>
            <a:r>
              <a:rPr lang="ru-RU" sz="1800" dirty="0" smtClean="0"/>
              <a:t>моторики,</a:t>
            </a:r>
          </a:p>
          <a:p>
            <a:pPr marL="285750" indent="-285750" algn="just">
              <a:spcBef>
                <a:spcPts val="0"/>
              </a:spcBef>
              <a:buFontTx/>
              <a:buChar char="-"/>
            </a:pPr>
            <a:r>
              <a:rPr lang="ru-RU" sz="1800" dirty="0" smtClean="0"/>
              <a:t>развитие </a:t>
            </a:r>
            <a:r>
              <a:rPr lang="ru-RU" sz="1800" dirty="0"/>
              <a:t>внимания, памяти, </a:t>
            </a:r>
            <a:r>
              <a:rPr lang="ru-RU" sz="1800" dirty="0" smtClean="0"/>
              <a:t>логического мышления.</a:t>
            </a:r>
            <a:endParaRPr lang="ru-RU" sz="18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3"/>
            </a:pPr>
            <a:r>
              <a:rPr lang="ru-RU" sz="1800" dirty="0" smtClean="0"/>
              <a:t>Проведение </a:t>
            </a:r>
            <a:r>
              <a:rPr lang="ru-RU" sz="1800" dirty="0"/>
              <a:t>необходимой работы по профилактике и коррекции речи. Обеспечение эффективности общей и речевой подготовки к </a:t>
            </a:r>
            <a:r>
              <a:rPr lang="ru-RU" sz="1800" dirty="0" smtClean="0"/>
              <a:t>школе.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3"/>
            </a:pPr>
            <a:r>
              <a:rPr lang="ru-RU" sz="1800" dirty="0" smtClean="0"/>
              <a:t>Повышение психолого-педагогической культуры и компетентности родителей, побуждение их к сознательной деятельности по индивидуальному развитию дошкольника в семье.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 startAt="3"/>
            </a:pPr>
            <a:endParaRPr lang="ru-RU" sz="1200" dirty="0"/>
          </a:p>
        </p:txBody>
      </p:sp>
    </p:spTree>
    <p:extLst>
      <p:ext uri="{BB962C8B-B14F-4D97-AF65-F5344CB8AC3E}">
        <p14:creationId xmlns="" xmlns:p14="http://schemas.microsoft.com/office/powerpoint/2010/main" val="27270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315200" cy="2808312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Знание индивидуальных и психических особенностей детей – залог эффективного планирования коррекционной работы </a:t>
            </a:r>
            <a:r>
              <a:rPr lang="ru-RU" sz="3600" dirty="0" smtClean="0"/>
              <a:t>воспитателем: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9592" y="3212976"/>
            <a:ext cx="7315200" cy="2300207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itchFamily="2" charset="2"/>
              <a:buChar char="§"/>
            </a:pPr>
            <a:r>
              <a:rPr lang="ru-RU" sz="2400" dirty="0" smtClean="0"/>
              <a:t>нарушение </a:t>
            </a:r>
            <a:r>
              <a:rPr lang="ru-RU" sz="2400" dirty="0"/>
              <a:t>внимания и </a:t>
            </a:r>
            <a:r>
              <a:rPr lang="ru-RU" sz="2400" dirty="0" smtClean="0"/>
              <a:t>памяти,</a:t>
            </a:r>
            <a:endParaRPr lang="ru-RU" sz="2400" dirty="0"/>
          </a:p>
          <a:p>
            <a:pPr marL="342900" indent="-342900" algn="just">
              <a:buFont typeface="Wingdings" pitchFamily="2" charset="2"/>
              <a:buChar char="§"/>
            </a:pPr>
            <a:r>
              <a:rPr lang="ru-RU" sz="2400" dirty="0" smtClean="0"/>
              <a:t>нарушения </a:t>
            </a:r>
            <a:r>
              <a:rPr lang="ru-RU" sz="2400" dirty="0"/>
              <a:t>пальцевой и артикуляционной </a:t>
            </a:r>
            <a:r>
              <a:rPr lang="ru-RU" sz="2400" dirty="0" smtClean="0"/>
              <a:t>моторики,</a:t>
            </a:r>
            <a:endParaRPr lang="ru-RU" sz="2400" dirty="0"/>
          </a:p>
          <a:p>
            <a:pPr marL="342900" indent="-342900" algn="just">
              <a:buFont typeface="Wingdings" pitchFamily="2" charset="2"/>
              <a:buChar char="§"/>
            </a:pPr>
            <a:r>
              <a:rPr lang="ru-RU" sz="2400" dirty="0" smtClean="0"/>
              <a:t>недостаточная </a:t>
            </a:r>
            <a:r>
              <a:rPr lang="ru-RU" sz="2400" dirty="0" err="1"/>
              <a:t>сформированность</a:t>
            </a:r>
            <a:r>
              <a:rPr lang="ru-RU" sz="2400" dirty="0"/>
              <a:t> словесно-логического мышления.</a:t>
            </a: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79512" y="5337212"/>
            <a:ext cx="8640960" cy="140415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0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4700" dirty="0" smtClean="0"/>
              <a:t>Все </a:t>
            </a:r>
            <a:r>
              <a:rPr lang="ru-RU" sz="4700" dirty="0"/>
              <a:t>эти особенности нужно учитывать, планируя коррекционную работу.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2242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175</TotalTime>
  <Words>823</Words>
  <Application>Microsoft Office PowerPoint</Application>
  <PresentationFormat>Экран (4:3)</PresentationFormat>
  <Paragraphs>140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Перспектива</vt:lpstr>
      <vt:lpstr>Коррекционно – развивающая работа воспитателя в логопедической группе </vt:lpstr>
      <vt:lpstr>Слайд 2</vt:lpstr>
      <vt:lpstr> Цель коррекционной работы: </vt:lpstr>
      <vt:lpstr> Работа в логопедической группе строится с учетом:  </vt:lpstr>
      <vt:lpstr> Задачи при работе с детьми с ОНР : </vt:lpstr>
      <vt:lpstr>Функции воспитателя  в процессе работы  над лексическими темами:</vt:lpstr>
      <vt:lpstr> Работа воспитателя при коррекции звукопроизношения</vt:lpstr>
      <vt:lpstr>Задачи взаимодействия: </vt:lpstr>
      <vt:lpstr>Знание индивидуальных и психических особенностей детей – залог эффективного планирования коррекционной работы воспитателем: </vt:lpstr>
      <vt:lpstr>Основные направления работы:</vt:lpstr>
      <vt:lpstr>Основные направления коррекционной работы воспитателя: </vt:lpstr>
      <vt:lpstr>Комплексы  гимнастик. </vt:lpstr>
      <vt:lpstr>Вечерние индивидуальные занятия.</vt:lpstr>
      <vt:lpstr>Проведение фронтальных занятий по развитию речи. </vt:lpstr>
      <vt:lpstr>Работа воспитателя над любой темой будет включать обязательно: </vt:lpstr>
      <vt:lpstr>На любом занятии (по ИЗО, математике, физической культуре и т.д.) должна планироваться коррекционная работа. </vt:lpstr>
      <vt:lpstr>Математика:</vt:lpstr>
      <vt:lpstr>Изобразительная деятельность:</vt:lpstr>
      <vt:lpstr>Физическая культура и музыка:</vt:lpstr>
      <vt:lpstr>Коррекционная работа воспитателя  в повседневной жизни. </vt:lpstr>
      <vt:lpstr>Планирование коррекционно-образовательной работы. </vt:lpstr>
      <vt:lpstr>Индивидуальная коррекционная работа. </vt:lpstr>
      <vt:lpstr>Успех коррекционно-развивающей работы в логопедической группе определяется строгой, продуманной системой, суть которой заключается в интегрировании логопедии в учебно - воспитательный процесс жизнедеятельности детей.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коррекционно-образовательного процесса в логопедической группе</dc:title>
  <dc:creator>Наталья</dc:creator>
  <cp:lastModifiedBy>админ</cp:lastModifiedBy>
  <cp:revision>16</cp:revision>
  <dcterms:created xsi:type="dcterms:W3CDTF">2013-02-04T09:12:32Z</dcterms:created>
  <dcterms:modified xsi:type="dcterms:W3CDTF">2013-03-12T10:47:36Z</dcterms:modified>
</cp:coreProperties>
</file>