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9" r:id="rId12"/>
    <p:sldId id="270" r:id="rId13"/>
    <p:sldId id="271" r:id="rId14"/>
    <p:sldId id="272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B054-A6CE-4148-B8A8-BC26BCBB9383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194C-F572-4B74-A99E-039C8C2F46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B054-A6CE-4148-B8A8-BC26BCBB9383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194C-F572-4B74-A99E-039C8C2F46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B054-A6CE-4148-B8A8-BC26BCBB9383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194C-F572-4B74-A99E-039C8C2F46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B054-A6CE-4148-B8A8-BC26BCBB9383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194C-F572-4B74-A99E-039C8C2F46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B054-A6CE-4148-B8A8-BC26BCBB9383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194C-F572-4B74-A99E-039C8C2F46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B054-A6CE-4148-B8A8-BC26BCBB9383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194C-F572-4B74-A99E-039C8C2F46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B054-A6CE-4148-B8A8-BC26BCBB9383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194C-F572-4B74-A99E-039C8C2F46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B054-A6CE-4148-B8A8-BC26BCBB9383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194C-F572-4B74-A99E-039C8C2F46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B054-A6CE-4148-B8A8-BC26BCBB9383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194C-F572-4B74-A99E-039C8C2F46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B054-A6CE-4148-B8A8-BC26BCBB9383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194C-F572-4B74-A99E-039C8C2F46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B054-A6CE-4148-B8A8-BC26BCBB9383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194C-F572-4B74-A99E-039C8C2F46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2B054-A6CE-4148-B8A8-BC26BCBB9383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0194C-F572-4B74-A99E-039C8C2F46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1982384-1b3f68e55ee22d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000"/>
            <a:ext cx="9196800" cy="691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67744" y="1412776"/>
            <a:ext cx="5400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ИГРЫ ДЛЯ ДЕТЕЙ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ДОШКОЛЬНОГО ВОЗРАСТА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РАЗВИТИЕ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СЛОВАРНОГО ЗАПАСА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ownloads\Фоны\Nabor_fonov\31_100_Nabor_fonov\Nabor_fonov_№5\5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251" y="0"/>
            <a:ext cx="9170251" cy="68486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54868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«СКАЖИ ЛАСКОВО»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16824" cy="914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100"/>
              </a:lnSpc>
            </a:pPr>
            <a:r>
              <a:rPr lang="ru-RU" sz="2100" b="1" dirty="0" smtClean="0"/>
              <a:t>Цель: </a:t>
            </a:r>
            <a:r>
              <a:rPr lang="ru-RU" sz="2100" dirty="0" smtClean="0"/>
              <a:t>закрепление умения образовывать существительные при помощи уменьшительно-ласкательных суффиксов, развитие ловкости, быстроты реакции.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916832"/>
            <a:ext cx="828092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>
              <a:lnSpc>
                <a:spcPts val="2000"/>
              </a:lnSpc>
            </a:pPr>
            <a:r>
              <a:rPr lang="ru-RU" sz="2400" dirty="0" smtClean="0"/>
              <a:t>Родители, бросая мяч ребенку, называют первое слово (например, шар), а ребенок, возвращая мяч, называет второе слово (шарик). Слова можно сгруппировать по сходству окончаний.</a:t>
            </a:r>
          </a:p>
          <a:p>
            <a:pPr marL="717550">
              <a:lnSpc>
                <a:spcPts val="2000"/>
              </a:lnSpc>
            </a:pPr>
            <a:endParaRPr lang="ru-RU" sz="2400" dirty="0" smtClean="0"/>
          </a:p>
          <a:p>
            <a:pPr marL="717550">
              <a:lnSpc>
                <a:spcPts val="800"/>
              </a:lnSpc>
            </a:pPr>
            <a:r>
              <a:rPr lang="ru-RU" sz="2400" dirty="0" smtClean="0"/>
              <a:t>Стол - столик, ключ - ключик.</a:t>
            </a:r>
          </a:p>
          <a:p>
            <a:pPr marL="717550">
              <a:lnSpc>
                <a:spcPts val="2000"/>
              </a:lnSpc>
            </a:pPr>
            <a:r>
              <a:rPr lang="ru-RU" sz="2400" dirty="0" smtClean="0"/>
              <a:t>Шапка - шапочка, белка - белочка.</a:t>
            </a:r>
          </a:p>
          <a:p>
            <a:pPr marL="717550">
              <a:lnSpc>
                <a:spcPts val="2000"/>
              </a:lnSpc>
            </a:pPr>
            <a:r>
              <a:rPr lang="ru-RU" sz="2400" dirty="0" smtClean="0"/>
              <a:t>Книга - книжечка, ложка - ложечка.</a:t>
            </a:r>
          </a:p>
          <a:p>
            <a:pPr marL="717550">
              <a:lnSpc>
                <a:spcPts val="2000"/>
              </a:lnSpc>
            </a:pPr>
            <a:r>
              <a:rPr lang="ru-RU" sz="2400" dirty="0" smtClean="0"/>
              <a:t>Голова - головка, картина - картинка.</a:t>
            </a:r>
          </a:p>
          <a:p>
            <a:pPr marL="717550">
              <a:lnSpc>
                <a:spcPts val="2000"/>
              </a:lnSpc>
            </a:pPr>
            <a:r>
              <a:rPr lang="ru-RU" sz="2400" dirty="0" smtClean="0"/>
              <a:t>Мыло - мыльце, зеркало - зеркальце.</a:t>
            </a:r>
          </a:p>
          <a:p>
            <a:pPr marL="717550">
              <a:lnSpc>
                <a:spcPts val="2000"/>
              </a:lnSpc>
            </a:pPr>
            <a:r>
              <a:rPr lang="ru-RU" sz="2400" dirty="0" smtClean="0"/>
              <a:t>Кукла - куколка, свекла - </a:t>
            </a:r>
            <a:r>
              <a:rPr lang="ru-RU" sz="2400" dirty="0" err="1" smtClean="0"/>
              <a:t>свеколка</a:t>
            </a:r>
            <a:r>
              <a:rPr lang="ru-RU" sz="2400" dirty="0" smtClean="0"/>
              <a:t>.</a:t>
            </a:r>
          </a:p>
          <a:p>
            <a:pPr marL="717550">
              <a:lnSpc>
                <a:spcPts val="2000"/>
              </a:lnSpc>
            </a:pPr>
            <a:r>
              <a:rPr lang="ru-RU" sz="2400" dirty="0" smtClean="0"/>
              <a:t>Коса - косичка, вода - водичка.</a:t>
            </a:r>
          </a:p>
          <a:p>
            <a:pPr marL="717550">
              <a:lnSpc>
                <a:spcPts val="2000"/>
              </a:lnSpc>
            </a:pPr>
            <a:r>
              <a:rPr lang="ru-RU" sz="2400" dirty="0" smtClean="0"/>
              <a:t>Жук - жучок, дуб - дубок.</a:t>
            </a:r>
          </a:p>
          <a:p>
            <a:pPr marL="717550">
              <a:lnSpc>
                <a:spcPts val="2000"/>
              </a:lnSpc>
            </a:pPr>
            <a:r>
              <a:rPr lang="ru-RU" sz="2400" dirty="0" smtClean="0"/>
              <a:t>Вишня - вишенка, башня - башенка.</a:t>
            </a:r>
          </a:p>
          <a:p>
            <a:pPr marL="1793875">
              <a:lnSpc>
                <a:spcPts val="2000"/>
              </a:lnSpc>
            </a:pPr>
            <a:r>
              <a:rPr lang="ru-RU" sz="2400" dirty="0"/>
              <a:t>	</a:t>
            </a:r>
            <a:r>
              <a:rPr lang="ru-RU" sz="2400" dirty="0" smtClean="0"/>
              <a:t>	Платье - платьице, кресло - креслице.</a:t>
            </a:r>
          </a:p>
          <a:p>
            <a:pPr marL="1793875">
              <a:lnSpc>
                <a:spcPts val="2000"/>
              </a:lnSpc>
            </a:pPr>
            <a:r>
              <a:rPr lang="ru-RU" sz="2400" dirty="0"/>
              <a:t>	</a:t>
            </a:r>
            <a:r>
              <a:rPr lang="ru-RU" sz="2400" dirty="0" smtClean="0"/>
              <a:t>	Перо - перышко - стекло - стеклышко.</a:t>
            </a:r>
          </a:p>
          <a:p>
            <a:pPr marL="1793875">
              <a:lnSpc>
                <a:spcPts val="2000"/>
              </a:lnSpc>
            </a:pPr>
            <a:r>
              <a:rPr lang="ru-RU" sz="2400" dirty="0"/>
              <a:t>	</a:t>
            </a:r>
            <a:r>
              <a:rPr lang="ru-RU" sz="2400" dirty="0" smtClean="0"/>
              <a:t>	Часы - часики, трусы - трусики.</a:t>
            </a:r>
          </a:p>
          <a:p>
            <a:pPr marL="358775">
              <a:lnSpc>
                <a:spcPts val="2000"/>
              </a:lnSpc>
            </a:pPr>
            <a:endParaRPr lang="ru-RU" sz="2400" dirty="0" smtClean="0"/>
          </a:p>
          <a:p>
            <a:pPr>
              <a:lnSpc>
                <a:spcPts val="2000"/>
              </a:lnSpc>
            </a:pPr>
            <a:endParaRPr lang="ru-RU" sz="2100" dirty="0"/>
          </a:p>
          <a:p>
            <a:pPr marL="984250">
              <a:lnSpc>
                <a:spcPts val="2000"/>
              </a:lnSpc>
            </a:pPr>
            <a:endParaRPr lang="ru-RU" sz="2100" dirty="0" smtClean="0"/>
          </a:p>
          <a:p>
            <a:pPr>
              <a:lnSpc>
                <a:spcPts val="2000"/>
              </a:lnSpc>
            </a:pPr>
            <a:endParaRPr lang="ru-RU" sz="2100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18864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ИГРА С МЯЧОМ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Downloads\Фоны\Nabor_fonov\31_100_Nabor_fonov\Nabor_fonov_№5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1124744"/>
            <a:ext cx="8820472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00"/>
              </a:lnSpc>
            </a:pPr>
            <a:r>
              <a:rPr lang="ru-RU" sz="2800" b="1" dirty="0" smtClean="0">
                <a:solidFill>
                  <a:schemeClr val="tx2"/>
                </a:solidFill>
              </a:rPr>
              <a:t>           </a:t>
            </a:r>
            <a:r>
              <a:rPr lang="ru-RU" sz="3000" b="1" dirty="0" smtClean="0">
                <a:solidFill>
                  <a:schemeClr val="tx2"/>
                </a:solidFill>
              </a:rPr>
              <a:t>Глагольный словарь группируется по следующим разделам:</a:t>
            </a:r>
          </a:p>
          <a:p>
            <a:pPr>
              <a:lnSpc>
                <a:spcPts val="1300"/>
              </a:lnSpc>
            </a:pPr>
            <a:endParaRPr lang="ru-RU" sz="2800" b="1" dirty="0" smtClean="0"/>
          </a:p>
          <a:p>
            <a:pPr marL="4763" lvl="1" indent="354013">
              <a:lnSpc>
                <a:spcPts val="3000"/>
              </a:lnSpc>
            </a:pPr>
            <a:r>
              <a:rPr lang="ru-RU" sz="2800" b="1" dirty="0" smtClean="0"/>
              <a:t>- Бытовые глаголы (одевается, умывается, играет).</a:t>
            </a:r>
          </a:p>
          <a:p>
            <a:pPr indent="358775">
              <a:lnSpc>
                <a:spcPts val="3000"/>
              </a:lnSpc>
            </a:pPr>
            <a:r>
              <a:rPr lang="ru-RU" sz="2800" b="1" dirty="0" smtClean="0"/>
              <a:t>- Глаголы, обозначающие движения и крики животных (крадется, прыгает, кукарекает).</a:t>
            </a:r>
          </a:p>
          <a:p>
            <a:pPr indent="358775">
              <a:lnSpc>
                <a:spcPts val="3000"/>
              </a:lnSpc>
            </a:pPr>
            <a:r>
              <a:rPr lang="ru-RU" sz="2800" b="1" dirty="0" smtClean="0"/>
              <a:t>- Глаголы движения (ходит, бегает, прыгает), приставочные глаголы (входит, уходит, заходит).</a:t>
            </a:r>
          </a:p>
          <a:p>
            <a:pPr indent="358775">
              <a:lnSpc>
                <a:spcPts val="3000"/>
              </a:lnSpc>
            </a:pPr>
            <a:r>
              <a:rPr lang="ru-RU" sz="2800" b="1" dirty="0" smtClean="0"/>
              <a:t>- Глаголы, выражающие чувства людей (улыбается, плачет, радуется).</a:t>
            </a:r>
          </a:p>
          <a:p>
            <a:pPr indent="358775">
              <a:lnSpc>
                <a:spcPts val="3000"/>
              </a:lnSpc>
            </a:pPr>
            <a:r>
              <a:rPr lang="ru-RU" sz="2800" b="1" dirty="0" smtClean="0"/>
              <a:t>- Глаголы, связанные с профессиями (лечит, строит, продает).</a:t>
            </a:r>
          </a:p>
          <a:p>
            <a:pPr indent="358775">
              <a:lnSpc>
                <a:spcPts val="3000"/>
              </a:lnSpc>
            </a:pPr>
            <a:r>
              <a:rPr lang="ru-RU" sz="2800" b="1" dirty="0" smtClean="0"/>
              <a:t>- Глаголы, связанные с процессами, происходящими в природе (светает, вечереет, смеркается).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Downloads\Фоны\Nabor_fonov\31_100_Nabor_fonov\Nabor_fonov_№5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-30466" y="2201580"/>
            <a:ext cx="8820472" cy="1107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00"/>
              </a:lnSpc>
            </a:pPr>
            <a:r>
              <a:rPr lang="ru-RU" sz="3600" b="1" dirty="0" smtClean="0">
                <a:solidFill>
                  <a:schemeClr val="tx2"/>
                </a:solidFill>
              </a:rPr>
              <a:t>           Антонимы –</a:t>
            </a:r>
          </a:p>
          <a:p>
            <a:pPr algn="ctr">
              <a:lnSpc>
                <a:spcPts val="3100"/>
              </a:lnSpc>
            </a:pPr>
            <a:r>
              <a:rPr lang="ru-RU" sz="3600" b="1" dirty="0" smtClean="0">
                <a:solidFill>
                  <a:schemeClr val="tx2"/>
                </a:solidFill>
              </a:rPr>
              <a:t>слова с противоположным значением</a:t>
            </a:r>
          </a:p>
          <a:p>
            <a:pPr>
              <a:lnSpc>
                <a:spcPts val="1300"/>
              </a:lnSpc>
            </a:pP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77707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Downloads\Фоны\Nabor_fonov\31_100_Nabor_fonov\Nabor_fonov_№5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-422649" y="2235693"/>
            <a:ext cx="8820472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00"/>
              </a:lnSpc>
            </a:pPr>
            <a:r>
              <a:rPr lang="ru-RU" sz="3600" b="1" dirty="0" smtClean="0">
                <a:solidFill>
                  <a:schemeClr val="tx2"/>
                </a:solidFill>
              </a:rPr>
              <a:t>           </a:t>
            </a:r>
            <a:r>
              <a:rPr lang="ru-RU" sz="4000" b="1" dirty="0" smtClean="0">
                <a:solidFill>
                  <a:schemeClr val="tx2"/>
                </a:solidFill>
              </a:rPr>
              <a:t>Прилагательные в речи детей</a:t>
            </a:r>
          </a:p>
          <a:p>
            <a:pPr>
              <a:lnSpc>
                <a:spcPts val="1300"/>
              </a:lnSpc>
            </a:pP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95063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Downloads\Фоны\Nabor_fonov\31_100_Nabor_fonov\Nabor_fonov_№5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2536" y="1052736"/>
            <a:ext cx="8820472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00"/>
              </a:lnSpc>
            </a:pPr>
            <a:r>
              <a:rPr lang="ru-RU" sz="2800" b="1" dirty="0" smtClean="0">
                <a:solidFill>
                  <a:schemeClr val="tx2"/>
                </a:solidFill>
              </a:rPr>
              <a:t>           </a:t>
            </a:r>
            <a:r>
              <a:rPr lang="ru-RU" sz="3200" b="1" dirty="0" smtClean="0">
                <a:solidFill>
                  <a:schemeClr val="tx2"/>
                </a:solidFill>
              </a:rPr>
              <a:t>Смысловые группы:</a:t>
            </a:r>
          </a:p>
          <a:p>
            <a:pPr>
              <a:lnSpc>
                <a:spcPts val="1300"/>
              </a:lnSpc>
            </a:pPr>
            <a:endParaRPr lang="ru-RU" sz="28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318816" y="1484784"/>
            <a:ext cx="79928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Величина</a:t>
            </a:r>
            <a:r>
              <a:rPr lang="ru-RU" sz="2200" dirty="0" smtClean="0"/>
              <a:t> – большой (маленький), высокий (низкий), широкий (узкий).</a:t>
            </a:r>
          </a:p>
          <a:p>
            <a:r>
              <a:rPr lang="ru-RU" sz="2200" b="1" dirty="0" smtClean="0"/>
              <a:t>Форма</a:t>
            </a:r>
            <a:r>
              <a:rPr lang="ru-RU" sz="2200" dirty="0" smtClean="0"/>
              <a:t> – круглый, овальный, продолговатый, квадратный, четырехугольный.</a:t>
            </a:r>
            <a:endParaRPr lang="ru-RU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827581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Цвет</a:t>
            </a:r>
            <a:r>
              <a:rPr lang="ru-RU" sz="2200" dirty="0" smtClean="0"/>
              <a:t> – основные + промежуточные (оранжевый, голубой, серый).</a:t>
            </a:r>
          </a:p>
          <a:p>
            <a:r>
              <a:rPr lang="ru-RU" sz="2200" b="1" dirty="0" smtClean="0"/>
              <a:t>Вкус</a:t>
            </a:r>
            <a:r>
              <a:rPr lang="ru-RU" sz="2200" dirty="0" smtClean="0"/>
              <a:t> – горький, сладкий, соленый, кислый, кисло-сладкий, вкусный, невкусный.</a:t>
            </a:r>
          </a:p>
          <a:p>
            <a:r>
              <a:rPr lang="ru-RU" sz="2200" b="1" dirty="0" smtClean="0"/>
              <a:t>Запах</a:t>
            </a:r>
            <a:r>
              <a:rPr lang="ru-RU" sz="2200" dirty="0" smtClean="0"/>
              <a:t> – приятный, неприятный, смолистый, цветочный.</a:t>
            </a:r>
          </a:p>
          <a:p>
            <a:r>
              <a:rPr lang="ru-RU" sz="2200" b="1" dirty="0" smtClean="0"/>
              <a:t>Температура</a:t>
            </a:r>
            <a:r>
              <a:rPr lang="ru-RU" sz="2200" dirty="0" smtClean="0"/>
              <a:t> – холодный, горячий, теплый, прохладный.</a:t>
            </a:r>
          </a:p>
          <a:p>
            <a:r>
              <a:rPr lang="ru-RU" sz="2200" b="1" dirty="0" smtClean="0"/>
              <a:t>Материал, из которого сделан предмет</a:t>
            </a:r>
            <a:r>
              <a:rPr lang="ru-RU" sz="2200" dirty="0" smtClean="0"/>
              <a:t> – деревянный, стеклянный, железный.</a:t>
            </a:r>
          </a:p>
          <a:p>
            <a:r>
              <a:rPr lang="ru-RU" sz="2200" b="1" dirty="0" smtClean="0"/>
              <a:t>Принадлежность предмета </a:t>
            </a:r>
            <a:r>
              <a:rPr lang="ru-RU" sz="2200" dirty="0" smtClean="0"/>
              <a:t>– мамин, папин, лисий, медвежий.</a:t>
            </a:r>
          </a:p>
          <a:p>
            <a:r>
              <a:rPr lang="ru-RU" sz="2200" b="1" dirty="0" smtClean="0"/>
              <a:t>Другие признаки </a:t>
            </a:r>
            <a:r>
              <a:rPr lang="ru-RU" sz="2200" dirty="0" smtClean="0"/>
              <a:t>– шероховатый, мягкий, колючий, добрый, злой, честный.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00405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ownloads\Фоны\Nabor_fonov\31_100_Nabor_fonov\Nabor_fonov_№5\5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251" y="0"/>
            <a:ext cx="9170251" cy="68486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54868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«ОДИН - МНОГО»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16824" cy="63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100"/>
              </a:lnSpc>
            </a:pPr>
            <a:r>
              <a:rPr lang="ru-RU" sz="2100" b="1" dirty="0" smtClean="0"/>
              <a:t>Цель: </a:t>
            </a:r>
            <a:r>
              <a:rPr lang="ru-RU" sz="2100" dirty="0" smtClean="0"/>
              <a:t>закрепление в речи детей различных типов окончаний имен существительных.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700808"/>
            <a:ext cx="8280920" cy="5734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>
              <a:lnSpc>
                <a:spcPts val="20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Мы волшебники немного: был один, а станет много.</a:t>
            </a:r>
          </a:p>
          <a:p>
            <a:pPr marL="358775">
              <a:lnSpc>
                <a:spcPts val="2000"/>
              </a:lnSpc>
            </a:pPr>
            <a:r>
              <a:rPr lang="ru-RU" sz="2200" dirty="0" smtClean="0"/>
              <a:t>Родители, бросая мяч ребенку, называют имена существительные в единственном числе. Ребенок бросает мяч обратно, называя существительные во множественном числе. Можно перебрасывать мяч с ударами об пол, прокатывать мяч, сидя на ковре.</a:t>
            </a:r>
          </a:p>
          <a:p>
            <a:pPr marL="358775">
              <a:lnSpc>
                <a:spcPts val="2000"/>
              </a:lnSpc>
            </a:pPr>
            <a:r>
              <a:rPr lang="ru-RU" sz="2200" b="1" dirty="0" smtClean="0"/>
              <a:t>Примеры: </a:t>
            </a:r>
            <a:r>
              <a:rPr lang="ru-RU" sz="2200" dirty="0" smtClean="0"/>
              <a:t>Стол - столы	двор - дворы	нос - носы</a:t>
            </a:r>
          </a:p>
          <a:p>
            <a:pPr marL="358775">
              <a:lnSpc>
                <a:spcPts val="2000"/>
              </a:lnSpc>
            </a:pPr>
            <a:r>
              <a:rPr lang="ru-RU" sz="2200" dirty="0"/>
              <a:t>	</a:t>
            </a:r>
            <a:r>
              <a:rPr lang="ru-RU" sz="2200" dirty="0" smtClean="0"/>
              <a:t>	гора - горы	нора - норы	мост - мосты</a:t>
            </a:r>
          </a:p>
          <a:p>
            <a:pPr marL="358775">
              <a:lnSpc>
                <a:spcPts val="2000"/>
              </a:lnSpc>
            </a:pPr>
            <a:r>
              <a:rPr lang="ru-RU" sz="2200" dirty="0"/>
              <a:t>	</a:t>
            </a:r>
            <a:r>
              <a:rPr lang="ru-RU" sz="2200" dirty="0" smtClean="0"/>
              <a:t>	дом - дома	глаз - глаза	луг - луга</a:t>
            </a:r>
          </a:p>
          <a:p>
            <a:pPr marL="358775">
              <a:lnSpc>
                <a:spcPts val="2000"/>
              </a:lnSpc>
            </a:pPr>
            <a:r>
              <a:rPr lang="ru-RU" sz="2200" dirty="0"/>
              <a:t>	</a:t>
            </a:r>
            <a:r>
              <a:rPr lang="ru-RU" sz="2200" dirty="0" smtClean="0"/>
              <a:t>	город - города	провод - провода	</a:t>
            </a:r>
            <a:endParaRPr lang="ru-RU" sz="2200" dirty="0"/>
          </a:p>
          <a:p>
            <a:pPr marL="358775">
              <a:lnSpc>
                <a:spcPts val="2000"/>
              </a:lnSpc>
            </a:pPr>
            <a:r>
              <a:rPr lang="ru-RU" sz="2200" dirty="0" smtClean="0"/>
              <a:t>		день - дни	пень - пни	сон - сны</a:t>
            </a:r>
          </a:p>
          <a:p>
            <a:pPr marL="358775">
              <a:lnSpc>
                <a:spcPts val="2000"/>
              </a:lnSpc>
            </a:pPr>
            <a:r>
              <a:rPr lang="ru-RU" sz="2200" dirty="0"/>
              <a:t>	</a:t>
            </a:r>
            <a:r>
              <a:rPr lang="ru-RU" sz="2200" dirty="0" smtClean="0"/>
              <a:t>	лоб - лбы	ухо - уши	стул - стулья</a:t>
            </a:r>
          </a:p>
          <a:p>
            <a:pPr marL="358775">
              <a:lnSpc>
                <a:spcPts val="2000"/>
              </a:lnSpc>
            </a:pPr>
            <a:r>
              <a:rPr lang="ru-RU" sz="2200" dirty="0"/>
              <a:t>	</a:t>
            </a:r>
            <a:r>
              <a:rPr lang="ru-RU" sz="2200" dirty="0" smtClean="0"/>
              <a:t>	кол - колья	лист - листья	перо - перья</a:t>
            </a:r>
          </a:p>
          <a:p>
            <a:pPr marL="358775">
              <a:lnSpc>
                <a:spcPts val="2000"/>
              </a:lnSpc>
            </a:pPr>
            <a:r>
              <a:rPr lang="ru-RU" sz="2200" dirty="0"/>
              <a:t>	</a:t>
            </a:r>
            <a:r>
              <a:rPr lang="ru-RU" sz="2200" dirty="0" smtClean="0"/>
              <a:t>	крыло - крылья	дерево - деревья</a:t>
            </a:r>
          </a:p>
          <a:p>
            <a:pPr marL="358775">
              <a:lnSpc>
                <a:spcPts val="2000"/>
              </a:lnSpc>
            </a:pPr>
            <a:r>
              <a:rPr lang="ru-RU" sz="2200" dirty="0"/>
              <a:t>	</a:t>
            </a:r>
            <a:r>
              <a:rPr lang="ru-RU" sz="2200" dirty="0" smtClean="0"/>
              <a:t>	кружок - кружки	дружок - дружки</a:t>
            </a:r>
          </a:p>
          <a:p>
            <a:pPr marL="358775">
              <a:lnSpc>
                <a:spcPts val="2000"/>
              </a:lnSpc>
            </a:pPr>
            <a:r>
              <a:rPr lang="ru-RU" sz="2200" dirty="0"/>
              <a:t>	</a:t>
            </a:r>
            <a:r>
              <a:rPr lang="ru-RU" sz="2200" dirty="0" smtClean="0"/>
              <a:t>	утенок - утята	гусенок - гусята   </a:t>
            </a:r>
            <a:endParaRPr lang="ru-RU" sz="2200" dirty="0"/>
          </a:p>
          <a:p>
            <a:pPr marL="358775">
              <a:lnSpc>
                <a:spcPts val="2000"/>
              </a:lnSpc>
            </a:pPr>
            <a:r>
              <a:rPr lang="ru-RU" sz="2200" dirty="0" smtClean="0"/>
              <a:t>		цыпленок - цыплята	тигренок - тигрята</a:t>
            </a:r>
          </a:p>
          <a:p>
            <a:pPr marL="358775">
              <a:lnSpc>
                <a:spcPts val="2000"/>
              </a:lnSpc>
            </a:pPr>
            <a:r>
              <a:rPr lang="ru-RU" sz="2200" dirty="0"/>
              <a:t>	</a:t>
            </a:r>
            <a:r>
              <a:rPr lang="ru-RU" sz="2200" dirty="0" smtClean="0"/>
              <a:t>	слоненок - слонята</a:t>
            </a:r>
          </a:p>
          <a:p>
            <a:pPr marL="358775">
              <a:lnSpc>
                <a:spcPts val="2000"/>
              </a:lnSpc>
            </a:pPr>
            <a:endParaRPr lang="ru-RU" sz="2400" dirty="0" smtClean="0"/>
          </a:p>
          <a:p>
            <a:pPr>
              <a:lnSpc>
                <a:spcPts val="2000"/>
              </a:lnSpc>
            </a:pPr>
            <a:endParaRPr lang="ru-RU" sz="2100" dirty="0"/>
          </a:p>
          <a:p>
            <a:pPr marL="984250">
              <a:lnSpc>
                <a:spcPts val="2000"/>
              </a:lnSpc>
            </a:pPr>
            <a:endParaRPr lang="ru-RU" sz="2100" dirty="0" smtClean="0"/>
          </a:p>
          <a:p>
            <a:pPr>
              <a:lnSpc>
                <a:spcPts val="2000"/>
              </a:lnSpc>
            </a:pPr>
            <a:endParaRPr lang="ru-RU" sz="2100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18864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ИГРА С МЯЧОМ</a:t>
            </a:r>
          </a:p>
        </p:txBody>
      </p:sp>
      <p:pic>
        <p:nvPicPr>
          <p:cNvPr id="8" name="Picture 3" descr="C:\Users\user\Pictures\1753594-4d2964987251140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445224"/>
            <a:ext cx="1176337" cy="960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ownloads\Фоны\Nabor_fonov\31_100_Nabor_fonov\Nabor_fonov_№5\5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251" y="0"/>
            <a:ext cx="9170251" cy="68486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40466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«ВЕСЕЛЫЙ СЧЕТ»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836712"/>
            <a:ext cx="7416824" cy="904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100"/>
              </a:lnSpc>
            </a:pPr>
            <a:r>
              <a:rPr lang="ru-RU" sz="2100" b="1" dirty="0" smtClean="0"/>
              <a:t>Цель: </a:t>
            </a:r>
            <a:r>
              <a:rPr lang="ru-RU" sz="2100" dirty="0" smtClean="0"/>
              <a:t>закрепление в речи детей согласования существительных с числительными. Развитие ловкости, быстроты реакции.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772816"/>
            <a:ext cx="84969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>
              <a:lnSpc>
                <a:spcPts val="20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Сколько их - всегда мы знаем. Хорошо мы все считаем.</a:t>
            </a:r>
          </a:p>
          <a:p>
            <a:pPr marL="358775">
              <a:lnSpc>
                <a:spcPts val="2000"/>
              </a:lnSpc>
            </a:pPr>
            <a:r>
              <a:rPr lang="ru-RU" sz="2200" dirty="0" smtClean="0"/>
              <a:t>Родители, бросая мяч ребенку, произносят сочетание существительного с числительным «один», а ребенок, возвращая мяч, в ответ называет это же существительное, но в сочетании с числительным «пять» (или «шесть», «семь»…). Сначала лучше называть сочетания по принципу сходства окончаний имен существительных.</a:t>
            </a:r>
          </a:p>
          <a:p>
            <a:pPr marL="358775">
              <a:lnSpc>
                <a:spcPts val="2000"/>
              </a:lnSpc>
            </a:pPr>
            <a:r>
              <a:rPr lang="ru-RU" sz="2200" b="1" dirty="0" smtClean="0"/>
              <a:t>Примеры: </a:t>
            </a:r>
            <a:r>
              <a:rPr lang="ru-RU" sz="2200" dirty="0" smtClean="0"/>
              <a:t>один стол - пять столов;	</a:t>
            </a:r>
          </a:p>
          <a:p>
            <a:pPr marL="358775">
              <a:lnSpc>
                <a:spcPts val="2000"/>
              </a:lnSpc>
            </a:pPr>
            <a:r>
              <a:rPr lang="ru-RU" sz="2200" dirty="0"/>
              <a:t>	</a:t>
            </a:r>
            <a:r>
              <a:rPr lang="ru-RU" sz="2200" dirty="0" smtClean="0"/>
              <a:t>	один слон - пять слонов;</a:t>
            </a:r>
          </a:p>
          <a:p>
            <a:pPr marL="358775">
              <a:lnSpc>
                <a:spcPts val="2000"/>
              </a:lnSpc>
            </a:pPr>
            <a:r>
              <a:rPr lang="ru-RU" sz="2200" b="1" dirty="0"/>
              <a:t>	</a:t>
            </a:r>
            <a:r>
              <a:rPr lang="ru-RU" sz="2200" b="1" dirty="0" smtClean="0"/>
              <a:t>	</a:t>
            </a:r>
            <a:r>
              <a:rPr lang="ru-RU" sz="2200" dirty="0" smtClean="0"/>
              <a:t>один шкаф - пять шкафов;</a:t>
            </a:r>
          </a:p>
          <a:p>
            <a:pPr marL="358775">
              <a:lnSpc>
                <a:spcPts val="2000"/>
              </a:lnSpc>
            </a:pPr>
            <a:r>
              <a:rPr lang="ru-RU" sz="2200" b="1" dirty="0"/>
              <a:t>	</a:t>
            </a:r>
            <a:r>
              <a:rPr lang="ru-RU" sz="2200" b="1" dirty="0" smtClean="0"/>
              <a:t>	</a:t>
            </a:r>
            <a:r>
              <a:rPr lang="ru-RU" sz="2200" dirty="0" smtClean="0"/>
              <a:t>один гусь - пять гусей;</a:t>
            </a:r>
          </a:p>
          <a:p>
            <a:pPr marL="358775">
              <a:lnSpc>
                <a:spcPts val="2000"/>
              </a:lnSpc>
            </a:pPr>
            <a:r>
              <a:rPr lang="ru-RU" sz="2200" dirty="0"/>
              <a:t>	</a:t>
            </a:r>
            <a:r>
              <a:rPr lang="ru-RU" sz="2200" dirty="0" smtClean="0"/>
              <a:t>	одна гайка - пять гаек;</a:t>
            </a:r>
          </a:p>
          <a:p>
            <a:pPr marL="358775">
              <a:lnSpc>
                <a:spcPts val="2000"/>
              </a:lnSpc>
            </a:pPr>
            <a:r>
              <a:rPr lang="ru-RU" sz="2200" dirty="0"/>
              <a:t>	</a:t>
            </a:r>
            <a:r>
              <a:rPr lang="ru-RU" sz="2200" dirty="0" smtClean="0"/>
              <a:t>	одна майка - пять маек;</a:t>
            </a:r>
          </a:p>
          <a:p>
            <a:pPr marL="358775">
              <a:lnSpc>
                <a:spcPts val="2000"/>
              </a:lnSpc>
            </a:pPr>
            <a:r>
              <a:rPr lang="ru-RU" sz="2200" dirty="0"/>
              <a:t>	</a:t>
            </a:r>
            <a:r>
              <a:rPr lang="ru-RU" sz="2200" dirty="0" smtClean="0"/>
              <a:t>	один утенок - пять утят;</a:t>
            </a:r>
          </a:p>
          <a:p>
            <a:pPr marL="358775">
              <a:lnSpc>
                <a:spcPts val="2000"/>
              </a:lnSpc>
            </a:pPr>
            <a:r>
              <a:rPr lang="ru-RU" sz="2200" b="1" dirty="0"/>
              <a:t>	</a:t>
            </a:r>
            <a:r>
              <a:rPr lang="ru-RU" sz="2200" b="1" dirty="0" smtClean="0"/>
              <a:t>	</a:t>
            </a:r>
            <a:r>
              <a:rPr lang="ru-RU" sz="2200" dirty="0" smtClean="0"/>
              <a:t>один заяц - пять зайцев;</a:t>
            </a:r>
          </a:p>
          <a:p>
            <a:pPr marL="358775">
              <a:lnSpc>
                <a:spcPts val="2000"/>
              </a:lnSpc>
            </a:pPr>
            <a:r>
              <a:rPr lang="ru-RU" sz="2200" b="1" dirty="0"/>
              <a:t>	</a:t>
            </a:r>
            <a:r>
              <a:rPr lang="ru-RU" sz="2200" b="1" dirty="0" smtClean="0"/>
              <a:t>	</a:t>
            </a:r>
            <a:r>
              <a:rPr lang="ru-RU" sz="2200" dirty="0" smtClean="0"/>
              <a:t>одна шапка - пять шапок и др.</a:t>
            </a:r>
          </a:p>
          <a:p>
            <a:pPr marL="358775">
              <a:lnSpc>
                <a:spcPts val="2000"/>
              </a:lnSpc>
            </a:pPr>
            <a:r>
              <a:rPr lang="ru-RU" sz="2200" dirty="0"/>
              <a:t>	</a:t>
            </a:r>
            <a:r>
              <a:rPr lang="ru-RU" sz="2200" dirty="0" smtClean="0"/>
              <a:t>	            </a:t>
            </a:r>
            <a:r>
              <a:rPr lang="ru-RU" sz="2200" b="1" dirty="0" smtClean="0"/>
              <a:t>Вариант «А у меня»</a:t>
            </a:r>
          </a:p>
          <a:p>
            <a:pPr marL="358775">
              <a:lnSpc>
                <a:spcPts val="2000"/>
              </a:lnSpc>
            </a:pPr>
            <a:r>
              <a:rPr lang="ru-RU" sz="2200" b="1" dirty="0"/>
              <a:t>	</a:t>
            </a:r>
            <a:r>
              <a:rPr lang="ru-RU" sz="2200" b="1" dirty="0" smtClean="0"/>
              <a:t>         </a:t>
            </a:r>
            <a:r>
              <a:rPr lang="ru-RU" sz="2200" dirty="0" smtClean="0"/>
              <a:t>Родитель бросает мяч и произносит: «У меня один стол». Ребенок, бросая мяч обратно, отвечает: «А у меня пять столов».</a:t>
            </a:r>
            <a:endParaRPr lang="ru-RU" sz="2200" b="1" dirty="0" smtClean="0"/>
          </a:p>
          <a:p>
            <a:pPr marL="358775">
              <a:lnSpc>
                <a:spcPts val="2000"/>
              </a:lnSpc>
            </a:pPr>
            <a:r>
              <a:rPr lang="ru-RU" sz="2200" b="1" dirty="0"/>
              <a:t>	</a:t>
            </a:r>
            <a:r>
              <a:rPr lang="ru-RU" sz="2200" b="1" dirty="0" smtClean="0"/>
              <a:t>		</a:t>
            </a:r>
          </a:p>
          <a:p>
            <a:pPr marL="358775">
              <a:lnSpc>
                <a:spcPts val="2000"/>
              </a:lnSpc>
            </a:pPr>
            <a:endParaRPr lang="ru-RU" sz="2400" dirty="0" smtClean="0"/>
          </a:p>
          <a:p>
            <a:pPr>
              <a:lnSpc>
                <a:spcPts val="2000"/>
              </a:lnSpc>
            </a:pPr>
            <a:endParaRPr lang="ru-RU" sz="2100" dirty="0"/>
          </a:p>
          <a:p>
            <a:pPr marL="984250">
              <a:lnSpc>
                <a:spcPts val="2000"/>
              </a:lnSpc>
            </a:pPr>
            <a:endParaRPr lang="ru-RU" sz="2100" dirty="0" smtClean="0"/>
          </a:p>
          <a:p>
            <a:pPr>
              <a:lnSpc>
                <a:spcPts val="2000"/>
              </a:lnSpc>
            </a:pPr>
            <a:endParaRPr lang="ru-RU" sz="2100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18864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ИГРА С МЯЧОМ</a:t>
            </a:r>
          </a:p>
        </p:txBody>
      </p:sp>
      <p:pic>
        <p:nvPicPr>
          <p:cNvPr id="8" name="Picture 3" descr="C:\Users\user\Pictures\1753594-4d2964987251140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933056"/>
            <a:ext cx="1675522" cy="136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ownloads\Фоны\Nabor_fonov\31_100_Nabor_fonov\Nabor_fonov_№5\5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251" y="0"/>
            <a:ext cx="9170251" cy="68486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98072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«ГДЕ МЯЧ?»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628800"/>
            <a:ext cx="7416824" cy="1019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300"/>
              </a:lnSpc>
            </a:pPr>
            <a:r>
              <a:rPr lang="ru-RU" sz="2400" b="1" dirty="0" smtClean="0"/>
              <a:t>Цель: </a:t>
            </a:r>
            <a:r>
              <a:rPr lang="ru-RU" sz="2400" dirty="0" smtClean="0"/>
              <a:t>закрепление в речи детей правильного употребления предлогов, развитие умения ориентироваться в пространстве, внимания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2780928"/>
            <a:ext cx="7704856" cy="273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/>
              <a:t>Вариант 1. </a:t>
            </a:r>
            <a:r>
              <a:rPr lang="ru-RU" sz="2400" b="1" dirty="0" smtClean="0">
                <a:solidFill>
                  <a:srgbClr val="0070C0"/>
                </a:solidFill>
              </a:rPr>
              <a:t>Мячик, мячик, где лежишь? Ты от нас не убежишь.</a:t>
            </a:r>
          </a:p>
          <a:p>
            <a:pPr>
              <a:lnSpc>
                <a:spcPts val="2400"/>
              </a:lnSpc>
            </a:pPr>
            <a:r>
              <a:rPr lang="ru-RU" sz="2400" dirty="0" smtClean="0"/>
              <a:t>Ребенок выполняет задание с мячом: «Подними мяч над головой, положи мяч у правой ноги, положи мяч на ковер, перед собой» и т.п.</a:t>
            </a:r>
          </a:p>
          <a:p>
            <a:pPr>
              <a:lnSpc>
                <a:spcPts val="1400"/>
              </a:lnSpc>
            </a:pPr>
            <a:endParaRPr lang="ru-RU" sz="2400" dirty="0"/>
          </a:p>
          <a:p>
            <a:pPr>
              <a:lnSpc>
                <a:spcPts val="2400"/>
              </a:lnSpc>
            </a:pPr>
            <a:r>
              <a:rPr lang="ru-RU" sz="2400" b="1" dirty="0" smtClean="0"/>
              <a:t>Вариант 2. </a:t>
            </a:r>
            <a:r>
              <a:rPr lang="ru-RU" sz="2400" dirty="0" smtClean="0"/>
              <a:t>Ребенок отвечает на вопрос: «Где лежит мяч?» (на столе, на полу, в углу, около стола, под столом…)</a:t>
            </a:r>
            <a:endParaRPr lang="ru-RU" sz="2400" dirty="0"/>
          </a:p>
        </p:txBody>
      </p:sp>
      <p:pic>
        <p:nvPicPr>
          <p:cNvPr id="2050" name="Picture 2" descr="C:\Users\user\Pictures\1753614-b446cccadc03b82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0"/>
            <a:ext cx="2438400" cy="193833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051720" y="54868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ИГРА С МЯЧОМ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1753614-b446cccadc03b8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2520" y="0"/>
            <a:ext cx="2438400" cy="1938337"/>
          </a:xfrm>
          <a:prstGeom prst="rect">
            <a:avLst/>
          </a:prstGeom>
          <a:noFill/>
        </p:spPr>
      </p:pic>
      <p:pic>
        <p:nvPicPr>
          <p:cNvPr id="2052" name="Picture 4" descr="C:\Users\user\Downloads\Фоны\Nabor_fonov\31_100_Nabor_fonov\Nabor_fonov_№5\5-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" y="0"/>
            <a:ext cx="9170251" cy="68486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188640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ИГРА С ПЕРЕБРАСЫВАНИЕМ МЯЧА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«МЯЧ БРОСАЙ И ЖИВОТНЫХ НАЗЫВАЙ»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908720"/>
            <a:ext cx="7488832" cy="865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ru-RU" sz="2000" b="1" dirty="0" smtClean="0"/>
              <a:t>Цель: </a:t>
            </a:r>
            <a:r>
              <a:rPr lang="ru-RU" sz="2000" dirty="0" smtClean="0"/>
              <a:t>расширение словарного запаса за счет употребления обобщающих слов, развитие внимания и памяти, умение соотносить родовые и видовые понятия.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1772816"/>
            <a:ext cx="7560840" cy="3430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Вариант 1.</a:t>
            </a:r>
          </a:p>
          <a:p>
            <a:pPr>
              <a:lnSpc>
                <a:spcPts val="2000"/>
              </a:lnSpc>
            </a:pPr>
            <a:r>
              <a:rPr lang="ru-RU" sz="2000" dirty="0" smtClean="0"/>
              <a:t>Взрослый называет </a:t>
            </a:r>
            <a:r>
              <a:rPr lang="ru-RU" sz="2000" u="sng" dirty="0" smtClean="0"/>
              <a:t>обобщающее понятие </a:t>
            </a:r>
            <a:r>
              <a:rPr lang="ru-RU" sz="2000" dirty="0" smtClean="0"/>
              <a:t>и бросает мяч ребенку. Ребенок, возвращая мяч взрослому, должен назвать относящиеся к этому обобщающему понятию предметы.</a:t>
            </a:r>
          </a:p>
          <a:p>
            <a:pPr>
              <a:lnSpc>
                <a:spcPts val="2000"/>
              </a:lnSpc>
            </a:pPr>
            <a:r>
              <a:rPr lang="ru-RU" sz="2000" b="1" dirty="0" smtClean="0"/>
              <a:t>Взрослый:</a:t>
            </a:r>
            <a:r>
              <a:rPr lang="ru-RU" sz="2000" dirty="0" smtClean="0"/>
              <a:t> Овощи.</a:t>
            </a:r>
          </a:p>
          <a:p>
            <a:pPr>
              <a:lnSpc>
                <a:spcPts val="2000"/>
              </a:lnSpc>
            </a:pPr>
            <a:r>
              <a:rPr lang="ru-RU" sz="2000" b="1" dirty="0" smtClean="0"/>
              <a:t>Дети:</a:t>
            </a:r>
            <a:r>
              <a:rPr lang="ru-RU" sz="2000" dirty="0" smtClean="0"/>
              <a:t> Картофель, капуста, помидор, огурец, редиска, свекла, морковь.</a:t>
            </a:r>
          </a:p>
          <a:p>
            <a:pPr>
              <a:lnSpc>
                <a:spcPts val="2000"/>
              </a:lnSpc>
            </a:pPr>
            <a:r>
              <a:rPr lang="ru-RU" sz="2000" b="1" dirty="0" smtClean="0"/>
              <a:t>Взрослый:</a:t>
            </a:r>
            <a:r>
              <a:rPr lang="ru-RU" sz="2000" dirty="0" smtClean="0"/>
              <a:t> Фрукты.</a:t>
            </a:r>
          </a:p>
          <a:p>
            <a:pPr>
              <a:lnSpc>
                <a:spcPts val="2000"/>
              </a:lnSpc>
            </a:pPr>
            <a:r>
              <a:rPr lang="ru-RU" sz="2000" b="1" dirty="0" smtClean="0"/>
              <a:t>Дети:</a:t>
            </a:r>
            <a:r>
              <a:rPr lang="ru-RU" sz="2000" dirty="0" smtClean="0"/>
              <a:t> Яблоко, груша, лимон, мандарин, апельсин, абрикос.</a:t>
            </a:r>
          </a:p>
          <a:p>
            <a:pPr>
              <a:lnSpc>
                <a:spcPts val="2000"/>
              </a:lnSpc>
            </a:pPr>
            <a:r>
              <a:rPr lang="ru-RU" sz="2000" b="1" dirty="0" smtClean="0"/>
              <a:t>Взрослый:</a:t>
            </a:r>
            <a:r>
              <a:rPr lang="ru-RU" sz="2000" dirty="0" smtClean="0"/>
              <a:t> Ягоды.</a:t>
            </a:r>
          </a:p>
          <a:p>
            <a:pPr>
              <a:lnSpc>
                <a:spcPts val="2000"/>
              </a:lnSpc>
            </a:pPr>
            <a:r>
              <a:rPr lang="ru-RU" sz="2000" b="1" dirty="0" smtClean="0"/>
              <a:t>Дети:</a:t>
            </a:r>
            <a:r>
              <a:rPr lang="ru-RU" sz="2000" dirty="0" smtClean="0"/>
              <a:t> Малина, клубника, смородина, брусника, черника, ежевика.</a:t>
            </a:r>
          </a:p>
          <a:p>
            <a:pPr>
              <a:lnSpc>
                <a:spcPts val="2000"/>
              </a:lnSpc>
            </a:pPr>
            <a:r>
              <a:rPr lang="ru-RU" sz="2000" b="1" dirty="0" smtClean="0"/>
              <a:t>Взрослый: </a:t>
            </a:r>
            <a:r>
              <a:rPr lang="ru-RU" sz="2000" dirty="0" smtClean="0"/>
              <a:t>Деревья.</a:t>
            </a:r>
          </a:p>
          <a:p>
            <a:pPr>
              <a:lnSpc>
                <a:spcPts val="2000"/>
              </a:lnSpc>
            </a:pPr>
            <a:r>
              <a:rPr lang="ru-RU" sz="2000" b="1" dirty="0" smtClean="0"/>
              <a:t>Дети:</a:t>
            </a:r>
            <a:r>
              <a:rPr lang="ru-RU" sz="2000" dirty="0" smtClean="0"/>
              <a:t> Береза, ель, сосна, дуб, липа, тополь и т.д.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5157192"/>
            <a:ext cx="7776864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Вариант 2.</a:t>
            </a:r>
            <a:endParaRPr lang="ru-RU" sz="2400" dirty="0" smtClean="0">
              <a:solidFill>
                <a:srgbClr val="0070C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000" dirty="0" smtClean="0"/>
              <a:t>Взрослый называет </a:t>
            </a:r>
            <a:r>
              <a:rPr lang="ru-RU" sz="2000" u="sng" dirty="0" smtClean="0"/>
              <a:t>видовые понятия,</a:t>
            </a:r>
            <a:r>
              <a:rPr lang="ru-RU" sz="2000" dirty="0" smtClean="0"/>
              <a:t> а ребенок - обобщающие слова.</a:t>
            </a:r>
          </a:p>
          <a:p>
            <a:pPr>
              <a:lnSpc>
                <a:spcPts val="2000"/>
              </a:lnSpc>
            </a:pPr>
            <a:r>
              <a:rPr lang="ru-RU" sz="2000" b="1" dirty="0" smtClean="0"/>
              <a:t>Взрослый:</a:t>
            </a:r>
            <a:r>
              <a:rPr lang="ru-RU" sz="2000" dirty="0" smtClean="0"/>
              <a:t> Огурец, помидор, репа.</a:t>
            </a:r>
          </a:p>
          <a:p>
            <a:pPr>
              <a:lnSpc>
                <a:spcPts val="2000"/>
              </a:lnSpc>
            </a:pPr>
            <a:r>
              <a:rPr lang="ru-RU" sz="2000" b="1" dirty="0" smtClean="0"/>
              <a:t>Ребенок:</a:t>
            </a:r>
            <a:r>
              <a:rPr lang="ru-RU" sz="2000" dirty="0" smtClean="0"/>
              <a:t> Овощи.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ownloads\Фоны\Nabor_fonov\31_100_Nabor_fonov\Nabor_fonov_№5\5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251" y="0"/>
            <a:ext cx="9170251" cy="68486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170080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«Я ЗНАЮ ТРИ НАЗВАНИЯ ЖИВОТНЫХ (ЦВЕТОВ)» или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«Я ЗНАЮ ТРИ ИМЕНИ ДЕВОЧЕК (ПЯТЬ ИМЕН МАЛЬЧИКОВ»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2564904"/>
            <a:ext cx="741682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100"/>
              </a:lnSpc>
            </a:pPr>
            <a:r>
              <a:rPr lang="ru-RU" sz="2100" b="1" dirty="0" smtClean="0"/>
              <a:t>Цель: </a:t>
            </a:r>
            <a:r>
              <a:rPr lang="ru-RU" sz="2100" dirty="0" smtClean="0"/>
              <a:t>расширение словарного запаса за счет употребления обобщающих слов, развитие быстроты реакции, ловкости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501008"/>
            <a:ext cx="8280920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>
              <a:lnSpc>
                <a:spcPts val="2000"/>
              </a:lnSpc>
            </a:pPr>
            <a:r>
              <a:rPr lang="ru-RU" sz="2400" dirty="0" smtClean="0"/>
              <a:t>Раз и два, и три, четыре - все мы знаем в этом мире.</a:t>
            </a:r>
          </a:p>
          <a:p>
            <a:pPr marL="358775">
              <a:lnSpc>
                <a:spcPts val="2000"/>
              </a:lnSpc>
            </a:pPr>
            <a:endParaRPr lang="ru-RU" sz="2400" dirty="0" smtClean="0"/>
          </a:p>
          <a:p>
            <a:pPr marL="358775">
              <a:lnSpc>
                <a:spcPts val="2000"/>
              </a:lnSpc>
            </a:pPr>
            <a:r>
              <a:rPr lang="ru-RU" sz="2400" dirty="0" smtClean="0"/>
              <a:t>Ребенок, подбрасывая или ударяя мячом об пол, произносит: «Я знаю пять имен мальчиков: Саша раз, Витя два, Коля три, Андрей четыре, Володя пять».</a:t>
            </a:r>
          </a:p>
          <a:p>
            <a:pPr>
              <a:lnSpc>
                <a:spcPts val="2000"/>
              </a:lnSpc>
            </a:pPr>
            <a:endParaRPr lang="ru-RU" sz="2100" dirty="0"/>
          </a:p>
          <a:p>
            <a:pPr marL="984250">
              <a:lnSpc>
                <a:spcPts val="2000"/>
              </a:lnSpc>
            </a:pPr>
            <a:r>
              <a:rPr lang="ru-RU" sz="2100" dirty="0" smtClean="0"/>
              <a:t>Можно использовать следующие виды движений: бросание мяча об пол одной или двумя руками и ловля двумя руками; бросание мяча вверх двумя руками и ловля двумя руками; отбивание мяча правой и левой рукой на месте</a:t>
            </a:r>
          </a:p>
          <a:p>
            <a:pPr>
              <a:lnSpc>
                <a:spcPts val="2000"/>
              </a:lnSpc>
            </a:pPr>
            <a:endParaRPr lang="ru-RU" sz="2100" dirty="0"/>
          </a:p>
        </p:txBody>
      </p:sp>
      <p:pic>
        <p:nvPicPr>
          <p:cNvPr id="2050" name="Picture 2" descr="C:\Users\user\Pictures\1753614-b446cccadc03b82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0"/>
            <a:ext cx="2438400" cy="193833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051720" y="836712"/>
            <a:ext cx="47525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ИГРА С МЯЧОМ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(проводится индивидуально)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ownloads\Фоны\Nabor_fonov\31_100_Nabor_fonov\Nabor_fonov_№5\5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251" y="0"/>
            <a:ext cx="9170251" cy="68486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54868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«ЖИВОТНЫЕ И ИХ ДЕТЕНЫШИ»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7416824" cy="914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100"/>
              </a:lnSpc>
            </a:pPr>
            <a:r>
              <a:rPr lang="ru-RU" sz="2100" b="1" dirty="0" smtClean="0"/>
              <a:t>Цель: </a:t>
            </a:r>
            <a:r>
              <a:rPr lang="ru-RU" sz="2100" dirty="0" smtClean="0"/>
              <a:t>закрепление в речи детей названий детенышей животных, закрепление навыков словообразования, развитие ловкости, внимания, памяти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988840"/>
            <a:ext cx="8280920" cy="5657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>
              <a:lnSpc>
                <a:spcPts val="20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Человеческие дети знают всех зверят на свете.</a:t>
            </a:r>
          </a:p>
          <a:p>
            <a:pPr marL="358775">
              <a:lnSpc>
                <a:spcPts val="1400"/>
              </a:lnSpc>
            </a:pPr>
            <a:endParaRPr lang="ru-RU" sz="2400" dirty="0" smtClean="0"/>
          </a:p>
          <a:p>
            <a:pPr marL="358775">
              <a:lnSpc>
                <a:spcPts val="2000"/>
              </a:lnSpc>
              <a:buFont typeface="Wingdings" pitchFamily="2" charset="2"/>
              <a:buChar char="Ø"/>
            </a:pPr>
            <a:r>
              <a:rPr lang="ru-RU" sz="2400" dirty="0" smtClean="0"/>
              <a:t>Бросая мяч ребенку, взрослый называет какое-либо животное, а ребенок, возвращая мяч, называет детеныша этого животного.</a:t>
            </a:r>
          </a:p>
          <a:p>
            <a:pPr marL="358775">
              <a:lnSpc>
                <a:spcPts val="2000"/>
              </a:lnSpc>
              <a:buFont typeface="Wingdings" pitchFamily="2" charset="2"/>
              <a:buChar char="Ø"/>
            </a:pPr>
            <a:r>
              <a:rPr lang="ru-RU" sz="2400" dirty="0" smtClean="0"/>
              <a:t>Основные движения: перебрасывание мяча с ударом об пол, перебрасывание мяча; прокатывание мяча, сидя на ковре.</a:t>
            </a:r>
          </a:p>
          <a:p>
            <a:pPr marL="358775">
              <a:lnSpc>
                <a:spcPts val="2000"/>
              </a:lnSpc>
              <a:buFont typeface="Wingdings" pitchFamily="2" charset="2"/>
              <a:buChar char="Ø"/>
            </a:pPr>
            <a:r>
              <a:rPr lang="ru-RU" sz="2400" dirty="0" smtClean="0"/>
              <a:t>Слова скомпонованы в три группы по способу их образования. Третья группа требует запоминания названий детенышей.</a:t>
            </a:r>
          </a:p>
          <a:p>
            <a:pPr marL="358775">
              <a:lnSpc>
                <a:spcPts val="2000"/>
              </a:lnSpc>
            </a:pPr>
            <a:r>
              <a:rPr lang="ru-RU" sz="2400" dirty="0"/>
              <a:t>	</a:t>
            </a:r>
            <a:r>
              <a:rPr lang="ru-RU" sz="2400" b="1" dirty="0" smtClean="0"/>
              <a:t>Группа 1. </a:t>
            </a:r>
            <a:r>
              <a:rPr lang="ru-RU" sz="2400" dirty="0" smtClean="0"/>
              <a:t>У тигра, у слона, у оленя, у лося, у лисы.</a:t>
            </a:r>
          </a:p>
          <a:p>
            <a:pPr marL="358775">
              <a:lnSpc>
                <a:spcPts val="2000"/>
              </a:lnSpc>
            </a:pPr>
            <a:r>
              <a:rPr lang="ru-RU" sz="2400" dirty="0"/>
              <a:t>	</a:t>
            </a:r>
            <a:r>
              <a:rPr lang="ru-RU" sz="2400" b="1" dirty="0" smtClean="0"/>
              <a:t>Группа 2.</a:t>
            </a:r>
            <a:r>
              <a:rPr lang="ru-RU" sz="2400" dirty="0" smtClean="0"/>
              <a:t> У медведя - медвежонок, у верблюда - 	верблюжонок, у волка - волчонок, у зайца - зайчонок, 	у коровы - теленок, у лошади - жеребенок, у свиньи - 	поросенок, у овцы - ягненок, у курицы - цыпленок.</a:t>
            </a:r>
          </a:p>
          <a:p>
            <a:pPr marL="358775">
              <a:lnSpc>
                <a:spcPts val="2000"/>
              </a:lnSpc>
            </a:pPr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ru-RU" sz="2400" b="1" dirty="0" smtClean="0"/>
              <a:t>Группа 3. </a:t>
            </a:r>
            <a:r>
              <a:rPr lang="ru-RU" sz="2400" dirty="0" smtClean="0"/>
              <a:t>Тигренок, львенок, слоненок, 			олененок, лосенок, лисенок.</a:t>
            </a:r>
          </a:p>
          <a:p>
            <a:pPr marL="358775">
              <a:lnSpc>
                <a:spcPts val="2000"/>
              </a:lnSpc>
            </a:pPr>
            <a:endParaRPr lang="ru-RU" sz="2400" dirty="0" smtClean="0"/>
          </a:p>
          <a:p>
            <a:pPr>
              <a:lnSpc>
                <a:spcPts val="2000"/>
              </a:lnSpc>
            </a:pPr>
            <a:endParaRPr lang="ru-RU" sz="2100" dirty="0"/>
          </a:p>
          <a:p>
            <a:pPr marL="984250">
              <a:lnSpc>
                <a:spcPts val="2000"/>
              </a:lnSpc>
            </a:pPr>
            <a:endParaRPr lang="ru-RU" sz="2100" dirty="0" smtClean="0"/>
          </a:p>
          <a:p>
            <a:pPr>
              <a:lnSpc>
                <a:spcPts val="2000"/>
              </a:lnSpc>
            </a:pPr>
            <a:endParaRPr lang="ru-RU" sz="2100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18864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ИГРА С МЯЧОМ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ownloads\Фоны\Nabor_fonov\31_100_Nabor_fonov\Nabor_fonov_№5\5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251" y="0"/>
            <a:ext cx="9170251" cy="68486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98072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«КТО КАК РАЗГОВАРИВАЕТ?»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772816"/>
            <a:ext cx="7416824" cy="712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ru-RU" sz="2400" b="1" dirty="0" smtClean="0"/>
              <a:t>Цель: </a:t>
            </a:r>
            <a:r>
              <a:rPr lang="ru-RU" sz="2400" dirty="0" smtClean="0"/>
              <a:t>расширение словарного запаса, развитие быстроты реакции.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2564904"/>
            <a:ext cx="7704856" cy="3174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/>
              <a:t>Вариант 1. </a:t>
            </a:r>
            <a:r>
              <a:rPr lang="ru-RU" sz="2400" b="1" dirty="0" smtClean="0">
                <a:solidFill>
                  <a:srgbClr val="0070C0"/>
                </a:solidFill>
              </a:rPr>
              <a:t>Мяч лови, да поскорей назови язык зверей.</a:t>
            </a:r>
          </a:p>
          <a:p>
            <a:pPr>
              <a:lnSpc>
                <a:spcPts val="2400"/>
              </a:lnSpc>
            </a:pPr>
            <a:r>
              <a:rPr lang="ru-RU" sz="2400" dirty="0" smtClean="0"/>
              <a:t>Взрослый бросает мяч ребенку, называя животных. Ребенок, возвращая мяч, должен правильно ответить, как то или иное животное подает голос: корова, тигр, змея, комар, собака, волк, утка, свинья; мычит, рычит, шипит, пищит, лает, воет, крякает, хрюкает.</a:t>
            </a:r>
          </a:p>
          <a:p>
            <a:pPr>
              <a:lnSpc>
                <a:spcPts val="2400"/>
              </a:lnSpc>
            </a:pPr>
            <a:endParaRPr lang="ru-RU" sz="2400" dirty="0"/>
          </a:p>
          <a:p>
            <a:pPr>
              <a:lnSpc>
                <a:spcPts val="2400"/>
              </a:lnSpc>
            </a:pPr>
            <a:r>
              <a:rPr lang="ru-RU" sz="2400" b="1" dirty="0" smtClean="0"/>
              <a:t>Вариант 2. </a:t>
            </a:r>
            <a:r>
              <a:rPr lang="ru-RU" sz="2400" dirty="0" smtClean="0"/>
              <a:t>Родители, бросая ребенку мяч, спрашивают: «Кто рычит?», «А кто мычит?», «Кто лает?», «Кто кукует?» и т.д. </a:t>
            </a:r>
            <a:endParaRPr lang="ru-RU" sz="2400" dirty="0"/>
          </a:p>
        </p:txBody>
      </p:sp>
      <p:pic>
        <p:nvPicPr>
          <p:cNvPr id="2050" name="Picture 2" descr="C:\Users\user\Pictures\1753614-b446cccadc03b82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0"/>
            <a:ext cx="2438400" cy="193833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051720" y="54868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ИГРА С МЯЧОМ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ownloads\Фоны\Nabor_fonov\31_100_Nabor_fonov\Nabor_fonov_№5\5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251" y="0"/>
            <a:ext cx="9170251" cy="68486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98072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«ПОДСКАЖИ СЛОВЕЧКО»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772816"/>
            <a:ext cx="7416824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ru-RU" sz="2400" b="1" dirty="0" smtClean="0"/>
              <a:t>Цель: </a:t>
            </a:r>
            <a:r>
              <a:rPr lang="ru-RU" sz="2400" dirty="0" smtClean="0"/>
              <a:t>развитие мышления, быстроты реакции.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2277259"/>
            <a:ext cx="7704856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Есть всего один ответ. Кто-то знает, кто-то нет.</a:t>
            </a:r>
          </a:p>
          <a:p>
            <a:pPr>
              <a:lnSpc>
                <a:spcPts val="2400"/>
              </a:lnSpc>
            </a:pPr>
            <a:r>
              <a:rPr lang="ru-RU" sz="2400" dirty="0" smtClean="0"/>
              <a:t>Родители, бросая мяч ребенку, спрашивают: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ru-RU" sz="2400" dirty="0" smtClean="0"/>
              <a:t>Ворона каркает, а сорока?</a:t>
            </a:r>
          </a:p>
          <a:p>
            <a:pPr>
              <a:lnSpc>
                <a:spcPts val="2400"/>
              </a:lnSpc>
            </a:pPr>
            <a:r>
              <a:rPr lang="ru-RU" sz="2400" dirty="0" smtClean="0"/>
              <a:t>Ребенок, возвращая мяч, должен ответить</a:t>
            </a:r>
          </a:p>
          <a:p>
            <a:pPr>
              <a:lnSpc>
                <a:spcPts val="2400"/>
              </a:lnSpc>
            </a:pPr>
            <a:r>
              <a:rPr lang="ru-RU" sz="2400" dirty="0" smtClean="0"/>
              <a:t>- Сорока стрекочет.</a:t>
            </a:r>
          </a:p>
          <a:p>
            <a:pPr>
              <a:lnSpc>
                <a:spcPts val="1400"/>
              </a:lnSpc>
            </a:pPr>
            <a:endParaRPr lang="ru-RU" sz="2400" dirty="0"/>
          </a:p>
          <a:p>
            <a:pPr>
              <a:lnSpc>
                <a:spcPts val="2400"/>
              </a:lnSpc>
            </a:pPr>
            <a:r>
              <a:rPr lang="ru-RU" sz="2400" b="1" dirty="0" smtClean="0"/>
              <a:t>Примеры вопросов: 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ru-RU" sz="2400" dirty="0" smtClean="0"/>
              <a:t>Сова летает, а кролик?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ru-RU" sz="2400" dirty="0" smtClean="0"/>
              <a:t>Корова ест сено, а лиса?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ru-RU" sz="2400" dirty="0" smtClean="0"/>
              <a:t>Крот роет норки, а сорока?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ru-RU" sz="2400" dirty="0" smtClean="0"/>
              <a:t>Петух кукарекает, а курица?</a:t>
            </a:r>
          </a:p>
          <a:p>
            <a:pPr lvl="2">
              <a:lnSpc>
                <a:spcPts val="2400"/>
              </a:lnSpc>
              <a:buFontTx/>
              <a:buChar char="-"/>
            </a:pPr>
            <a:r>
              <a:rPr lang="ru-RU" sz="2400" dirty="0" smtClean="0"/>
              <a:t>Лягушка квакает, а лошадь?</a:t>
            </a:r>
          </a:p>
          <a:p>
            <a:pPr lvl="2">
              <a:lnSpc>
                <a:spcPts val="2400"/>
              </a:lnSpc>
              <a:buFontTx/>
              <a:buChar char="-"/>
            </a:pPr>
            <a:r>
              <a:rPr lang="ru-RU" sz="2400" dirty="0" smtClean="0"/>
              <a:t>У коровы теленок, а у овцы?</a:t>
            </a:r>
          </a:p>
          <a:p>
            <a:pPr lvl="2">
              <a:lnSpc>
                <a:spcPts val="2400"/>
              </a:lnSpc>
              <a:buFontTx/>
              <a:buChar char="-"/>
            </a:pPr>
            <a:r>
              <a:rPr lang="ru-RU" sz="2400" dirty="0" smtClean="0"/>
              <a:t>У медвежонка мама медведица, а у бельчонка?</a:t>
            </a:r>
          </a:p>
          <a:p>
            <a:pPr algn="r">
              <a:lnSpc>
                <a:spcPts val="2400"/>
              </a:lnSpc>
            </a:pPr>
            <a:endParaRPr lang="ru-RU" sz="2400" dirty="0"/>
          </a:p>
        </p:txBody>
      </p:sp>
      <p:pic>
        <p:nvPicPr>
          <p:cNvPr id="2050" name="Picture 2" descr="C:\Users\user\Pictures\1753614-b446cccadc03b82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0"/>
            <a:ext cx="2438400" cy="193833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051720" y="54868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ИГРА С ПЕРЕБРАСЫВАНИЕМ МЯЧА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ownloads\Фоны\Nabor_fonov\31_100_Nabor_fonov\Nabor_fonov_№5\5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" y="0"/>
            <a:ext cx="9170251" cy="6848648"/>
          </a:xfrm>
          <a:prstGeom prst="rect">
            <a:avLst/>
          </a:prstGeom>
          <a:noFill/>
        </p:spPr>
      </p:pic>
      <p:pic>
        <p:nvPicPr>
          <p:cNvPr id="2050" name="Picture 2" descr="C:\Users\user\Pictures\1753614-b446cccadc03b82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645024"/>
            <a:ext cx="2438400" cy="19383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0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ИГРА С ПЕРЕБРАСЫВАНИЕМ МЯЧА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«ЧЕЙ ДОМИК?» или «КТО ГДЕ ЖИВЕТ?»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764704"/>
            <a:ext cx="7632848" cy="865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ru-RU" sz="2000" b="1" dirty="0" smtClean="0"/>
              <a:t>Цель: </a:t>
            </a:r>
            <a:r>
              <a:rPr lang="ru-RU" sz="2000" dirty="0" smtClean="0"/>
              <a:t>закрепление знаний детей о жилищах животных, насекомых. Закрепление употребления в речи детей грамматической формы предложного  падежа с предлогом «в».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1628800"/>
            <a:ext cx="7560840" cy="3298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Кто в берлоге, кто в норе? Назови-ка поскорей!</a:t>
            </a:r>
          </a:p>
          <a:p>
            <a:pPr>
              <a:lnSpc>
                <a:spcPts val="2000"/>
              </a:lnSpc>
            </a:pPr>
            <a:r>
              <a:rPr lang="ru-RU" sz="2400" dirty="0" smtClean="0"/>
              <a:t>Бросая мяч ребенку, родители задают вопрос, а ребенок, возвращая мяч, отвечает.</a:t>
            </a:r>
          </a:p>
          <a:p>
            <a:pPr>
              <a:lnSpc>
                <a:spcPts val="700"/>
              </a:lnSpc>
            </a:pPr>
            <a:endParaRPr lang="ru-RU" sz="2400" dirty="0"/>
          </a:p>
          <a:p>
            <a:pPr>
              <a:lnSpc>
                <a:spcPts val="2000"/>
              </a:lnSpc>
            </a:pPr>
            <a:r>
              <a:rPr lang="ru-RU" sz="2300" b="1" dirty="0" smtClean="0"/>
              <a:t>Вариант 1. </a:t>
            </a:r>
            <a:endParaRPr lang="ru-RU" sz="2300" dirty="0" smtClean="0"/>
          </a:p>
          <a:p>
            <a:pPr>
              <a:lnSpc>
                <a:spcPts val="2000"/>
              </a:lnSpc>
            </a:pPr>
            <a:r>
              <a:rPr lang="ru-RU" sz="2300" dirty="0" smtClean="0"/>
              <a:t>Кто живет в дупле? Белка.</a:t>
            </a:r>
          </a:p>
          <a:p>
            <a:pPr>
              <a:lnSpc>
                <a:spcPts val="2000"/>
              </a:lnSpc>
            </a:pPr>
            <a:r>
              <a:rPr lang="ru-RU" sz="2300" dirty="0" smtClean="0"/>
              <a:t>Кто живет в скворечнике? Скворцы.</a:t>
            </a:r>
          </a:p>
          <a:p>
            <a:pPr>
              <a:lnSpc>
                <a:spcPts val="2000"/>
              </a:lnSpc>
            </a:pPr>
            <a:r>
              <a:rPr lang="ru-RU" sz="2300" dirty="0" smtClean="0"/>
              <a:t>Кто живет в гнезде? Птицы: ласточки, сойки и т.д.</a:t>
            </a:r>
          </a:p>
          <a:p>
            <a:pPr>
              <a:lnSpc>
                <a:spcPts val="2000"/>
              </a:lnSpc>
            </a:pPr>
            <a:r>
              <a:rPr lang="ru-RU" sz="2300" dirty="0" smtClean="0"/>
              <a:t>Кто живет в будке? Собака.</a:t>
            </a:r>
          </a:p>
          <a:p>
            <a:pPr>
              <a:lnSpc>
                <a:spcPts val="2000"/>
              </a:lnSpc>
            </a:pPr>
            <a:r>
              <a:rPr lang="ru-RU" sz="2300" dirty="0" smtClean="0"/>
              <a:t>Кто живет в улье? Пчелы.</a:t>
            </a:r>
          </a:p>
          <a:p>
            <a:pPr>
              <a:lnSpc>
                <a:spcPts val="2000"/>
              </a:lnSpc>
            </a:pPr>
            <a:r>
              <a:rPr lang="ru-RU" sz="2300" dirty="0" smtClean="0"/>
              <a:t>Кто живет в норе? Лиса.</a:t>
            </a:r>
          </a:p>
          <a:p>
            <a:pPr>
              <a:lnSpc>
                <a:spcPts val="2000"/>
              </a:lnSpc>
            </a:pPr>
            <a:r>
              <a:rPr lang="ru-RU" sz="2300" dirty="0" smtClean="0"/>
              <a:t>Кто живет в логове? Волк.</a:t>
            </a:r>
          </a:p>
          <a:p>
            <a:pPr>
              <a:lnSpc>
                <a:spcPts val="2000"/>
              </a:lnSpc>
            </a:pPr>
            <a:r>
              <a:rPr lang="ru-RU" sz="2300" dirty="0" smtClean="0"/>
              <a:t>Кто живет в берлоге? Медведь</a:t>
            </a:r>
            <a:r>
              <a:rPr lang="ru-RU" sz="2400" dirty="0" smtClean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3728" y="5739745"/>
            <a:ext cx="6768752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300" b="1" dirty="0" smtClean="0"/>
              <a:t>Вариант 3.</a:t>
            </a:r>
            <a:endParaRPr lang="ru-RU" sz="2300" dirty="0" smtClean="0"/>
          </a:p>
          <a:p>
            <a:pPr>
              <a:lnSpc>
                <a:spcPts val="2000"/>
              </a:lnSpc>
            </a:pPr>
            <a:r>
              <a:rPr lang="ru-RU" sz="2300" dirty="0" smtClean="0"/>
              <a:t>Работа над правильной конструкцией предложения. Ребенку предлагается дать полный ответ: «Медведь живет в берлоге».</a:t>
            </a:r>
            <a:endParaRPr lang="ru-RU" sz="2300" dirty="0"/>
          </a:p>
        </p:txBody>
      </p:sp>
      <p:sp>
        <p:nvSpPr>
          <p:cNvPr id="9" name="TextBox 8"/>
          <p:cNvSpPr txBox="1"/>
          <p:nvPr/>
        </p:nvSpPr>
        <p:spPr>
          <a:xfrm>
            <a:off x="2123728" y="4869160"/>
            <a:ext cx="7776864" cy="875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300" b="1" dirty="0" smtClean="0"/>
              <a:t>Вариант 2.</a:t>
            </a:r>
            <a:endParaRPr lang="ru-RU" sz="2300" dirty="0" smtClean="0"/>
          </a:p>
          <a:p>
            <a:pPr>
              <a:lnSpc>
                <a:spcPts val="2000"/>
              </a:lnSpc>
            </a:pPr>
            <a:r>
              <a:rPr lang="ru-RU" sz="2300" dirty="0" smtClean="0"/>
              <a:t>Где живет медведь? В берлоге.</a:t>
            </a:r>
          </a:p>
          <a:p>
            <a:pPr>
              <a:lnSpc>
                <a:spcPts val="2000"/>
              </a:lnSpc>
            </a:pPr>
            <a:r>
              <a:rPr lang="ru-RU" sz="2300" dirty="0" smtClean="0"/>
              <a:t>Где живет волк? В логове.</a:t>
            </a:r>
            <a:endParaRPr lang="ru-RU" sz="2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ownloads\Фоны\Nabor_fonov\31_100_Nabor_fonov\Nabor_fonov_№5\5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251" y="0"/>
            <a:ext cx="9170251" cy="68486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18864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«ЧЬЯ ГОЛОВА?»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620688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ru-RU" sz="2400" b="1" dirty="0" smtClean="0"/>
              <a:t>Цель: </a:t>
            </a:r>
            <a:r>
              <a:rPr lang="ru-RU" sz="2400" dirty="0" smtClean="0"/>
              <a:t>расширение словаря детей за счет употребления притяжательных прилагательных. Правильность употребления в речи всех этих разнообразных окончаний достигается путем неоднократного повторения слов в игровых ситуациях.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2277259"/>
            <a:ext cx="7704856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Чья у зверя голова? Подскажи скорей слова.</a:t>
            </a:r>
          </a:p>
          <a:p>
            <a:pPr>
              <a:lnSpc>
                <a:spcPts val="2400"/>
              </a:lnSpc>
            </a:pPr>
            <a:r>
              <a:rPr lang="ru-RU" sz="2400" dirty="0" smtClean="0"/>
              <a:t>Родители, бросая мяч ребенку, говорят: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ru-RU" sz="2400" dirty="0" smtClean="0"/>
              <a:t>У вороны голова…</a:t>
            </a:r>
          </a:p>
          <a:p>
            <a:pPr>
              <a:lnSpc>
                <a:spcPts val="2400"/>
              </a:lnSpc>
            </a:pPr>
            <a:r>
              <a:rPr lang="ru-RU" sz="2400" dirty="0" smtClean="0"/>
              <a:t>Ребенок, бросая мяч обратно, заканчивает:</a:t>
            </a:r>
          </a:p>
          <a:p>
            <a:pPr>
              <a:lnSpc>
                <a:spcPts val="2400"/>
              </a:lnSpc>
            </a:pPr>
            <a:r>
              <a:rPr lang="ru-RU" sz="2400" dirty="0" smtClean="0"/>
              <a:t>- ...воронья.</a:t>
            </a:r>
          </a:p>
          <a:p>
            <a:pPr>
              <a:lnSpc>
                <a:spcPts val="800"/>
              </a:lnSpc>
            </a:pPr>
            <a:endParaRPr lang="ru-RU" sz="2400" dirty="0"/>
          </a:p>
          <a:p>
            <a:pPr>
              <a:lnSpc>
                <a:spcPts val="2400"/>
              </a:lnSpc>
            </a:pPr>
            <a:r>
              <a:rPr lang="ru-RU" sz="2400" b="1" dirty="0" smtClean="0"/>
              <a:t>Примеры: 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ru-RU" sz="2400" dirty="0" smtClean="0"/>
              <a:t>У рыси голова рысья.	У утки - утиная.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У рыбы - рыбья.		У лебедя - лебединая.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ru-RU" sz="2400" dirty="0" smtClean="0"/>
              <a:t>У кошки - кошачья.		У оленя - оленья.	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ru-RU" sz="2400" dirty="0" smtClean="0"/>
              <a:t>У сороки - сорочья.		У овцы - овечья.</a:t>
            </a:r>
          </a:p>
          <a:p>
            <a:pPr marL="0" lvl="2">
              <a:lnSpc>
                <a:spcPts val="2400"/>
              </a:lnSpc>
              <a:buFontTx/>
              <a:buChar char="-"/>
            </a:pPr>
            <a:r>
              <a:rPr lang="ru-RU" sz="2400" dirty="0" smtClean="0"/>
              <a:t>У зайца - заячья.		У кролика - кроличья.</a:t>
            </a:r>
          </a:p>
          <a:p>
            <a:pPr lvl="2">
              <a:lnSpc>
                <a:spcPts val="2400"/>
              </a:lnSpc>
              <a:buFontTx/>
              <a:buChar char="-"/>
            </a:pPr>
            <a:r>
              <a:rPr lang="ru-RU" sz="2400" dirty="0" smtClean="0"/>
              <a:t>У верблюда - верблюжья.</a:t>
            </a:r>
          </a:p>
          <a:p>
            <a:pPr lvl="2">
              <a:lnSpc>
                <a:spcPts val="2400"/>
              </a:lnSpc>
            </a:pPr>
            <a:r>
              <a:rPr lang="ru-RU" sz="2200" i="1" u="sng" dirty="0" smtClean="0"/>
              <a:t>Усложнение. </a:t>
            </a:r>
            <a:r>
              <a:rPr lang="ru-RU" sz="2200" i="1" dirty="0" smtClean="0"/>
              <a:t>Составление предложений с этими прилагательными.</a:t>
            </a:r>
          </a:p>
          <a:p>
            <a:pPr lvl="2">
              <a:lnSpc>
                <a:spcPts val="2400"/>
              </a:lnSpc>
              <a:buFontTx/>
              <a:buChar char="-"/>
            </a:pPr>
            <a:endParaRPr lang="ru-RU" sz="2400" dirty="0" smtClean="0"/>
          </a:p>
          <a:p>
            <a:pPr>
              <a:lnSpc>
                <a:spcPts val="2400"/>
              </a:lnSpc>
              <a:buFontTx/>
              <a:buChar char="-"/>
            </a:pPr>
            <a:endParaRPr lang="ru-RU" sz="2400" dirty="0" smtClean="0"/>
          </a:p>
          <a:p>
            <a:pPr algn="r">
              <a:lnSpc>
                <a:spcPts val="2400"/>
              </a:lnSpc>
            </a:pP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Downloads\Фоны\Nabor_fonov\31_100_Nabor_fonov\Nabor_fonov_№5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1124744"/>
            <a:ext cx="871296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           </a:t>
            </a:r>
            <a:r>
              <a:rPr lang="ru-RU" sz="3000" b="1" dirty="0" smtClean="0">
                <a:solidFill>
                  <a:schemeClr val="tx2"/>
                </a:solidFill>
              </a:rPr>
              <a:t>Слова целесообразно разделить на 3 группы:</a:t>
            </a:r>
          </a:p>
          <a:p>
            <a:endParaRPr lang="ru-RU" sz="2800" b="1" dirty="0" smtClean="0"/>
          </a:p>
          <a:p>
            <a:pPr marL="4763" lvl="1" indent="984250"/>
            <a:r>
              <a:rPr lang="ru-RU" sz="2800" b="1" dirty="0" smtClean="0"/>
              <a:t>- Слова, в которых основа слова, обозначающего взрослое животное, сохраняется неизменной (у козы - козленок).</a:t>
            </a:r>
          </a:p>
          <a:p>
            <a:pPr indent="984250"/>
            <a:r>
              <a:rPr lang="ru-RU" sz="2800" b="1" dirty="0" smtClean="0"/>
              <a:t>- Слова с чередованием согласных в корне </a:t>
            </a:r>
          </a:p>
          <a:p>
            <a:pPr algn="ctr"/>
            <a:r>
              <a:rPr lang="ru-RU" sz="2800" b="1" dirty="0" smtClean="0"/>
              <a:t>(у медведя - медвежонок).</a:t>
            </a:r>
          </a:p>
          <a:p>
            <a:pPr indent="984250"/>
            <a:r>
              <a:rPr lang="ru-RU" sz="2800" b="1" dirty="0" smtClean="0"/>
              <a:t>- Слова с различной основой слова </a:t>
            </a:r>
          </a:p>
          <a:p>
            <a:pPr algn="ctr"/>
            <a:r>
              <a:rPr lang="ru-RU" sz="2800" b="1" dirty="0" smtClean="0"/>
              <a:t>(у овцы - ягненок).</a:t>
            </a:r>
            <a:endParaRPr lang="ru-RU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1538</Words>
  <Application>Microsoft Office PowerPoint</Application>
  <PresentationFormat>Экран (4:3)</PresentationFormat>
  <Paragraphs>197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ж</cp:lastModifiedBy>
  <cp:revision>32</cp:revision>
  <dcterms:created xsi:type="dcterms:W3CDTF">2012-10-23T22:04:35Z</dcterms:created>
  <dcterms:modified xsi:type="dcterms:W3CDTF">2012-10-24T06:02:42Z</dcterms:modified>
</cp:coreProperties>
</file>