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5"/>
  </p:notesMasterIdLst>
  <p:sldIdLst>
    <p:sldId id="257" r:id="rId2"/>
    <p:sldId id="259" r:id="rId3"/>
    <p:sldId id="261" r:id="rId4"/>
    <p:sldId id="266" r:id="rId5"/>
    <p:sldId id="265" r:id="rId6"/>
    <p:sldId id="267" r:id="rId7"/>
    <p:sldId id="268" r:id="rId8"/>
    <p:sldId id="269" r:id="rId9"/>
    <p:sldId id="270" r:id="rId10"/>
    <p:sldId id="271" r:id="rId11"/>
    <p:sldId id="274" r:id="rId12"/>
    <p:sldId id="272" r:id="rId13"/>
    <p:sldId id="27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532" autoAdjust="0"/>
  </p:normalViewPr>
  <p:slideViewPr>
    <p:cSldViewPr>
      <p:cViewPr varScale="1">
        <p:scale>
          <a:sx n="69" d="100"/>
          <a:sy n="69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888631-EC66-4E20-B149-D635760474EF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0C648A-B7F5-499E-9D34-4798214C74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935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4218455-0808-4DB6-8A44-9CC0CFDB6652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79414E3-81E9-454D-8582-2EAACAC9B004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ertific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8077200" cy="338554"/>
          </a:xfrm>
          <a:prstGeom prst="rect">
            <a:avLst/>
          </a:prstGeom>
        </p:spPr>
        <p:txBody>
          <a:bodyPr wrap="square" lIns="91440" tIns="45720" rIns="91440" bIns="45720" anchor="t" anchorCtr="0"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533400" y="2675692"/>
            <a:ext cx="8077200" cy="769441"/>
          </a:xfrm>
          <a:prstGeom prst="rect">
            <a:avLst/>
          </a:prstGeom>
        </p:spPr>
        <p:txBody>
          <a:bodyPr wrap="square" lIns="91440" tIns="45720" rIns="91440" bIns="45720" anchor="t" anchorCtr="0">
            <a:noAutofit/>
          </a:bodyPr>
          <a:lstStyle>
            <a:lvl1pPr marL="0" indent="0" algn="ctr">
              <a:buNone/>
              <a:defRPr sz="4800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33400" y="2209800"/>
            <a:ext cx="8077200" cy="307777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None/>
              <a:defRPr sz="120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533400" y="3578423"/>
            <a:ext cx="8077200" cy="764977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None/>
              <a:defRPr sz="1200">
                <a:solidFill>
                  <a:schemeClr val="tx2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>
          <a:xfrm>
            <a:off x="5715000" y="5029200"/>
            <a:ext cx="2133600" cy="365125"/>
          </a:xfrm>
        </p:spPr>
        <p:txBody>
          <a:bodyPr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885392A-5669-4341-AE40-BA100FE8AE92}" type="datetime4">
              <a:rPr lang="ru-RU"/>
              <a:pPr>
                <a:defRPr/>
              </a:pPr>
              <a:t>20 января 2015 г.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1295400" y="5029200"/>
            <a:ext cx="2895600" cy="365125"/>
          </a:xfr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ru-RU"/>
              <a:t>Signature of Teacher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2407428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www.35detsad.ru/download/0006-oboi-rabochii-stol-detskie/oboi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74" name="Title 17"/>
          <p:cNvSpPr>
            <a:spLocks noGrp="1"/>
          </p:cNvSpPr>
          <p:nvPr>
            <p:ph type="ctrTitle"/>
          </p:nvPr>
        </p:nvSpPr>
        <p:spPr bwMode="auto">
          <a:xfrm>
            <a:off x="500063" y="214313"/>
            <a:ext cx="8077200" cy="3381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4400" u="sng" dirty="0" smtClean="0">
                <a:solidFill>
                  <a:srgbClr val="C00000"/>
                </a:solidFill>
                <a:latin typeface="Impact" pitchFamily="34" charset="0"/>
                <a:cs typeface="Arial" charset="0"/>
              </a:rPr>
              <a:t>Спорт – альтернатива вредным привычкам</a:t>
            </a:r>
          </a:p>
        </p:txBody>
      </p:sp>
      <p:sp>
        <p:nvSpPr>
          <p:cNvPr id="19" name="Subtitle 18"/>
          <p:cNvSpPr>
            <a:spLocks noGrp="1"/>
          </p:cNvSpPr>
          <p:nvPr>
            <p:ph type="subTitle" idx="1"/>
          </p:nvPr>
        </p:nvSpPr>
        <p:spPr>
          <a:xfrm>
            <a:off x="539552" y="2348880"/>
            <a:ext cx="8136904" cy="302433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№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 «Бережок» </a:t>
            </a:r>
            <a:r>
              <a:rPr lang="ru-RU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г.Салехарда</a:t>
            </a:r>
            <a:endParaRPr lang="ru-RU" sz="40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Footer Placeholder 8"/>
          <p:cNvSpPr>
            <a:spLocks noGrp="1"/>
          </p:cNvSpPr>
          <p:nvPr>
            <p:ph type="ftr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07825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80"/>
            <a:ext cx="9144000" cy="68681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563423"/>
            <a:ext cx="3168352" cy="21039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3289">
            <a:off x="1947479" y="1884061"/>
            <a:ext cx="2483767" cy="164836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1606">
            <a:off x="6171196" y="4284122"/>
            <a:ext cx="2638429" cy="174560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574" y="4221088"/>
            <a:ext cx="2825892" cy="187167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-5080"/>
            <a:ext cx="3326022" cy="127904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0523308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513" y="2204864"/>
            <a:ext cx="4104456" cy="3078342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24652811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55038" y="-1148922"/>
            <a:ext cx="6853023" cy="9183052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/>
        <p:txBody>
          <a:bodyPr vert="horz" numCol="1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Кодекс здоровья» для всей семьи</a:t>
            </a:r>
            <a:r>
              <a:rPr lang="ru-RU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 smtClean="0"/>
          </a:p>
        </p:txBody>
      </p:sp>
      <p:sp>
        <p:nvSpPr>
          <p:cNvPr id="19459" name="Прямоугольник 8"/>
          <p:cNvSpPr>
            <a:spLocks noChangeArrowheads="1"/>
          </p:cNvSpPr>
          <p:nvPr/>
        </p:nvSpPr>
        <p:spPr bwMode="auto">
          <a:xfrm>
            <a:off x="3454400" y="1104900"/>
            <a:ext cx="5651500" cy="576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10253F"/>
                </a:solidFill>
                <a:latin typeface="Impact" pitchFamily="34" charset="0"/>
                <a:ea typeface="Times New Roman" pitchFamily="18" charset="0"/>
                <a:cs typeface="Arial" charset="0"/>
              </a:rPr>
              <a:t>Основные принципы:</a:t>
            </a:r>
          </a:p>
          <a:p>
            <a:endParaRPr lang="ru-RU" b="1" i="1">
              <a:solidFill>
                <a:srgbClr val="1E1C11"/>
              </a:solidFill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ru-RU" b="1" i="1">
                <a:solidFill>
                  <a:srgbClr val="1E1C11"/>
                </a:solidFill>
                <a:ea typeface="Times New Roman" pitchFamily="18" charset="0"/>
                <a:cs typeface="Arial" charset="0"/>
              </a:rPr>
              <a:t>     </a:t>
            </a:r>
            <a:r>
              <a:rPr lang="ru-RU" b="1" i="1">
                <a:solidFill>
                  <a:srgbClr val="17375E"/>
                </a:solidFill>
                <a:ea typeface="Times New Roman" pitchFamily="18" charset="0"/>
                <a:cs typeface="Arial" charset="0"/>
              </a:rPr>
              <a:t>1. Каждый день начинаем с зарядки .</a:t>
            </a:r>
          </a:p>
          <a:p>
            <a:pPr eaLnBrk="0" hangingPunct="0"/>
            <a:r>
              <a:rPr lang="ru-RU" b="1" i="1">
                <a:solidFill>
                  <a:srgbClr val="17375E"/>
                </a:solidFill>
                <a:ea typeface="Times New Roman" pitchFamily="18" charset="0"/>
                <a:cs typeface="Arial" charset="0"/>
              </a:rPr>
              <a:t>     2. Просыпаясь, не залеживаемся в постели.</a:t>
            </a:r>
          </a:p>
          <a:p>
            <a:pPr eaLnBrk="0" hangingPunct="0"/>
            <a:r>
              <a:rPr lang="ru-RU" b="1" i="1">
                <a:solidFill>
                  <a:srgbClr val="17375E"/>
                </a:solidFill>
                <a:ea typeface="Times New Roman" pitchFamily="18" charset="0"/>
                <a:cs typeface="Arial" charset="0"/>
              </a:rPr>
              <a:t>     3. Берем холодную воду в друзья - она дарит   </a:t>
            </a:r>
          </a:p>
          <a:p>
            <a:pPr eaLnBrk="0" hangingPunct="0"/>
            <a:r>
              <a:rPr lang="ru-RU" b="1" i="1">
                <a:solidFill>
                  <a:srgbClr val="17375E"/>
                </a:solidFill>
                <a:ea typeface="Times New Roman" pitchFamily="18" charset="0"/>
                <a:cs typeface="Arial" charset="0"/>
              </a:rPr>
              <a:t>         бодрость и закалку.</a:t>
            </a:r>
          </a:p>
          <a:p>
            <a:pPr eaLnBrk="0" hangingPunct="0"/>
            <a:r>
              <a:rPr lang="ru-RU" b="1" i="1">
                <a:solidFill>
                  <a:srgbClr val="17375E"/>
                </a:solidFill>
                <a:ea typeface="Times New Roman" pitchFamily="18" charset="0"/>
                <a:cs typeface="Arial" charset="0"/>
              </a:rPr>
              <a:t>     4. В детский сад, в школу и на работу – </a:t>
            </a:r>
          </a:p>
          <a:p>
            <a:pPr eaLnBrk="0" hangingPunct="0"/>
            <a:r>
              <a:rPr lang="ru-RU" b="1" i="1">
                <a:solidFill>
                  <a:srgbClr val="17375E"/>
                </a:solidFill>
                <a:ea typeface="Times New Roman" pitchFamily="18" charset="0"/>
                <a:cs typeface="Arial" charset="0"/>
              </a:rPr>
              <a:t>         пешком в быстром темпе.</a:t>
            </a:r>
          </a:p>
          <a:p>
            <a:pPr eaLnBrk="0" hangingPunct="0"/>
            <a:r>
              <a:rPr lang="ru-RU" b="1" i="1">
                <a:solidFill>
                  <a:srgbClr val="17375E"/>
                </a:solidFill>
                <a:ea typeface="Times New Roman" pitchFamily="18" charset="0"/>
                <a:cs typeface="Arial" charset="0"/>
              </a:rPr>
              <a:t>     5. Лифт - враг наш.</a:t>
            </a:r>
          </a:p>
          <a:p>
            <a:pPr eaLnBrk="0" hangingPunct="0"/>
            <a:r>
              <a:rPr lang="ru-RU" b="1" i="1">
                <a:solidFill>
                  <a:srgbClr val="17375E"/>
                </a:solidFill>
                <a:ea typeface="Times New Roman" pitchFamily="18" charset="0"/>
                <a:cs typeface="Arial" charset="0"/>
              </a:rPr>
              <a:t>     6. Будем щедрыми на улыбку, никогда не </a:t>
            </a:r>
          </a:p>
          <a:p>
            <a:pPr eaLnBrk="0" hangingPunct="0"/>
            <a:r>
              <a:rPr lang="ru-RU" b="1" i="1">
                <a:solidFill>
                  <a:srgbClr val="17375E"/>
                </a:solidFill>
                <a:ea typeface="Times New Roman" pitchFamily="18" charset="0"/>
                <a:cs typeface="Arial" charset="0"/>
              </a:rPr>
              <a:t>        унываем !</a:t>
            </a:r>
          </a:p>
          <a:p>
            <a:pPr eaLnBrk="0" hangingPunct="0"/>
            <a:r>
              <a:rPr lang="ru-RU" b="1" i="1">
                <a:solidFill>
                  <a:srgbClr val="17375E"/>
                </a:solidFill>
                <a:ea typeface="Times New Roman" pitchFamily="18" charset="0"/>
                <a:cs typeface="Arial" charset="0"/>
              </a:rPr>
              <a:t>     7. При встрече желаем друг другу здоровья. </a:t>
            </a:r>
          </a:p>
          <a:p>
            <a:pPr eaLnBrk="0" hangingPunct="0"/>
            <a:r>
              <a:rPr lang="ru-RU" b="1" i="1">
                <a:solidFill>
                  <a:srgbClr val="17375E"/>
                </a:solidFill>
                <a:ea typeface="Times New Roman" pitchFamily="18" charset="0"/>
                <a:cs typeface="Arial" charset="0"/>
              </a:rPr>
              <a:t>        (Здравствуй !).</a:t>
            </a:r>
          </a:p>
          <a:p>
            <a:pPr eaLnBrk="0" hangingPunct="0"/>
            <a:r>
              <a:rPr lang="ru-RU" b="1" i="1">
                <a:solidFill>
                  <a:srgbClr val="17375E"/>
                </a:solidFill>
                <a:ea typeface="Times New Roman" pitchFamily="18" charset="0"/>
                <a:cs typeface="Arial" charset="0"/>
              </a:rPr>
              <a:t>     8.Ничего не жевать, сидя у телевизора.</a:t>
            </a:r>
          </a:p>
          <a:p>
            <a:pPr eaLnBrk="0" hangingPunct="0"/>
            <a:r>
              <a:rPr lang="ru-RU" b="1" i="1">
                <a:solidFill>
                  <a:srgbClr val="17375E"/>
                </a:solidFill>
                <a:ea typeface="Times New Roman" pitchFamily="18" charset="0"/>
                <a:cs typeface="Arial" charset="0"/>
              </a:rPr>
              <a:t>     9. Режим - наш друг, хотим все успеть – </a:t>
            </a:r>
          </a:p>
          <a:p>
            <a:pPr eaLnBrk="0" hangingPunct="0"/>
            <a:r>
              <a:rPr lang="ru-RU" b="1" i="1">
                <a:solidFill>
                  <a:srgbClr val="17375E"/>
                </a:solidFill>
                <a:ea typeface="Times New Roman" pitchFamily="18" charset="0"/>
                <a:cs typeface="Arial" charset="0"/>
              </a:rPr>
              <a:t>         успеем!</a:t>
            </a:r>
          </a:p>
          <a:p>
            <a:pPr eaLnBrk="0" hangingPunct="0"/>
            <a:r>
              <a:rPr lang="ru-RU" b="1" i="1">
                <a:solidFill>
                  <a:srgbClr val="17375E"/>
                </a:solidFill>
                <a:ea typeface="Times New Roman" pitchFamily="18" charset="0"/>
                <a:cs typeface="Arial" charset="0"/>
              </a:rPr>
              <a:t>    10. В отпуск и в выходные - только вместе!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3" y="2276872"/>
            <a:ext cx="3384376" cy="450912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52076042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577064" cy="69573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951" y="1916832"/>
            <a:ext cx="3457575" cy="5143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031266"/>
            <a:ext cx="4968552" cy="304455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821076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encrypted-tbn3.gstatic.com/images?q=tbn:ANd9GcR01pj8y6m7nbbSJzXuahQkvO5ZI7Pn3DPYacTsl9Z4IR7mxVSmyw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51" name="Заголовок 3"/>
          <p:cNvSpPr>
            <a:spLocks noGrp="1"/>
          </p:cNvSpPr>
          <p:nvPr>
            <p:ph type="ctrTitle"/>
          </p:nvPr>
        </p:nvSpPr>
        <p:spPr bwMode="auto">
          <a:xfrm>
            <a:off x="683568" y="548680"/>
            <a:ext cx="8077200" cy="338554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ru-RU" sz="2400" b="1" i="1" u="sng" dirty="0" smtClean="0">
                <a:solidFill>
                  <a:srgbClr val="002060"/>
                </a:solidFill>
                <a:latin typeface="Arial Black" pitchFamily="34" charset="0"/>
                <a:ea typeface="Dotum" pitchFamily="34" charset="-127"/>
                <a:cs typeface="Arial" pitchFamily="34" charset="0"/>
              </a:rPr>
              <a:t>МБДОУ « Детский сад № 15 «Бережок»</a:t>
            </a:r>
          </a:p>
        </p:txBody>
      </p:sp>
      <p:sp>
        <p:nvSpPr>
          <p:cNvPr id="19" name="Subtitle 18"/>
          <p:cNvSpPr>
            <a:spLocks noGrp="1"/>
          </p:cNvSpPr>
          <p:nvPr>
            <p:ph type="subTitle" idx="1"/>
          </p:nvPr>
        </p:nvSpPr>
        <p:spPr>
          <a:xfrm>
            <a:off x="1071563" y="1785938"/>
            <a:ext cx="7862887" cy="4357687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 </a:t>
            </a:r>
            <a:r>
              <a:rPr lang="ru-RU" sz="36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endParaRPr lang="ru-RU" sz="2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Рисунок 5" descr="C:\Documents and Settings\user\Рабочий стол\100OLYMP\P7210083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30015"/>
            <a:ext cx="4176464" cy="215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SC06180"/>
          <p:cNvPicPr/>
          <p:nvPr/>
        </p:nvPicPr>
        <p:blipFill rotWithShape="1">
          <a:blip r:embed="rId5" cstate="screen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77670" y="1020972"/>
            <a:ext cx="2828842" cy="21786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51" y="1020971"/>
            <a:ext cx="2899410" cy="21786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5108550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://www.fotokanal.com/images/75/detskiy-fo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Рисунок 9" descr="C:\Users\1\Desktop\рисунки из интернета\DQXUOCAEQ1JM0CAWIDFQMCAW506JWCA95BYUJCAV2FR07CA42HVPWCAS96T1DCAR8KWTGCAXHRWY5CABK7AW2CAXF48NSCA90B60QCA22GGBLCA97ZBGGCAE8GSR4CAK549O4CA2GDMMRCA0PIU2DCA5LBC5A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285750"/>
            <a:ext cx="143827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Заголовок 2"/>
          <p:cNvSpPr>
            <a:spLocks noGrp="1"/>
          </p:cNvSpPr>
          <p:nvPr>
            <p:ph type="ctrTitle"/>
          </p:nvPr>
        </p:nvSpPr>
        <p:spPr bwMode="auto">
          <a:xfrm>
            <a:off x="3347864" y="533400"/>
            <a:ext cx="5262736" cy="338554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ru-RU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Вредные привычки 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362075" y="1859644"/>
            <a:ext cx="6983413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Вредная привычка это автоматически повторяющееся многое число раз действие, причем действие это вредоносное с точки зрения общественного блага, окружающих или здоровья самого человека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 descr="0be8d28075bdb173ccb54df8791f88d9_88cca7657f1bb27d29af4b9e38c1720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308" y="3968080"/>
            <a:ext cx="3245384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699198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799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11413" y="188913"/>
            <a:ext cx="4041775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Беседуем  о спорте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5701">
            <a:off x="1157379" y="2276871"/>
            <a:ext cx="4092358" cy="230425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9355">
            <a:off x="3667870" y="3764592"/>
            <a:ext cx="4060454" cy="228629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293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12065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7417">
            <a:off x="5228957" y="2146662"/>
            <a:ext cx="2160240" cy="133028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187961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9263" y="892175"/>
            <a:ext cx="3913187" cy="2571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1267" name="Picture 3" descr="C:\Users\Ольга\Desktop\olimpiad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075" y="116632"/>
            <a:ext cx="2164208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Прямоугольник 3"/>
          <p:cNvSpPr>
            <a:spLocks noChangeArrowheads="1"/>
          </p:cNvSpPr>
          <p:nvPr/>
        </p:nvSpPr>
        <p:spPr bwMode="auto">
          <a:xfrm>
            <a:off x="900113" y="274638"/>
            <a:ext cx="6102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Олимпийские игры  в нашей стране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5588" y="965200"/>
            <a:ext cx="3992562" cy="9540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Летние игры в Москве </a:t>
            </a:r>
          </a:p>
          <a:p>
            <a:pPr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1980 году</a:t>
            </a:r>
          </a:p>
        </p:txBody>
      </p:sp>
      <p:sp>
        <p:nvSpPr>
          <p:cNvPr id="11273" name="Прямоугольник 5"/>
          <p:cNvSpPr>
            <a:spLocks noChangeArrowheads="1"/>
          </p:cNvSpPr>
          <p:nvPr/>
        </p:nvSpPr>
        <p:spPr bwMode="auto">
          <a:xfrm>
            <a:off x="5178425" y="5316538"/>
            <a:ext cx="36322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Символ Олимпиады </a:t>
            </a:r>
          </a:p>
          <a:p>
            <a:r>
              <a:rPr 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Сочи - 14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72816"/>
            <a:ext cx="3267720" cy="326772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621061"/>
            <a:ext cx="2971800" cy="341947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768362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314" name="Прямоугольник 2"/>
          <p:cNvSpPr>
            <a:spLocks noChangeArrowheads="1"/>
          </p:cNvSpPr>
          <p:nvPr/>
        </p:nvSpPr>
        <p:spPr bwMode="auto">
          <a:xfrm>
            <a:off x="395288" y="188640"/>
            <a:ext cx="69130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Олимпийский день в «Бережке»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357" y="1112838"/>
            <a:ext cx="3024336" cy="226825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792" y="3501008"/>
            <a:ext cx="3275856" cy="245689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Picture 2" descr="F:\P1010238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2232248" cy="289222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99009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908175" y="188913"/>
            <a:ext cx="4602163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Наши развлечения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96938"/>
            <a:ext cx="3024336" cy="226825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340768"/>
            <a:ext cx="3072341" cy="230425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221088"/>
            <a:ext cx="2951820" cy="196788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6222515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030552"/>
            <a:ext cx="2735796" cy="182386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636" y="340733"/>
            <a:ext cx="2304256" cy="153617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138564"/>
            <a:ext cx="2411760" cy="160784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700768"/>
            <a:ext cx="3347864" cy="2231909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436" y="2035560"/>
            <a:ext cx="1625150" cy="171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9075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80"/>
            <a:ext cx="9144000" cy="686816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07976" y="173831"/>
            <a:ext cx="748883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Любим физкультуру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33726"/>
            <a:ext cx="2459765" cy="184482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055" y="4697680"/>
            <a:ext cx="3293137" cy="185424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133726"/>
            <a:ext cx="2304255" cy="158417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57" y="3070932"/>
            <a:ext cx="2512767" cy="166948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424" y="1270732"/>
            <a:ext cx="3600400" cy="36004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895" y="2738795"/>
            <a:ext cx="2480927" cy="186069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2024181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2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343</TotalTime>
  <Words>225</Words>
  <Application>Microsoft Office PowerPoint</Application>
  <PresentationFormat>Экран (4:3)</PresentationFormat>
  <Paragraphs>36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Углы</vt:lpstr>
      <vt:lpstr>Спорт – альтернатива вредным привычкам</vt:lpstr>
      <vt:lpstr>МБДОУ « Детский сад № 15 «Бережок»</vt:lpstr>
      <vt:lpstr>Вредные привычки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«Кодекс здоровья» для всей семьи.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Спорт – альтернатива вредным привычкам</dc:title>
  <dc:creator>user</dc:creator>
  <cp:lastModifiedBy>Ирина Владимировна</cp:lastModifiedBy>
  <cp:revision>39</cp:revision>
  <dcterms:created xsi:type="dcterms:W3CDTF">2014-12-01T05:40:02Z</dcterms:created>
  <dcterms:modified xsi:type="dcterms:W3CDTF">2015-01-19T22:12:26Z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