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5" autoAdjust="0"/>
    <p:restoredTop sz="77174" autoAdjust="0"/>
  </p:normalViewPr>
  <p:slideViewPr>
    <p:cSldViewPr>
      <p:cViewPr varScale="1">
        <p:scale>
          <a:sx n="67" d="100"/>
          <a:sy n="67" d="100"/>
        </p:scale>
        <p:origin x="-1363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9730F-A8F2-44F9-BE8E-291276B47E0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5F790-2460-4576-B959-3209D3B0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F790-2460-4576-B959-3209D3B04F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523999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858000" cy="3429000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Презентация к конспекту психолого-педагогической работы по проведению организованной образовательной деятельности </a:t>
            </a:r>
            <a:r>
              <a:rPr lang="ru-RU" sz="2100" b="1" dirty="0" smtClean="0"/>
              <a:t>в области </a:t>
            </a:r>
            <a:r>
              <a:rPr lang="ru-RU" sz="2100" b="1" dirty="0" smtClean="0">
                <a:solidFill>
                  <a:schemeClr val="tx1"/>
                </a:solidFill>
              </a:rPr>
              <a:t>«Художественно-эстетическое развитие» </a:t>
            </a:r>
            <a:r>
              <a:rPr lang="ru-RU" sz="2100" b="1" dirty="0" smtClean="0"/>
              <a:t>по направлению «</a:t>
            </a:r>
            <a:r>
              <a:rPr lang="ru-RU" sz="2100" b="1" dirty="0" smtClean="0">
                <a:solidFill>
                  <a:schemeClr val="tx1"/>
                </a:solidFill>
              </a:rPr>
              <a:t>Изобразительная деятельность»</a:t>
            </a:r>
            <a:endParaRPr lang="ru-RU" sz="21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Рисование. «Красивый полосатый коврик»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 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Вторая младшая группа ГБОУ школа №1411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700" b="1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ru-RU" sz="1700" b="1" dirty="0" smtClean="0">
                <a:solidFill>
                  <a:schemeClr val="tx1"/>
                </a:solidFill>
              </a:rPr>
              <a:t> Выполнил:                 </a:t>
            </a:r>
            <a:r>
              <a:rPr lang="ru-RU" sz="1700" dirty="0" smtClean="0">
                <a:solidFill>
                  <a:schemeClr val="tx1"/>
                </a:solidFill>
              </a:rPr>
              <a:t>Лебедева Н.А.</a:t>
            </a:r>
          </a:p>
          <a:p>
            <a:r>
              <a:rPr lang="en-US" sz="1700" b="1" dirty="0" smtClean="0">
                <a:solidFill>
                  <a:schemeClr val="tx1"/>
                </a:solidFill>
              </a:rPr>
              <a:t>                                                             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7150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b="1" dirty="0" smtClean="0"/>
              <a:t>Москва 2014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Показ приемов рисования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нис\Desktop\мыш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2971800" cy="2514600"/>
          </a:xfrm>
          <a:prstGeom prst="rect">
            <a:avLst/>
          </a:prstGeom>
          <a:noFill/>
        </p:spPr>
      </p:pic>
      <p:pic>
        <p:nvPicPr>
          <p:cNvPr id="2052" name="Picture 4" descr="C:\Users\Денис\Desktop\фото к проекту\DSCF6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657600" cy="2438400"/>
          </a:xfrm>
          <a:prstGeom prst="rect">
            <a:avLst/>
          </a:prstGeom>
          <a:noFill/>
        </p:spPr>
      </p:pic>
      <p:pic>
        <p:nvPicPr>
          <p:cNvPr id="2053" name="Picture 5" descr="C:\Users\Денис\Desktop\фото к проекту\DSCF6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362200"/>
            <a:ext cx="3946525" cy="3719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6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505200" cy="2666999"/>
          </a:xfrm>
        </p:spPr>
      </p:pic>
      <p:pic>
        <p:nvPicPr>
          <p:cNvPr id="3074" name="Picture 2" descr="C:\Users\Денис\Desktop\фото к проекту\DSCF6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0"/>
            <a:ext cx="3413125" cy="2560637"/>
          </a:xfrm>
          <a:prstGeom prst="rect">
            <a:avLst/>
          </a:prstGeom>
          <a:noFill/>
        </p:spPr>
      </p:pic>
      <p:pic>
        <p:nvPicPr>
          <p:cNvPr id="3075" name="Picture 3" descr="C:\Users\Денис\Desktop\фото к проекту\DSCF6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3733800" cy="25606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5120"/>
          </a:xfrm>
        </p:spPr>
        <p:txBody>
          <a:bodyPr/>
          <a:lstStyle/>
          <a:p>
            <a:r>
              <a:rPr lang="ru-RU" dirty="0" smtClean="0"/>
              <a:t>Истоки: Примерная основная общеобразовательная программа дошкольного образования - М.: 2014 г. (Электронная версия) </a:t>
            </a:r>
          </a:p>
          <a:p>
            <a:r>
              <a:rPr lang="ru-RU" dirty="0" smtClean="0"/>
              <a:t>Комарова Т.С. Занятия по изобразительной деятельности в детском саду – М.: Просвещение, 1991 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Направление“Изобразительная деятельность” интегрируется со следующими образовательными областями.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305800" cy="4876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45733"/>
                <a:gridCol w="6460067"/>
              </a:tblGrid>
              <a:tr h="109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Познавательное</a:t>
                      </a:r>
                      <a:r>
                        <a:rPr lang="ru-RU" sz="1400" b="0" baseline="0" dirty="0" smtClean="0"/>
                        <a:t> развитие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/>
                        <a:t>Формирование целостной картины мира, расширение кругозора в части изобразительного искусства, творчества.</a:t>
                      </a:r>
                      <a:endParaRPr lang="ru-RU" sz="1400" b="0" dirty="0"/>
                    </a:p>
                  </a:txBody>
                  <a:tcPr/>
                </a:tc>
              </a:tr>
              <a:tr h="2383226"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Социально-коммуникативное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Развитие свободного общения со взрослыми и детьми по поводу процесса и результатов продуктивной деятельности.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Формирование основ безопасности собственной жизнедеятельности в различных видах продуктивной деятельности.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Формирование трудовых умений и навыков, адекватных возрасту воспитанников, трудолюбия в различных видах продуктивной деятельности.</a:t>
                      </a:r>
                      <a:endParaRPr lang="ru-RU" sz="1400" dirty="0" smtClean="0"/>
                    </a:p>
                  </a:txBody>
                  <a:tcPr/>
                </a:tc>
              </a:tr>
              <a:tr h="1402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Физическое развитие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Развитие детского творчества, приобщение к различным видам искусства.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Изобразительные задачи: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Учить детей рисовать линии слева направо, вести кисть по ворсу неотрывно, всем ворсом.</a:t>
            </a:r>
          </a:p>
          <a:p>
            <a:pPr lvl="0"/>
            <a:r>
              <a:rPr lang="ru-RU" dirty="0" smtClean="0"/>
              <a:t>Закреплять знание о цвете.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палитр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787" y="1920875"/>
            <a:ext cx="3821425" cy="4433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Воспитательные 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44958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Воспитывать у детей эстетическое восприятие.</a:t>
            </a:r>
          </a:p>
          <a:p>
            <a:pPr lvl="0"/>
            <a:r>
              <a:rPr lang="ru-RU" dirty="0" smtClean="0"/>
              <a:t>Воспитывать желание рисовать.</a:t>
            </a:r>
          </a:p>
          <a:p>
            <a:pPr lvl="0"/>
            <a:r>
              <a:rPr lang="ru-RU" dirty="0" smtClean="0"/>
              <a:t>Воспитывать умение радоваться своим работам.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Содержимое 10" descr="фрекин б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2667000" cy="3810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Технические 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Учить правильно сидеть за столом (положение рук и спины).</a:t>
            </a:r>
          </a:p>
          <a:p>
            <a:pPr lvl="0"/>
            <a:r>
              <a:rPr lang="ru-RU" dirty="0" smtClean="0"/>
              <a:t> Учить правильно держать кисть правой рукой, а придерживать лист бумаги левой.</a:t>
            </a:r>
          </a:p>
          <a:p>
            <a:pPr lvl="0"/>
            <a:r>
              <a:rPr lang="ru-RU" dirty="0" smtClean="0"/>
              <a:t>Учить хорошо набирать краску на кисть, тщательно промывать кисть.</a:t>
            </a:r>
          </a:p>
          <a:p>
            <a:pPr lvl="0"/>
            <a:r>
              <a:rPr lang="ru-RU" dirty="0" smtClean="0"/>
              <a:t>Учить рисовать другой краской аккуратно, не заходя на те места, где уже нарисовано.</a:t>
            </a:r>
          </a:p>
          <a:p>
            <a:endParaRPr lang="ru-RU" dirty="0"/>
          </a:p>
        </p:txBody>
      </p:sp>
      <p:pic>
        <p:nvPicPr>
          <p:cNvPr id="5" name="Содержимое 4" descr="малы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752600"/>
            <a:ext cx="3429000" cy="3733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Развивающие 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Развивать у детей цветовое восприятие и творчество,                самостоятельность.</a:t>
            </a:r>
          </a:p>
          <a:p>
            <a:pPr lvl="0"/>
            <a:r>
              <a:rPr lang="ru-RU" dirty="0" smtClean="0"/>
              <a:t>Развивать у детей эстетическое восприятие.</a:t>
            </a:r>
          </a:p>
          <a:p>
            <a:endParaRPr lang="ru-RU" dirty="0"/>
          </a:p>
        </p:txBody>
      </p:sp>
      <p:pic>
        <p:nvPicPr>
          <p:cNvPr id="5" name="Содержимое 4" descr="незнай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9824" y="2255679"/>
            <a:ext cx="2435352" cy="37642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Материалы и оборудование:</a:t>
            </a:r>
            <a:r>
              <a:rPr lang="ru-RU" sz="2800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Листы бумаги квадратной формы, кисточки на каждого ребенка, краски (синие, красные), клеёнки по количеству детей, банки с водой, тряпочки. Образцы полосатых ковриков (двухцветные),  игрушка — кукла.</a:t>
            </a:r>
          </a:p>
          <a:p>
            <a:endParaRPr lang="ru-RU" dirty="0"/>
          </a:p>
        </p:txBody>
      </p:sp>
      <p:pic>
        <p:nvPicPr>
          <p:cNvPr id="5" name="Содержимое 4" descr="материа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057400"/>
            <a:ext cx="3962400" cy="3962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Методика проведения занятия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Обратить внимание на направление полосок на коврике.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 приемы рисования.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Подчеркнуть слитность движения при проведение линии кистью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Обратить внимание на своевременное обмакивание кисти в краску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Сюрпризный момент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6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962400" cy="2895600"/>
          </a:xfrm>
        </p:spPr>
      </p:pic>
      <p:pic>
        <p:nvPicPr>
          <p:cNvPr id="1026" name="Picture 2" descr="C:\Users\Денис\Desktop\фото к проекту\DSCF6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24200"/>
            <a:ext cx="4267200" cy="3017837"/>
          </a:xfrm>
          <a:prstGeom prst="rect">
            <a:avLst/>
          </a:prstGeom>
          <a:noFill/>
        </p:spPr>
      </p:pic>
      <p:pic>
        <p:nvPicPr>
          <p:cNvPr id="1027" name="Picture 3" descr="C:\Users\Денис\Desktop\к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0"/>
            <a:ext cx="1577340" cy="185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345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</vt:lpstr>
      <vt:lpstr>Направление“Изобразительная деятельность” интегрируется со следующими образовательными областями. </vt:lpstr>
      <vt:lpstr> Изобразительные задачи: </vt:lpstr>
      <vt:lpstr>Воспитательные задачи: </vt:lpstr>
      <vt:lpstr>Технические задачи: </vt:lpstr>
      <vt:lpstr>Развивающие задачи: </vt:lpstr>
      <vt:lpstr>Материалы и оборудование: </vt:lpstr>
      <vt:lpstr>Методика проведения занятия</vt:lpstr>
      <vt:lpstr>Сюрпризный момент</vt:lpstr>
      <vt:lpstr>Показ приемов рисования</vt:lpstr>
      <vt:lpstr>Самостоятельная деятельность детей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БЮДЖЕТНОЕ ОБРАЗОВАТЕЛЬНОЕ УЧРЕЖДЕНИЕ Среднего профессионально образования города Москвы  ПЕДАГОГИЧЕСКИЙ КОЛЛЕДЖ №16</dc:title>
  <dc:creator>Денис</dc:creator>
  <cp:lastModifiedBy>Денис</cp:lastModifiedBy>
  <cp:revision>35</cp:revision>
  <dcterms:created xsi:type="dcterms:W3CDTF">2014-04-08T19:58:25Z</dcterms:created>
  <dcterms:modified xsi:type="dcterms:W3CDTF">2015-01-25T09:01:32Z</dcterms:modified>
</cp:coreProperties>
</file>