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86" r:id="rId2"/>
    <p:sldId id="265" r:id="rId3"/>
    <p:sldId id="272" r:id="rId4"/>
    <p:sldId id="263" r:id="rId5"/>
    <p:sldId id="287" r:id="rId6"/>
    <p:sldId id="259" r:id="rId7"/>
    <p:sldId id="268" r:id="rId8"/>
    <p:sldId id="271" r:id="rId9"/>
    <p:sldId id="273" r:id="rId10"/>
    <p:sldId id="283" r:id="rId11"/>
    <p:sldId id="275" r:id="rId12"/>
    <p:sldId id="288" r:id="rId13"/>
    <p:sldId id="295" r:id="rId14"/>
    <p:sldId id="294" r:id="rId15"/>
    <p:sldId id="279" r:id="rId16"/>
    <p:sldId id="280" r:id="rId17"/>
    <p:sldId id="281" r:id="rId18"/>
    <p:sldId id="282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02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76216"/>
            <a:ext cx="8429684" cy="1357321"/>
          </a:xfrm>
        </p:spPr>
        <p:txBody>
          <a:bodyPr/>
          <a:lstStyle/>
          <a:p>
            <a:r>
              <a:rPr lang="ru-RU" sz="2000" b="1" dirty="0" smtClean="0"/>
              <a:t>Департамент образования города  Москвы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Северо-Восточное окружное управление образования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Государственное бюджетное образовательное учреждение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детский сад  № 2150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3861048"/>
            <a:ext cx="541931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alibri"/>
                <a:ea typeface="Times New Roman"/>
                <a:cs typeface="Times New Roman"/>
              </a:rPr>
              <a:t>Родительский всеобуч</a:t>
            </a:r>
          </a:p>
          <a:p>
            <a:pPr algn="ctr"/>
            <a:endParaRPr lang="ru-RU" sz="1400" b="1" dirty="0">
              <a:latin typeface="Calibri"/>
              <a:ea typeface="Times New Roman"/>
              <a:cs typeface="Times New Roman"/>
            </a:endParaRPr>
          </a:p>
          <a:p>
            <a:pPr algn="ctr"/>
            <a:endParaRPr lang="ru-RU" sz="1400" b="1" dirty="0" smtClean="0">
              <a:latin typeface="Calibri"/>
              <a:ea typeface="Times New Roman"/>
              <a:cs typeface="Times New Roman"/>
            </a:endParaRPr>
          </a:p>
          <a:p>
            <a:pPr algn="ctr"/>
            <a:endParaRPr lang="ru-RU" sz="1400" b="1" dirty="0">
              <a:latin typeface="Calibri"/>
              <a:ea typeface="Times New Roman"/>
              <a:cs typeface="Times New Roman"/>
            </a:endParaRPr>
          </a:p>
          <a:p>
            <a:pPr algn="ctr"/>
            <a:endParaRPr lang="ru-RU" sz="1400" b="1" dirty="0" smtClean="0">
              <a:latin typeface="Calibri"/>
              <a:ea typeface="Times New Roman"/>
              <a:cs typeface="Times New Roman"/>
            </a:endParaRPr>
          </a:p>
          <a:p>
            <a:pPr algn="ctr"/>
            <a:endParaRPr lang="ru-RU" sz="1400" b="1" dirty="0" smtClean="0">
              <a:latin typeface="Calibri"/>
              <a:ea typeface="Times New Roman"/>
              <a:cs typeface="Times New Roman"/>
            </a:endParaRPr>
          </a:p>
          <a:p>
            <a:pPr algn="ctr"/>
            <a:r>
              <a:rPr lang="ru-RU" sz="1400" b="1" dirty="0">
                <a:latin typeface="Calibri"/>
                <a:ea typeface="Times New Roman"/>
                <a:cs typeface="Times New Roman"/>
              </a:rPr>
              <a:t>У</a:t>
            </a:r>
            <a:r>
              <a:rPr lang="ru-RU" sz="1400" b="1" dirty="0" smtClean="0">
                <a:latin typeface="Calibri"/>
                <a:ea typeface="Times New Roman"/>
                <a:cs typeface="Times New Roman"/>
              </a:rPr>
              <a:t>читель-логопед:  Балашова Галина Владимировна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60167" y="6072206"/>
            <a:ext cx="1183337" cy="325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latin typeface="Calibri"/>
                <a:ea typeface="Times New Roman"/>
                <a:cs typeface="Times New Roman"/>
              </a:rPr>
              <a:t>Москва 2013</a:t>
            </a:r>
            <a:endParaRPr lang="ru-RU" sz="11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844824"/>
            <a:ext cx="4878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Логопедическое царство, игровое государство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2001" y="559398"/>
            <a:ext cx="3308495" cy="5798560"/>
          </a:xfrm>
        </p:spPr>
        <p:txBody>
          <a:bodyPr>
            <a:normAutofit/>
          </a:bodyPr>
          <a:lstStyle/>
          <a:p>
            <a:r>
              <a:rPr lang="ru-RU" sz="1900" b="1" dirty="0" smtClean="0"/>
              <a:t>Правила игры</a:t>
            </a:r>
            <a:r>
              <a:rPr lang="ru-RU" sz="1900" dirty="0" smtClean="0"/>
              <a:t>. Взять трубочку в рот и придерживать правой рукой. Сделать вдох и подуть в трубочку медленно и спокойно, не поднимая плечи, не раздувая щек. Тогда шарик поднимется вверх и будет парить в потоке воздуха.</a:t>
            </a:r>
          </a:p>
          <a:p>
            <a:r>
              <a:rPr lang="ru-RU" sz="1900" dirty="0" smtClean="0"/>
              <a:t>Упражнение выполняется 3-5 раз, чтобы не спровоцировать головокружение у ребенка.</a:t>
            </a:r>
          </a:p>
          <a:p>
            <a:endParaRPr lang="ru-RU" dirty="0"/>
          </a:p>
        </p:txBody>
      </p:sp>
      <p:pic>
        <p:nvPicPr>
          <p:cNvPr id="1026" name="Picture 2" descr="C:\Users\Евгений\Documents\Гале\c 1 компа\аттестация на высшую\Для журнала\Мы с логопедом не скучали\фото для ст Мы с логопедом\фото1 Тренажер Парящий шар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36164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204857"/>
            <a:ext cx="6768752" cy="1910716"/>
          </a:xfrm>
        </p:spPr>
        <p:txBody>
          <a:bodyPr/>
          <a:lstStyle/>
          <a:p>
            <a:r>
              <a:rPr lang="ru-RU" dirty="0" smtClean="0"/>
              <a:t>Мы шаги считаем, буквы изучаем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Подвижная игра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764705"/>
            <a:ext cx="7754713" cy="936103"/>
          </a:xfrm>
        </p:spPr>
        <p:txBody>
          <a:bodyPr/>
          <a:lstStyle/>
          <a:p>
            <a:r>
              <a:rPr lang="ru-RU" sz="2800" dirty="0" smtClean="0"/>
              <a:t>Девочка назвала количество шагов и идет к машине, на кабине которой закреплена буква.</a:t>
            </a:r>
            <a:br>
              <a:rPr lang="ru-RU" sz="2800" dirty="0" smtClean="0"/>
            </a:br>
            <a:r>
              <a:rPr lang="ru-RU" sz="2800" dirty="0" smtClean="0"/>
              <a:t>Затем она пишет букву на тонком слое манной крупы.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9248" y="2276872"/>
            <a:ext cx="7734747" cy="4104456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8" name="Picture 4" descr="C:\Users\Евгений\Desktop\Новая п\фото телефона\пособия для сайта 05-03-2013\Фото-00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-16340" r="30054" b="32229"/>
          <a:stretch/>
        </p:blipFill>
        <p:spPr bwMode="auto">
          <a:xfrm>
            <a:off x="5508104" y="1628800"/>
            <a:ext cx="267485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35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вгений\Desktop\Новая п\фото телефона\пособия для сайта 05-03-2013\Фото-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92288" y="1228192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251520" y="404664"/>
            <a:ext cx="4464496" cy="5877272"/>
          </a:xfrm>
        </p:spPr>
        <p:txBody>
          <a:bodyPr>
            <a:normAutofit/>
          </a:bodyPr>
          <a:lstStyle/>
          <a:p>
            <a:pPr indent="365760"/>
            <a:r>
              <a:rPr lang="ru-RU" sz="1900" b="1" dirty="0" smtClean="0"/>
              <a:t>Цели:</a:t>
            </a:r>
            <a:r>
              <a:rPr lang="ru-RU" sz="1900" dirty="0" smtClean="0"/>
              <a:t> формирование буквенного </a:t>
            </a:r>
            <a:r>
              <a:rPr lang="ru-RU" sz="1900" dirty="0" err="1" smtClean="0"/>
              <a:t>гнозиса</a:t>
            </a:r>
            <a:r>
              <a:rPr lang="ru-RU" sz="1900" dirty="0" smtClean="0"/>
              <a:t> и дифференциации зрительных образов букв;</a:t>
            </a:r>
          </a:p>
          <a:p>
            <a:pPr indent="365760">
              <a:buNone/>
            </a:pPr>
            <a:r>
              <a:rPr lang="ru-RU" sz="1900" dirty="0" smtClean="0"/>
              <a:t>развитие глазомера;</a:t>
            </a:r>
          </a:p>
          <a:p>
            <a:pPr indent="365760">
              <a:buNone/>
            </a:pPr>
            <a:r>
              <a:rPr lang="ru-RU" sz="1900" dirty="0" smtClean="0"/>
              <a:t>соотнесение тактильного образа буквы со зрительным и акустическим (заимствованы из системы воспитания и обучения М. </a:t>
            </a:r>
            <a:r>
              <a:rPr lang="ru-RU" sz="1900" dirty="0" err="1" smtClean="0">
                <a:solidFill>
                  <a:schemeClr val="tx1"/>
                </a:solidFill>
              </a:rPr>
              <a:t>Монтессори</a:t>
            </a:r>
            <a:r>
              <a:rPr lang="ru-RU" sz="1900" dirty="0" smtClean="0"/>
              <a:t>).</a:t>
            </a:r>
          </a:p>
          <a:p>
            <a:pPr indent="365760">
              <a:buNone/>
            </a:pPr>
            <a:r>
              <a:rPr lang="ru-RU" sz="1900" dirty="0" smtClean="0"/>
              <a:t>воспитание выдержки, коммуникативных способностей и умения подчиняться общим правилам игры.</a:t>
            </a:r>
          </a:p>
          <a:p>
            <a:pPr indent="365760"/>
            <a:r>
              <a:rPr lang="ru-RU" sz="1900" b="1" dirty="0" smtClean="0"/>
              <a:t>Оборудование</a:t>
            </a:r>
            <a:r>
              <a:rPr lang="ru-RU" sz="1900" dirty="0" smtClean="0"/>
              <a:t>: машина, кубик из напольного конструктора, карточки из плотного гладкого картона, на которые наклеены шершавые буквы из мелкой наждачной бумаги.</a:t>
            </a:r>
          </a:p>
          <a:p>
            <a:pPr algn="ctr"/>
            <a:endParaRPr lang="ru-RU" i="1" dirty="0" smtClean="0"/>
          </a:p>
        </p:txBody>
      </p:sp>
      <p:pic>
        <p:nvPicPr>
          <p:cNvPr id="4099" name="Picture 3" descr="C:\Users\Евгений\Desktop\Новая п\фото телефона\пособия для сайта 05-03-2013\Фото-00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7" r="9886" b="34516"/>
          <a:stretch/>
        </p:blipFill>
        <p:spPr bwMode="auto">
          <a:xfrm>
            <a:off x="5220072" y="1772816"/>
            <a:ext cx="3513350" cy="39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4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игры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365760"/>
            <a:r>
              <a:rPr lang="ru-RU" dirty="0" smtClean="0"/>
              <a:t>Дети стоят в один ряд. На некотором отдалении стоит машинка с карточкой  на борту. Просим ребенка определить, сколько шагов ему нужно пройти до игрушки, и назвать букву. Если ребенок  верно назвал количество шагов и назвал букву, он может взять карточку, сесть за парту и обвести букву двумя пальцами (средним и указательным с одновременным проговариванием звука) с закрытыми и открытыми глазами. Не угадавший расстояние малыш встает в конец шеренги и повторяет попытку. </a:t>
            </a:r>
          </a:p>
          <a:p>
            <a:pPr indent="365760">
              <a:buNone/>
            </a:pPr>
            <a:r>
              <a:rPr lang="ru-RU" dirty="0" smtClean="0"/>
              <a:t>В зависимости от индивидуальных возможностей детей, можно дать задание придумать слова с заданной буквой.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720087"/>
          </a:xfrm>
        </p:spPr>
        <p:txBody>
          <a:bodyPr/>
          <a:lstStyle/>
          <a:p>
            <a:r>
              <a:rPr lang="ru-RU" dirty="0" smtClean="0"/>
              <a:t>Серебряный ручей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55576" y="4293096"/>
            <a:ext cx="7678419" cy="18722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Игровое упражнение</a:t>
            </a:r>
          </a:p>
          <a:p>
            <a:r>
              <a:rPr lang="ru-RU" sz="3600" dirty="0"/>
              <a:t>д</a:t>
            </a:r>
            <a:r>
              <a:rPr lang="ru-RU" sz="3600" dirty="0" smtClean="0"/>
              <a:t>ля преодоления твердой атаки гласных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571480"/>
            <a:ext cx="7756263" cy="714380"/>
          </a:xfrm>
        </p:spPr>
        <p:txBody>
          <a:bodyPr/>
          <a:lstStyle/>
          <a:p>
            <a:r>
              <a:rPr lang="ru-RU" dirty="0" smtClean="0"/>
              <a:t>Цели и описание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142844" y="2000240"/>
            <a:ext cx="8749636" cy="4643470"/>
          </a:xfrm>
        </p:spPr>
        <p:txBody>
          <a:bodyPr>
            <a:normAutofit fontScale="77500" lnSpcReduction="20000"/>
          </a:bodyPr>
          <a:lstStyle/>
          <a:p>
            <a:r>
              <a:rPr lang="ru-RU" sz="3200" b="1" dirty="0" smtClean="0"/>
              <a:t>Цели.</a:t>
            </a:r>
            <a:r>
              <a:rPr lang="ru-RU" sz="3200" dirty="0" smtClean="0"/>
              <a:t> Формировать мягкую атаку голоса при произнесении гласных.</a:t>
            </a:r>
          </a:p>
          <a:p>
            <a:pPr indent="0">
              <a:buNone/>
            </a:pPr>
            <a:r>
              <a:rPr lang="ru-RU" sz="3200" dirty="0" smtClean="0"/>
              <a:t>Работать над плавностью речи.</a:t>
            </a:r>
          </a:p>
          <a:p>
            <a:pPr indent="0">
              <a:buNone/>
            </a:pPr>
            <a:r>
              <a:rPr lang="ru-RU" sz="3200" dirty="0" smtClean="0"/>
              <a:t>Повторять гласные звуки.</a:t>
            </a:r>
          </a:p>
          <a:p>
            <a:pPr indent="0">
              <a:buNone/>
            </a:pPr>
            <a:r>
              <a:rPr lang="ru-RU" sz="3200" dirty="0" smtClean="0"/>
              <a:t>Совершенствовать память на линейный ряд, навыки линейного звукового анализа и синтеза.</a:t>
            </a:r>
          </a:p>
          <a:p>
            <a:pPr indent="0">
              <a:buNone/>
            </a:pPr>
            <a:r>
              <a:rPr lang="ru-RU" sz="3200" dirty="0" smtClean="0"/>
              <a:t>Развивать тактильную чувствительность.</a:t>
            </a:r>
          </a:p>
          <a:p>
            <a:r>
              <a:rPr lang="ru-RU" sz="3200" b="1" dirty="0" smtClean="0"/>
              <a:t>Описание пособия.</a:t>
            </a:r>
            <a:r>
              <a:rPr lang="ru-RU" sz="3200" dirty="0" smtClean="0"/>
              <a:t> На доске для лепки, в средней её части, выкладываем широкую полосу пластилина, покрываем фольгой. Затем из пасты для лепки и моделирования, которая отвердевает на воздухе, лепим берега. По берегам реки располагаются по шесть пуговиц разной фактуры.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214291"/>
            <a:ext cx="8929718" cy="414340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b="1" dirty="0" smtClean="0"/>
              <a:t>Ход игры-упражнения.</a:t>
            </a:r>
            <a:endParaRPr lang="ru-RU" sz="2800" dirty="0" smtClean="0"/>
          </a:p>
          <a:p>
            <a:r>
              <a:rPr lang="ru-RU" sz="2600" b="1" dirty="0" smtClean="0"/>
              <a:t>Задание 1. </a:t>
            </a:r>
            <a:r>
              <a:rPr lang="ru-RU" sz="2600" dirty="0" smtClean="0"/>
              <a:t>Логопед проводит рукой по  гладкой поверхности «реки» и </a:t>
            </a:r>
            <a:r>
              <a:rPr lang="ru-RU" sz="2600" dirty="0" err="1" smtClean="0"/>
              <a:t>пропевает</a:t>
            </a:r>
            <a:r>
              <a:rPr lang="ru-RU" sz="2600" dirty="0" smtClean="0"/>
              <a:t> ряд гласных на одном выдохе: </a:t>
            </a:r>
            <a:r>
              <a:rPr lang="ru-RU" sz="2600" dirty="0" err="1" smtClean="0"/>
              <a:t>а-о-у-и</a:t>
            </a:r>
            <a:r>
              <a:rPr lang="ru-RU" sz="2600" dirty="0" smtClean="0"/>
              <a:t>. Ребенок повторяет движение и </a:t>
            </a:r>
            <a:r>
              <a:rPr lang="ru-RU" sz="2600" dirty="0" err="1" smtClean="0"/>
              <a:t>попевку</a:t>
            </a:r>
            <a:r>
              <a:rPr lang="ru-RU" sz="2600" dirty="0" smtClean="0"/>
              <a:t>. Затем можно дать задание пропеть другой ряд гласных.</a:t>
            </a:r>
          </a:p>
          <a:p>
            <a:pPr indent="0">
              <a:buNone/>
            </a:pPr>
            <a:r>
              <a:rPr lang="ru-RU" sz="2600" b="1" dirty="0" smtClean="0"/>
              <a:t>Задание 2. </a:t>
            </a:r>
            <a:r>
              <a:rPr lang="ru-RU" sz="2600" dirty="0" smtClean="0"/>
              <a:t>Произнести автоматизированный звук, слоги со звуком. Например: </a:t>
            </a:r>
            <a:r>
              <a:rPr lang="ru-RU" sz="2600" dirty="0" err="1" smtClean="0"/>
              <a:t>с-с-с</a:t>
            </a:r>
            <a:r>
              <a:rPr lang="ru-RU" sz="2600" dirty="0" smtClean="0"/>
              <a:t>, </a:t>
            </a:r>
            <a:r>
              <a:rPr lang="ru-RU" sz="2600" dirty="0" err="1" smtClean="0"/>
              <a:t>са-со-су</a:t>
            </a:r>
            <a:r>
              <a:rPr lang="ru-RU" sz="2600" dirty="0" smtClean="0"/>
              <a:t>- </a:t>
            </a:r>
            <a:r>
              <a:rPr lang="ru-RU" sz="2600" dirty="0" err="1" smtClean="0"/>
              <a:t>сы</a:t>
            </a:r>
            <a:r>
              <a:rPr lang="ru-RU" sz="2600" dirty="0" smtClean="0"/>
              <a:t> – </a:t>
            </a:r>
            <a:r>
              <a:rPr lang="ru-RU" sz="2600" dirty="0" err="1" smtClean="0"/>
              <a:t>сэ</a:t>
            </a:r>
            <a:r>
              <a:rPr lang="ru-RU" sz="2600" dirty="0" smtClean="0"/>
              <a:t>.</a:t>
            </a:r>
          </a:p>
          <a:p>
            <a:pPr indent="0">
              <a:buNone/>
            </a:pPr>
            <a:r>
              <a:rPr lang="ru-RU" sz="2600" b="1" dirty="0" smtClean="0"/>
              <a:t>Задание 3. </a:t>
            </a:r>
            <a:r>
              <a:rPr lang="ru-RU" sz="2600" dirty="0" smtClean="0"/>
              <a:t>Логопед просит ребенка «пройти по дорожке» из пуговиц, нажимая подушечками пальцев на их поверхность, и назвать все гласные звуки.</a:t>
            </a:r>
          </a:p>
          <a:p>
            <a:pPr indent="0" algn="ctr">
              <a:buNone/>
            </a:pPr>
            <a:r>
              <a:rPr lang="ru-RU" sz="2600" dirty="0" smtClean="0"/>
              <a:t> Гласных звуков ровно шесть,</a:t>
            </a:r>
          </a:p>
          <a:p>
            <a:pPr indent="0" algn="ctr">
              <a:buNone/>
            </a:pPr>
            <a:r>
              <a:rPr lang="ru-RU" sz="2600" dirty="0" smtClean="0"/>
              <a:t>Мы их можем перечесть:</a:t>
            </a:r>
          </a:p>
          <a:p>
            <a:pPr indent="0" algn="ctr">
              <a:buNone/>
            </a:pPr>
            <a:r>
              <a:rPr lang="ru-RU" sz="2600" dirty="0" smtClean="0"/>
              <a:t>А, о, у, и, э, </a:t>
            </a:r>
            <a:r>
              <a:rPr lang="ru-RU" sz="2600" dirty="0" err="1" smtClean="0"/>
              <a:t>ы</a:t>
            </a:r>
            <a:r>
              <a:rPr lang="ru-RU" sz="2600" dirty="0" smtClean="0"/>
              <a:t>.</a:t>
            </a:r>
          </a:p>
          <a:p>
            <a:pPr indent="0">
              <a:buNone/>
            </a:pPr>
            <a:r>
              <a:rPr lang="ru-RU" sz="2600" b="1" dirty="0" smtClean="0"/>
              <a:t>Задание 4.</a:t>
            </a:r>
            <a:r>
              <a:rPr lang="ru-RU" sz="2600" dirty="0" smtClean="0"/>
              <a:t> Придумать слово с заданным количеством звуков и «прошагать по дорожке», называя каждый звук.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2844" y="4214818"/>
            <a:ext cx="5429288" cy="2286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65760" marR="0" lvl="0" indent="-36576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Правила игры.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Расходовать  воздух постепенно, в основном на гласные звуки.</a:t>
            </a:r>
          </a:p>
          <a:p>
            <a:pPr marL="82296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Гласные звуки произносить широко и громко.</a:t>
            </a:r>
          </a:p>
          <a:p>
            <a:pPr marL="82296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каждом слове обязательно выдел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ударный гласный звук, произнося его громче и протяжнее остальных гласных.</a:t>
            </a: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200800" cy="6048672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200" i="1" dirty="0" smtClean="0"/>
              <a:t>С использованием игровых моментов усвоение сложных понятий происходит без особого нервного напряжения: ребёнок с усердием постарается овладеть тем, что способствует успеху игры.</a:t>
            </a:r>
            <a:br>
              <a:rPr lang="ru-RU" sz="3200" i="1" dirty="0" smtClean="0"/>
            </a:br>
            <a:r>
              <a:rPr lang="ru-RU" sz="3200" i="1" dirty="0" smtClean="0"/>
              <a:t> А мы, педагоги-логопеды, таким образом, решим нашу главную задачу – подготовим детей к учебной деятельности.</a:t>
            </a:r>
            <a:br>
              <a:rPr lang="ru-RU" sz="3200" i="1" dirty="0" smtClean="0"/>
            </a:br>
            <a:r>
              <a:rPr lang="ru-RU" sz="1000" i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40" y="764705"/>
            <a:ext cx="7754713" cy="1656184"/>
          </a:xfrm>
        </p:spPr>
        <p:txBody>
          <a:bodyPr/>
          <a:lstStyle/>
          <a:p>
            <a:r>
              <a:rPr lang="ru-RU" sz="4400" dirty="0" smtClean="0"/>
              <a:t>Представляю вам свои разработки: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3" y="3767316"/>
            <a:ext cx="6840761" cy="2542004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b="1" dirty="0" smtClean="0"/>
              <a:t>Игра-соревнование «Кегельбан для дошкольников»</a:t>
            </a:r>
          </a:p>
          <a:p>
            <a:pPr marL="457200" indent="-457200" algn="l">
              <a:buAutoNum type="arabicPeriod"/>
            </a:pPr>
            <a:r>
              <a:rPr lang="ru-RU" b="1" dirty="0" smtClean="0"/>
              <a:t>Наглядно-дидактическое пособие панно «Клоун» и тренажёр «Парящий шарик»</a:t>
            </a:r>
          </a:p>
          <a:p>
            <a:pPr marL="457200" indent="-457200" algn="l">
              <a:buAutoNum type="arabicPeriod"/>
            </a:pPr>
            <a:r>
              <a:rPr lang="ru-RU" b="1" dirty="0" smtClean="0"/>
              <a:t>Подвижная игра «Мы шаги считаем, буквы изучаем»</a:t>
            </a:r>
          </a:p>
          <a:p>
            <a:pPr marL="457200" indent="-457200" algn="l">
              <a:buAutoNum type="arabicPeriod"/>
            </a:pPr>
            <a:r>
              <a:rPr lang="ru-RU" b="1" dirty="0" smtClean="0"/>
              <a:t>Игра «Серебряный ручей»</a:t>
            </a:r>
          </a:p>
          <a:p>
            <a:pPr marL="457200" indent="-457200" algn="l">
              <a:buAutoNum type="arabicPeriod"/>
            </a:pPr>
            <a:r>
              <a:rPr lang="ru-RU" b="1" dirty="0" smtClean="0"/>
              <a:t>Подвижная игра «Мяч в цель бросай – звуки закрепляй!»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Кегельбан для дошкольников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Подвижная игра-соревнование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 txBox="1">
            <a:spLocks/>
          </p:cNvSpPr>
          <p:nvPr/>
        </p:nvSpPr>
        <p:spPr>
          <a:xfrm>
            <a:off x="611560" y="547540"/>
            <a:ext cx="8032406" cy="60247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36576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40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Цели.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 Совершенствовать  навыки линейного звукового анализа и синтеза, чтения и письма.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822960" lvl="1" indent="-36576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"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Воспитание выдержки, коммуникативных способностей и умения подчиняться общим правилам игры.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Оборудование.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 Две магнитно-маркерных доски, два стола, шесть пластиковых бутылок объёмом 2 литра, мяч средних размеров, карточки  магнитные 4 на 4 сантиметра для звукового анализа слов, буквы магнитных, маркеры на водной основе для доски.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 txBox="1">
            <a:spLocks/>
          </p:cNvSpPr>
          <p:nvPr/>
        </p:nvSpPr>
        <p:spPr>
          <a:xfrm>
            <a:off x="214282" y="214290"/>
            <a:ext cx="8572560" cy="352440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365760" algn="ctr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Описание пособия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.</a:t>
            </a: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65760" marR="0" lvl="0" indent="18034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Это подвижная игра-соревнование, которая может проводиться и в кабинете логопеда, и на воздухе. Для игры необходимы пластиковые бутылки с «дверцами», чтобы свободно проходила рука. Внутрь бутылок закладываем пластмассовые буквы или квадраты 4 на 4 сантиметра на магнитной основе красного, синего и зеленого цвета. Мяч для кегельбана нужен небольшой.    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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Евгений\Documents\Фото\отл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2" r="14947"/>
          <a:stretch/>
        </p:blipFill>
        <p:spPr bwMode="auto">
          <a:xfrm>
            <a:off x="3275856" y="3738692"/>
            <a:ext cx="407415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99247" y="2248347"/>
            <a:ext cx="3440705" cy="3988965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Размещаем бутылки, наполненные карточками для звукового анализа, на полу или на земле.</a:t>
            </a:r>
          </a:p>
          <a:p>
            <a:r>
              <a:rPr lang="ru-RU" dirty="0" smtClean="0"/>
              <a:t>Дети объединя</a:t>
            </a:r>
            <a:r>
              <a:rPr lang="ru-RU" dirty="0" smtClean="0">
                <a:solidFill>
                  <a:schemeClr val="tx1"/>
                </a:solidFill>
              </a:rPr>
              <a:t>ются в команды. Придумывают название своей команды. Объясняем игрокам задачу – бросить мяч, сбить бутылку и отнести её на стол своей команды. Чертим </a:t>
            </a:r>
            <a:r>
              <a:rPr lang="ru-RU" dirty="0" smtClean="0"/>
              <a:t>ограничительную линию и по очереди бросаем мяч, стараясь сбить бутылку. В случае промаха ход переходит другой команде.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Затем дети  достают из бутылок карточки разных цветов, обозначающие звуки и раскладывают их на столе.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завершении ребята составляют звуковые схемы слов, которые задает логопед.</a:t>
            </a:r>
          </a:p>
          <a:p>
            <a:r>
              <a:rPr lang="ru-RU" dirty="0" smtClean="0"/>
              <a:t>Победителем становится команда, выполнившая задание быстрее.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656184"/>
          </a:xfrm>
        </p:spPr>
        <p:txBody>
          <a:bodyPr/>
          <a:lstStyle/>
          <a:p>
            <a:r>
              <a:rPr lang="ru-RU" sz="2800" b="1" dirty="0" smtClean="0"/>
              <a:t>Ход игры.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Первый вариант: </a:t>
            </a:r>
            <a:br>
              <a:rPr lang="ru-RU" sz="3600" b="1" dirty="0" smtClean="0"/>
            </a:br>
            <a:r>
              <a:rPr lang="ru-RU" sz="3600" b="1" dirty="0" smtClean="0"/>
              <a:t>«Составь звуковую дорожку».</a:t>
            </a:r>
            <a:endParaRPr lang="ru-RU" sz="3600" dirty="0"/>
          </a:p>
        </p:txBody>
      </p:sp>
      <p:pic>
        <p:nvPicPr>
          <p:cNvPr id="2050" name="Picture 2" descr="C:\Users\Евгений\Documents\Фото\IMG_606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-5634" r="20621" b="1"/>
          <a:stretch/>
        </p:blipFill>
        <p:spPr bwMode="auto">
          <a:xfrm>
            <a:off x="4716016" y="2348880"/>
            <a:ext cx="4088313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Второй вариант: </a:t>
            </a:r>
            <a:br>
              <a:rPr lang="ru-RU" sz="3600" b="1" dirty="0" smtClean="0"/>
            </a:br>
            <a:r>
              <a:rPr lang="ru-RU" sz="3600" b="1" dirty="0" smtClean="0"/>
              <a:t>«Кто больше придумает слов»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Во втором варианте дети составляют слова из букв, которые находятся в бутылках, и записывают их на магнитно-маркерной доске. Договариваемся, что пишем лишь слова, обозначающие предмет, в единственном числе. Имена и клички собак, кошек, попугаев лучше не писать. У каждой команды своя доска и стол для составления слов из букв. Взрослый проверяет правильность их написания, а затем дети записывают слова на доске.</a:t>
            </a:r>
          </a:p>
          <a:p>
            <a:r>
              <a:rPr lang="ru-RU" dirty="0" smtClean="0"/>
              <a:t>При подведении итогов нужно проверить – нет ли одинаковых слов у команд, а затем подсчитать количество слов у 1 и 2 команды. Победителем станет та команда, которая вспомнила больше слов.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Команды пожимают друг другу руки.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Евгений\Documents\Фото\IMG_60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26936" r="13672" b="17201"/>
          <a:stretch/>
        </p:blipFill>
        <p:spPr bwMode="auto">
          <a:xfrm>
            <a:off x="4860032" y="2852936"/>
            <a:ext cx="3441354" cy="296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120680" cy="2494885"/>
          </a:xfrm>
        </p:spPr>
        <p:txBody>
          <a:bodyPr/>
          <a:lstStyle/>
          <a:p>
            <a:r>
              <a:rPr lang="ru-RU" dirty="0" smtClean="0"/>
              <a:t>Панно «Клоун» и тренажёр «Парящий шарик»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Наглядно-дидактическое пособие и </a:t>
            </a:r>
          </a:p>
          <a:p>
            <a:r>
              <a:rPr lang="ru-RU" sz="3200" dirty="0" smtClean="0"/>
              <a:t>тренажёр для развития дыхания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описание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Цели</a:t>
            </a:r>
            <a:r>
              <a:rPr lang="ru-RU" dirty="0" smtClean="0"/>
              <a:t>: развитие сильного выдоха.</a:t>
            </a:r>
          </a:p>
          <a:p>
            <a:r>
              <a:rPr lang="ru-RU" b="1" dirty="0" smtClean="0"/>
              <a:t>Описание пособия</a:t>
            </a:r>
            <a:r>
              <a:rPr lang="ru-RU" dirty="0" smtClean="0"/>
              <a:t>. Большой тренажер для развития речевого дыхания «Парящий шарик» состоит из трубочки для коктейля, пенопластового шарика и банки для воды объёмом 5 литров. В дне банки делается отверстие для того, чтобы выходил воздух, в крышке – отверстие для трубочки. Для каждого ребенка педагог вставляет свою трубочку.</a:t>
            </a:r>
          </a:p>
          <a:p>
            <a:endParaRPr lang="ru-RU" dirty="0"/>
          </a:p>
        </p:txBody>
      </p:sp>
      <p:pic>
        <p:nvPicPr>
          <p:cNvPr id="2050" name="Picture 2" descr="C:\Users\Евгений\Documents\Гале\c 1 компа\аттестация на высшую\Балашова Папка 2\Презентация кабинета\IMG_0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20888"/>
            <a:ext cx="2600418" cy="346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2084</TotalTime>
  <Words>1035</Words>
  <Application>Microsoft Office PowerPoint</Application>
  <PresentationFormat>Экран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Департамент образования города  Москвы Северо-Восточное окружное управление образования  Государственное бюджетное образовательное учреждение  детский сад  № 2150</vt:lpstr>
      <vt:lpstr>Представляю вам свои разработки:</vt:lpstr>
      <vt:lpstr>Кегельбан для дошкольников</vt:lpstr>
      <vt:lpstr>Презентация PowerPoint</vt:lpstr>
      <vt:lpstr>Презентация PowerPoint</vt:lpstr>
      <vt:lpstr>Ход игры. Первый вариант:  «Составь звуковую дорожку».</vt:lpstr>
      <vt:lpstr>Второй вариант:  «Кто больше придумает слов»</vt:lpstr>
      <vt:lpstr>Панно «Клоун» и тренажёр «Парящий шарик»</vt:lpstr>
      <vt:lpstr>Цели и описание</vt:lpstr>
      <vt:lpstr>Презентация PowerPoint</vt:lpstr>
      <vt:lpstr>Мы шаги считаем, буквы изучаем</vt:lpstr>
      <vt:lpstr>Девочка назвала количество шагов и идет к машине, на кабине которой закреплена буква. Затем она пишет букву на тонком слое манной крупы.</vt:lpstr>
      <vt:lpstr>Презентация PowerPoint</vt:lpstr>
      <vt:lpstr>Презентация PowerPoint</vt:lpstr>
      <vt:lpstr>Правила игры</vt:lpstr>
      <vt:lpstr>Серебряный ручей</vt:lpstr>
      <vt:lpstr>Цели и описание</vt:lpstr>
      <vt:lpstr>Презентация PowerPoint</vt:lpstr>
      <vt:lpstr>С использованием игровых моментов усвоение сложных понятий происходит без особого нервного напряжения: ребёнок с усердием постарается овладеть тем, что способствует успеху игры.  А мы, педагоги-логопеды, таким образом, решим нашу главную задачу – подготовим детей к учебной деятельности.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копилка</dc:title>
  <dc:creator>Евгений</dc:creator>
  <cp:lastModifiedBy>Евгений</cp:lastModifiedBy>
  <cp:revision>151</cp:revision>
  <dcterms:created xsi:type="dcterms:W3CDTF">2012-01-03T15:02:23Z</dcterms:created>
  <dcterms:modified xsi:type="dcterms:W3CDTF">2013-03-09T15:48:59Z</dcterms:modified>
</cp:coreProperties>
</file>