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66" r:id="rId18"/>
    <p:sldId id="267" r:id="rId19"/>
    <p:sldId id="275" r:id="rId20"/>
    <p:sldId id="268" r:id="rId21"/>
    <p:sldId id="276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98" d="100"/>
          <a:sy n="98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A6F40-1EF0-4AE8-A20D-49660ECBDFC7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0FAA9CA-3CF8-4400-A0C1-75977DE1AC13}">
      <dgm:prSet phldrT="[Текст]" custT="1"/>
      <dgm:spPr/>
      <dgm:t>
        <a:bodyPr/>
        <a:lstStyle/>
        <a:p>
          <a:r>
            <a:rPr lang="ru-RU" sz="2400" dirty="0" err="1" smtClean="0"/>
            <a:t>Социокультурная</a:t>
          </a:r>
          <a:r>
            <a:rPr lang="ru-RU" sz="2400" dirty="0" smtClean="0"/>
            <a:t> функция</a:t>
          </a:r>
          <a:endParaRPr lang="ru-RU" sz="2400" dirty="0"/>
        </a:p>
      </dgm:t>
    </dgm:pt>
    <dgm:pt modelId="{C23F0350-3F27-4A88-A27E-21DF6EDB6C76}" type="parTrans" cxnId="{D4048ECC-5C59-4942-9866-07B3C6C92711}">
      <dgm:prSet/>
      <dgm:spPr/>
      <dgm:t>
        <a:bodyPr/>
        <a:lstStyle/>
        <a:p>
          <a:endParaRPr lang="ru-RU"/>
        </a:p>
      </dgm:t>
    </dgm:pt>
    <dgm:pt modelId="{07634986-1A8E-4465-AC1E-8520D42530C6}" type="sibTrans" cxnId="{D4048ECC-5C59-4942-9866-07B3C6C92711}">
      <dgm:prSet/>
      <dgm:spPr/>
      <dgm:t>
        <a:bodyPr/>
        <a:lstStyle/>
        <a:p>
          <a:endParaRPr lang="ru-RU"/>
        </a:p>
      </dgm:t>
    </dgm:pt>
    <dgm:pt modelId="{7980E1C3-E3D8-4F5F-999E-402F4B8E42FF}">
      <dgm:prSet phldrT="[Текст]" custT="1"/>
      <dgm:spPr/>
      <dgm:t>
        <a:bodyPr/>
        <a:lstStyle/>
        <a:p>
          <a:r>
            <a:rPr lang="ru-RU" sz="2400" dirty="0" smtClean="0"/>
            <a:t>Коммуникативная функция</a:t>
          </a:r>
          <a:endParaRPr lang="ru-RU" sz="2400" dirty="0"/>
        </a:p>
      </dgm:t>
    </dgm:pt>
    <dgm:pt modelId="{45DCBCC0-F3E8-47FD-B711-726E3F17F617}" type="parTrans" cxnId="{24EA4FAA-BBA5-41BA-9AD8-407ACF0D857D}">
      <dgm:prSet/>
      <dgm:spPr/>
      <dgm:t>
        <a:bodyPr/>
        <a:lstStyle/>
        <a:p>
          <a:endParaRPr lang="ru-RU"/>
        </a:p>
      </dgm:t>
    </dgm:pt>
    <dgm:pt modelId="{7EFDD5BA-9DF2-4C1C-B275-A16950F64D80}" type="sibTrans" cxnId="{24EA4FAA-BBA5-41BA-9AD8-407ACF0D857D}">
      <dgm:prSet/>
      <dgm:spPr/>
      <dgm:t>
        <a:bodyPr/>
        <a:lstStyle/>
        <a:p>
          <a:endParaRPr lang="ru-RU"/>
        </a:p>
      </dgm:t>
    </dgm:pt>
    <dgm:pt modelId="{5CDFF562-C09E-446F-A725-79D87A9079B4}">
      <dgm:prSet phldrT="[Текст]" custT="1"/>
      <dgm:spPr/>
      <dgm:t>
        <a:bodyPr/>
        <a:lstStyle/>
        <a:p>
          <a:r>
            <a:rPr lang="ru-RU" sz="2400" dirty="0" smtClean="0"/>
            <a:t>Диагностическая функция</a:t>
          </a:r>
          <a:endParaRPr lang="ru-RU" sz="2400" dirty="0"/>
        </a:p>
      </dgm:t>
    </dgm:pt>
    <dgm:pt modelId="{DEBEB42B-5B41-4585-A00D-68A133767E9E}" type="parTrans" cxnId="{1B333792-C277-4313-95B1-26553397027C}">
      <dgm:prSet/>
      <dgm:spPr/>
      <dgm:t>
        <a:bodyPr/>
        <a:lstStyle/>
        <a:p>
          <a:endParaRPr lang="ru-RU"/>
        </a:p>
      </dgm:t>
    </dgm:pt>
    <dgm:pt modelId="{69DCB9A0-61AE-4FA8-8D91-0DAB4C208A3C}" type="sibTrans" cxnId="{1B333792-C277-4313-95B1-26553397027C}">
      <dgm:prSet/>
      <dgm:spPr/>
      <dgm:t>
        <a:bodyPr/>
        <a:lstStyle/>
        <a:p>
          <a:endParaRPr lang="ru-RU"/>
        </a:p>
      </dgm:t>
    </dgm:pt>
    <dgm:pt modelId="{4EDD3903-A2DF-4E93-991D-A6469EE9CC57}">
      <dgm:prSet phldrT="[Текст]" custT="1"/>
      <dgm:spPr/>
      <dgm:t>
        <a:bodyPr/>
        <a:lstStyle/>
        <a:p>
          <a:r>
            <a:rPr lang="ru-RU" sz="2400" dirty="0" err="1" smtClean="0"/>
            <a:t>Игротерапевтическая</a:t>
          </a:r>
          <a:r>
            <a:rPr lang="ru-RU" sz="2400" dirty="0" smtClean="0"/>
            <a:t> функция</a:t>
          </a:r>
          <a:endParaRPr lang="ru-RU" sz="2400" dirty="0"/>
        </a:p>
      </dgm:t>
    </dgm:pt>
    <dgm:pt modelId="{F2495212-49F3-429B-B742-417473008E10}" type="parTrans" cxnId="{1DF714F1-31D2-4AD6-AA88-A065249C04B3}">
      <dgm:prSet/>
      <dgm:spPr/>
      <dgm:t>
        <a:bodyPr/>
        <a:lstStyle/>
        <a:p>
          <a:endParaRPr lang="ru-RU"/>
        </a:p>
      </dgm:t>
    </dgm:pt>
    <dgm:pt modelId="{917AE9BA-F11C-486E-A1E5-C021AB031B44}" type="sibTrans" cxnId="{1DF714F1-31D2-4AD6-AA88-A065249C04B3}">
      <dgm:prSet/>
      <dgm:spPr/>
      <dgm:t>
        <a:bodyPr/>
        <a:lstStyle/>
        <a:p>
          <a:endParaRPr lang="ru-RU"/>
        </a:p>
      </dgm:t>
    </dgm:pt>
    <dgm:pt modelId="{82A0C334-B121-4183-B7E4-C7695FC02233}">
      <dgm:prSet phldrT="[Текст]" custT="1"/>
      <dgm:spPr/>
      <dgm:t>
        <a:bodyPr/>
        <a:lstStyle/>
        <a:p>
          <a:r>
            <a:rPr lang="ru-RU" sz="2400" dirty="0" smtClean="0"/>
            <a:t>Развлекательная функция</a:t>
          </a:r>
          <a:endParaRPr lang="ru-RU" sz="2400" dirty="0"/>
        </a:p>
      </dgm:t>
    </dgm:pt>
    <dgm:pt modelId="{51986992-723D-40EC-A3B6-5F8D117EF980}" type="parTrans" cxnId="{D40D6C38-21F2-440E-8AB8-8AC3AC5CE2EF}">
      <dgm:prSet/>
      <dgm:spPr/>
      <dgm:t>
        <a:bodyPr/>
        <a:lstStyle/>
        <a:p>
          <a:endParaRPr lang="ru-RU"/>
        </a:p>
      </dgm:t>
    </dgm:pt>
    <dgm:pt modelId="{6A4D6F2D-C38B-4EA6-A879-7B01453000DA}" type="sibTrans" cxnId="{D40D6C38-21F2-440E-8AB8-8AC3AC5CE2EF}">
      <dgm:prSet/>
      <dgm:spPr/>
      <dgm:t>
        <a:bodyPr/>
        <a:lstStyle/>
        <a:p>
          <a:endParaRPr lang="ru-RU"/>
        </a:p>
      </dgm:t>
    </dgm:pt>
    <dgm:pt modelId="{7D2F4E3A-B7F6-4B10-8AF7-2C5B23683522}" type="pres">
      <dgm:prSet presAssocID="{1A5A6F40-1EF0-4AE8-A20D-49660ECBD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7BE45-3371-4FF6-9F12-E61B52B870A6}" type="pres">
      <dgm:prSet presAssocID="{B0FAA9CA-3CF8-4400-A0C1-75977DE1AC13}" presName="node" presStyleLbl="node1" presStyleIdx="0" presStyleCnt="5" custScaleX="139379" custScaleY="104176" custLinFactNeighborX="-16904" custLinFactNeighborY="-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DEC44-27C1-4799-B10E-A88A31241DAA}" type="pres">
      <dgm:prSet presAssocID="{07634986-1A8E-4465-AC1E-8520D42530C6}" presName="sibTrans" presStyleCnt="0"/>
      <dgm:spPr/>
    </dgm:pt>
    <dgm:pt modelId="{696992AC-C1BA-4CAB-8BFC-FEF0A655A7AB}" type="pres">
      <dgm:prSet presAssocID="{7980E1C3-E3D8-4F5F-999E-402F4B8E42FF}" presName="node" presStyleLbl="node1" presStyleIdx="1" presStyleCnt="5" custScaleX="139381" custScaleY="104417" custLinFactNeighborX="1162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75EED-8402-48BE-A3BD-F86447C6216E}" type="pres">
      <dgm:prSet presAssocID="{7EFDD5BA-9DF2-4C1C-B275-A16950F64D80}" presName="sibTrans" presStyleCnt="0"/>
      <dgm:spPr/>
    </dgm:pt>
    <dgm:pt modelId="{275DD285-8E25-4BC8-87BB-F6D8F96EAA50}" type="pres">
      <dgm:prSet presAssocID="{5CDFF562-C09E-446F-A725-79D87A9079B4}" presName="node" presStyleLbl="node1" presStyleIdx="2" presStyleCnt="5" custScaleX="130724" custScaleY="97731" custLinFactNeighborX="-1206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E700A-EAA1-4068-B206-D3FDAFD8145D}" type="pres">
      <dgm:prSet presAssocID="{69DCB9A0-61AE-4FA8-8D91-0DAB4C208A3C}" presName="sibTrans" presStyleCnt="0"/>
      <dgm:spPr/>
    </dgm:pt>
    <dgm:pt modelId="{16B02BCF-BFA6-41E9-94C4-3CAAEAF560C1}" type="pres">
      <dgm:prSet presAssocID="{4EDD3903-A2DF-4E93-991D-A6469EE9CC57}" presName="node" presStyleLbl="node1" presStyleIdx="3" presStyleCnt="5" custScaleX="141762" custScaleY="99961" custLinFactNeighborX="15146" custLinFactNeighborY="-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EDF10-722F-455F-8286-4785A0A136B6}" type="pres">
      <dgm:prSet presAssocID="{917AE9BA-F11C-486E-A1E5-C021AB031B44}" presName="sibTrans" presStyleCnt="0"/>
      <dgm:spPr/>
    </dgm:pt>
    <dgm:pt modelId="{DDBF1A8D-22B0-496F-A4F8-2A9CC40F8A1B}" type="pres">
      <dgm:prSet presAssocID="{82A0C334-B121-4183-B7E4-C7695FC02233}" presName="node" presStyleLbl="node1" presStyleIdx="4" presStyleCnt="5" custScaleX="135221" custLinFactNeighborX="2816" custLinFactNeighborY="-6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333792-C277-4313-95B1-26553397027C}" srcId="{1A5A6F40-1EF0-4AE8-A20D-49660ECBDFC7}" destId="{5CDFF562-C09E-446F-A725-79D87A9079B4}" srcOrd="2" destOrd="0" parTransId="{DEBEB42B-5B41-4585-A00D-68A133767E9E}" sibTransId="{69DCB9A0-61AE-4FA8-8D91-0DAB4C208A3C}"/>
    <dgm:cxn modelId="{86B74968-04B9-4616-9832-78F86E3B9EFA}" type="presOf" srcId="{1A5A6F40-1EF0-4AE8-A20D-49660ECBDFC7}" destId="{7D2F4E3A-B7F6-4B10-8AF7-2C5B23683522}" srcOrd="0" destOrd="0" presId="urn:microsoft.com/office/officeart/2005/8/layout/default#1"/>
    <dgm:cxn modelId="{D4048ECC-5C59-4942-9866-07B3C6C92711}" srcId="{1A5A6F40-1EF0-4AE8-A20D-49660ECBDFC7}" destId="{B0FAA9CA-3CF8-4400-A0C1-75977DE1AC13}" srcOrd="0" destOrd="0" parTransId="{C23F0350-3F27-4A88-A27E-21DF6EDB6C76}" sibTransId="{07634986-1A8E-4465-AC1E-8520D42530C6}"/>
    <dgm:cxn modelId="{30C52EB7-1594-4075-9EFA-9AEC7F1334F9}" type="presOf" srcId="{5CDFF562-C09E-446F-A725-79D87A9079B4}" destId="{275DD285-8E25-4BC8-87BB-F6D8F96EAA50}" srcOrd="0" destOrd="0" presId="urn:microsoft.com/office/officeart/2005/8/layout/default#1"/>
    <dgm:cxn modelId="{B3086A61-ECCF-4DB3-B07E-FC7B3DA0A965}" type="presOf" srcId="{82A0C334-B121-4183-B7E4-C7695FC02233}" destId="{DDBF1A8D-22B0-496F-A4F8-2A9CC40F8A1B}" srcOrd="0" destOrd="0" presId="urn:microsoft.com/office/officeart/2005/8/layout/default#1"/>
    <dgm:cxn modelId="{2639BBD4-1562-4095-985A-9D6AAC73E15C}" type="presOf" srcId="{4EDD3903-A2DF-4E93-991D-A6469EE9CC57}" destId="{16B02BCF-BFA6-41E9-94C4-3CAAEAF560C1}" srcOrd="0" destOrd="0" presId="urn:microsoft.com/office/officeart/2005/8/layout/default#1"/>
    <dgm:cxn modelId="{D32A329B-5455-422D-B769-4B2DEA2FE7AF}" type="presOf" srcId="{B0FAA9CA-3CF8-4400-A0C1-75977DE1AC13}" destId="{F3F7BE45-3371-4FF6-9F12-E61B52B870A6}" srcOrd="0" destOrd="0" presId="urn:microsoft.com/office/officeart/2005/8/layout/default#1"/>
    <dgm:cxn modelId="{56DA488E-FEF4-4227-B851-3114E7FE6CE4}" type="presOf" srcId="{7980E1C3-E3D8-4F5F-999E-402F4B8E42FF}" destId="{696992AC-C1BA-4CAB-8BFC-FEF0A655A7AB}" srcOrd="0" destOrd="0" presId="urn:microsoft.com/office/officeart/2005/8/layout/default#1"/>
    <dgm:cxn modelId="{D40D6C38-21F2-440E-8AB8-8AC3AC5CE2EF}" srcId="{1A5A6F40-1EF0-4AE8-A20D-49660ECBDFC7}" destId="{82A0C334-B121-4183-B7E4-C7695FC02233}" srcOrd="4" destOrd="0" parTransId="{51986992-723D-40EC-A3B6-5F8D117EF980}" sibTransId="{6A4D6F2D-C38B-4EA6-A879-7B01453000DA}"/>
    <dgm:cxn modelId="{24EA4FAA-BBA5-41BA-9AD8-407ACF0D857D}" srcId="{1A5A6F40-1EF0-4AE8-A20D-49660ECBDFC7}" destId="{7980E1C3-E3D8-4F5F-999E-402F4B8E42FF}" srcOrd="1" destOrd="0" parTransId="{45DCBCC0-F3E8-47FD-B711-726E3F17F617}" sibTransId="{7EFDD5BA-9DF2-4C1C-B275-A16950F64D80}"/>
    <dgm:cxn modelId="{1DF714F1-31D2-4AD6-AA88-A065249C04B3}" srcId="{1A5A6F40-1EF0-4AE8-A20D-49660ECBDFC7}" destId="{4EDD3903-A2DF-4E93-991D-A6469EE9CC57}" srcOrd="3" destOrd="0" parTransId="{F2495212-49F3-429B-B742-417473008E10}" sibTransId="{917AE9BA-F11C-486E-A1E5-C021AB031B44}"/>
    <dgm:cxn modelId="{8F7DD670-D1CC-4C01-9D56-B850B50A7FF0}" type="presParOf" srcId="{7D2F4E3A-B7F6-4B10-8AF7-2C5B23683522}" destId="{F3F7BE45-3371-4FF6-9F12-E61B52B870A6}" srcOrd="0" destOrd="0" presId="urn:microsoft.com/office/officeart/2005/8/layout/default#1"/>
    <dgm:cxn modelId="{450DAAE3-BB24-4C3E-A49A-661EDE81F5D7}" type="presParOf" srcId="{7D2F4E3A-B7F6-4B10-8AF7-2C5B23683522}" destId="{BC3DEC44-27C1-4799-B10E-A88A31241DAA}" srcOrd="1" destOrd="0" presId="urn:microsoft.com/office/officeart/2005/8/layout/default#1"/>
    <dgm:cxn modelId="{D4C8F289-AE65-44FF-A98C-F0E1D79D1F45}" type="presParOf" srcId="{7D2F4E3A-B7F6-4B10-8AF7-2C5B23683522}" destId="{696992AC-C1BA-4CAB-8BFC-FEF0A655A7AB}" srcOrd="2" destOrd="0" presId="urn:microsoft.com/office/officeart/2005/8/layout/default#1"/>
    <dgm:cxn modelId="{D17A27D2-F45D-4236-BFD9-7164F2594B08}" type="presParOf" srcId="{7D2F4E3A-B7F6-4B10-8AF7-2C5B23683522}" destId="{13375EED-8402-48BE-A3BD-F86447C6216E}" srcOrd="3" destOrd="0" presId="urn:microsoft.com/office/officeart/2005/8/layout/default#1"/>
    <dgm:cxn modelId="{442CD989-A2B0-46A2-BBFD-BBE4D67495D6}" type="presParOf" srcId="{7D2F4E3A-B7F6-4B10-8AF7-2C5B23683522}" destId="{275DD285-8E25-4BC8-87BB-F6D8F96EAA50}" srcOrd="4" destOrd="0" presId="urn:microsoft.com/office/officeart/2005/8/layout/default#1"/>
    <dgm:cxn modelId="{1C5E9FE7-7A8A-4D05-8F91-27A9D30B27CF}" type="presParOf" srcId="{7D2F4E3A-B7F6-4B10-8AF7-2C5B23683522}" destId="{AAAE700A-EAA1-4068-B206-D3FDAFD8145D}" srcOrd="5" destOrd="0" presId="urn:microsoft.com/office/officeart/2005/8/layout/default#1"/>
    <dgm:cxn modelId="{7408786B-9901-4011-B217-239F61426716}" type="presParOf" srcId="{7D2F4E3A-B7F6-4B10-8AF7-2C5B23683522}" destId="{16B02BCF-BFA6-41E9-94C4-3CAAEAF560C1}" srcOrd="6" destOrd="0" presId="urn:microsoft.com/office/officeart/2005/8/layout/default#1"/>
    <dgm:cxn modelId="{71F517B0-F66D-464F-8DCC-702737CCCA1A}" type="presParOf" srcId="{7D2F4E3A-B7F6-4B10-8AF7-2C5B23683522}" destId="{2E2EDF10-722F-455F-8286-4785A0A136B6}" srcOrd="7" destOrd="0" presId="urn:microsoft.com/office/officeart/2005/8/layout/default#1"/>
    <dgm:cxn modelId="{09E2F7CE-18A5-4319-BF03-C8D6648CB6CA}" type="presParOf" srcId="{7D2F4E3A-B7F6-4B10-8AF7-2C5B23683522}" destId="{DDBF1A8D-22B0-496F-A4F8-2A9CC40F8A1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7BE45-3371-4FF6-9F12-E61B52B870A6}">
      <dsp:nvSpPr>
        <dsp:cNvPr id="0" name=""/>
        <dsp:cNvSpPr/>
      </dsp:nvSpPr>
      <dsp:spPr>
        <a:xfrm>
          <a:off x="0" y="0"/>
          <a:ext cx="3302138" cy="1480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Социокультурная</a:t>
          </a:r>
          <a:r>
            <a:rPr lang="ru-RU" sz="2400" kern="1200" dirty="0" smtClean="0"/>
            <a:t> функция</a:t>
          </a:r>
          <a:endParaRPr lang="ru-RU" sz="2400" kern="1200" dirty="0"/>
        </a:p>
      </dsp:txBody>
      <dsp:txXfrm>
        <a:off x="0" y="0"/>
        <a:ext cx="3302138" cy="1480869"/>
      </dsp:txXfrm>
    </dsp:sp>
    <dsp:sp modelId="{696992AC-C1BA-4CAB-8BFC-FEF0A655A7AB}">
      <dsp:nvSpPr>
        <dsp:cNvPr id="0" name=""/>
        <dsp:cNvSpPr/>
      </dsp:nvSpPr>
      <dsp:spPr>
        <a:xfrm>
          <a:off x="4143408" y="3"/>
          <a:ext cx="3302185" cy="1484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Коммуникативная функция</a:t>
          </a:r>
          <a:endParaRPr lang="ru-RU" sz="2400" kern="1200" dirty="0"/>
        </a:p>
      </dsp:txBody>
      <dsp:txXfrm>
        <a:off x="4143408" y="3"/>
        <a:ext cx="3302185" cy="1484295"/>
      </dsp:txXfrm>
    </dsp:sp>
    <dsp:sp modelId="{275DD285-8E25-4BC8-87BB-F6D8F96EAA50}">
      <dsp:nvSpPr>
        <dsp:cNvPr id="0" name=""/>
        <dsp:cNvSpPr/>
      </dsp:nvSpPr>
      <dsp:spPr>
        <a:xfrm>
          <a:off x="117628" y="1737067"/>
          <a:ext cx="3097086" cy="13892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Диагностическая функция</a:t>
          </a:r>
          <a:endParaRPr lang="ru-RU" sz="2400" kern="1200" dirty="0"/>
        </a:p>
      </dsp:txBody>
      <dsp:txXfrm>
        <a:off x="117628" y="1737067"/>
        <a:ext cx="3097086" cy="1389253"/>
      </dsp:txXfrm>
    </dsp:sp>
    <dsp:sp modelId="{16B02BCF-BFA6-41E9-94C4-3CAAEAF560C1}">
      <dsp:nvSpPr>
        <dsp:cNvPr id="0" name=""/>
        <dsp:cNvSpPr/>
      </dsp:nvSpPr>
      <dsp:spPr>
        <a:xfrm>
          <a:off x="4096214" y="1714507"/>
          <a:ext cx="3358596" cy="14209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Игротерапевтическая</a:t>
          </a:r>
          <a:r>
            <a:rPr lang="ru-RU" sz="2400" kern="1200" dirty="0" smtClean="0"/>
            <a:t> функция</a:t>
          </a:r>
          <a:endParaRPr lang="ru-RU" sz="2400" kern="1200" dirty="0"/>
        </a:p>
      </dsp:txBody>
      <dsp:txXfrm>
        <a:off x="4096214" y="1714507"/>
        <a:ext cx="3358596" cy="1420953"/>
      </dsp:txXfrm>
    </dsp:sp>
    <dsp:sp modelId="{DDBF1A8D-22B0-496F-A4F8-2A9CC40F8A1B}">
      <dsp:nvSpPr>
        <dsp:cNvPr id="0" name=""/>
        <dsp:cNvSpPr/>
      </dsp:nvSpPr>
      <dsp:spPr>
        <a:xfrm>
          <a:off x="2214577" y="3286150"/>
          <a:ext cx="3203628" cy="14215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Развлекательная функция</a:t>
          </a:r>
          <a:endParaRPr lang="ru-RU" sz="2400" kern="1200" dirty="0"/>
        </a:p>
      </dsp:txBody>
      <dsp:txXfrm>
        <a:off x="2214577" y="3286150"/>
        <a:ext cx="3203628" cy="142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290642-EAAA-4CC0-88DE-F7704E43AE78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4706A1-B6BB-4460-8267-6C18C1E22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857232"/>
            <a:ext cx="7498080" cy="542928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Влияние подвижных игр на развитие психических процессов дошкольников</a:t>
            </a:r>
            <a:br>
              <a:rPr lang="ru-RU" sz="5400" b="1" i="1" dirty="0" smtClean="0"/>
            </a:br>
            <a:r>
              <a:rPr lang="ru-RU" sz="5400" b="1" i="1" dirty="0" smtClean="0"/>
              <a:t>                         </a:t>
            </a:r>
            <a:br>
              <a:rPr lang="ru-RU" sz="5400" b="1" i="1" dirty="0" smtClean="0"/>
            </a:br>
            <a:r>
              <a:rPr lang="ru-RU" sz="5400" b="1" i="1" dirty="0" smtClean="0"/>
              <a:t>                      </a:t>
            </a:r>
            <a:r>
              <a:rPr lang="ru-RU" sz="1800" b="1" i="1" dirty="0" smtClean="0"/>
              <a:t>инструктор по физической культуре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                             МКДОУ Павловский детский сад №11 </a:t>
            </a:r>
            <a:r>
              <a:rPr lang="ru-RU" sz="1800" b="1" i="1" dirty="0" err="1" smtClean="0"/>
              <a:t>Вялова</a:t>
            </a:r>
            <a:r>
              <a:rPr lang="ru-RU" sz="1800" b="1" i="1" dirty="0" smtClean="0"/>
              <a:t> Л.М</a:t>
            </a:r>
            <a:r>
              <a:rPr lang="ru-RU" sz="1600" b="1" i="1" dirty="0" smtClean="0"/>
              <a:t>.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sz="54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1" y="4422952"/>
            <a:ext cx="2926678" cy="186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Этапы подвижной игры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/>
                </a:solidFill>
              </a:rPr>
              <a:t>Сбор детей на игру;</a:t>
            </a:r>
          </a:p>
          <a:p>
            <a:r>
              <a:rPr lang="ru-RU" sz="3600" dirty="0" smtClean="0">
                <a:solidFill>
                  <a:schemeClr val="accent5"/>
                </a:solidFill>
              </a:rPr>
              <a:t>Организация играющих, объяснение игры;</a:t>
            </a:r>
          </a:p>
          <a:p>
            <a:r>
              <a:rPr lang="ru-RU" sz="3600" dirty="0" smtClean="0">
                <a:solidFill>
                  <a:schemeClr val="accent5"/>
                </a:solidFill>
              </a:rPr>
              <a:t>Выбор водящего;</a:t>
            </a:r>
          </a:p>
          <a:p>
            <a:r>
              <a:rPr lang="ru-RU" sz="3600" dirty="0" smtClean="0">
                <a:solidFill>
                  <a:schemeClr val="accent5"/>
                </a:solidFill>
              </a:rPr>
              <a:t>Проведение игры (руководство игрой);</a:t>
            </a:r>
          </a:p>
          <a:p>
            <a:r>
              <a:rPr lang="ru-RU" sz="3600" dirty="0" smtClean="0">
                <a:solidFill>
                  <a:schemeClr val="accent5"/>
                </a:solidFill>
              </a:rPr>
              <a:t>Окончание игры и подведение итогов.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72816"/>
            <a:ext cx="911349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Сбор детей на игру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708819"/>
                <a:gridCol w="22907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Младший дошкольный 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/>
                        <a:t>дошкольный </a:t>
                      </a:r>
                    </a:p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Старший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дошкольный возраст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</a:t>
                      </a:r>
                      <a:r>
                        <a:rPr lang="ru-RU" sz="2400" dirty="0" smtClean="0"/>
                        <a:t>сюрпризный момент;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</a:t>
                      </a:r>
                      <a:r>
                        <a:rPr lang="ru-RU" sz="2400" dirty="0" smtClean="0"/>
                        <a:t>внесение атрибута  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художественное</a:t>
                      </a:r>
                      <a:r>
                        <a:rPr lang="ru-RU" sz="2400" baseline="0" dirty="0" smtClean="0"/>
                        <a:t>   с</a:t>
                      </a:r>
                      <a:r>
                        <a:rPr lang="ru-RU" sz="2400" dirty="0" smtClean="0"/>
                        <a:t>лово;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</a:t>
                      </a:r>
                      <a:r>
                        <a:rPr lang="ru-RU" sz="2400" dirty="0" smtClean="0"/>
                        <a:t>переход</a:t>
                      </a:r>
                      <a:r>
                        <a:rPr lang="ru-RU" sz="2400" baseline="0" dirty="0" smtClean="0"/>
                        <a:t> от совместной ролевой игры.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 отгадывание загадок;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сбор по условному сигналу;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</a:t>
                      </a:r>
                      <a:r>
                        <a:rPr lang="ru-RU" sz="2400" dirty="0" smtClean="0"/>
                        <a:t>напоминание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 </a:t>
                      </a:r>
                      <a:r>
                        <a:rPr lang="ru-RU" sz="2400" dirty="0" smtClean="0"/>
                        <a:t>сбор по предварительной договоренности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беседа;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поручить сбор кому-то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400" baseline="0" dirty="0" smtClean="0"/>
                        <a:t> из детей;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новая игра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Объяснение правил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708819"/>
                <a:gridCol w="22907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Младший дошкольный 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/>
                        <a:t>дошкольный </a:t>
                      </a:r>
                    </a:p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Старший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дошкольный возраст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 в ходе игры 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при помощи образного рассказа;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слова заучивают в ходе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прием </a:t>
                      </a:r>
                      <a:r>
                        <a:rPr lang="ru-RU" sz="2000" baseline="0" dirty="0" err="1" smtClean="0"/>
                        <a:t>подговаривания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 объяснение</a:t>
                      </a:r>
                      <a:r>
                        <a:rPr lang="ru-RU" sz="2000" baseline="0" dirty="0" smtClean="0"/>
                        <a:t> правил до начала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зрительная ориентация;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вопросы на закрепление правил;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слова заучивают заранее;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напоминание правил игры вопросами в знакомой игре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объяснение правил до начала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зрительная ориентация;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пробный ход схемы;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aseline="0" dirty="0" smtClean="0"/>
                        <a:t>  в знакомой игре дети рассказывают правила, самостоятельно придумывают новый ход игры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Выбор водящего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708819"/>
                <a:gridCol w="22907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Младший дошкольный 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/>
                        <a:t>дошкольный </a:t>
                      </a:r>
                    </a:p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Старший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дошкольный возраст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по желанию детей;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 выбору воспитателя 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в новой игре главную роль берет воспитатель.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по</a:t>
                      </a:r>
                      <a:r>
                        <a:rPr lang="ru-RU" sz="2400" baseline="0" dirty="0" smtClean="0"/>
                        <a:t> желанию детей;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 выбору воспитателя;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 считалке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по</a:t>
                      </a:r>
                      <a:r>
                        <a:rPr lang="ru-RU" sz="2400" baseline="0" dirty="0" smtClean="0"/>
                        <a:t> желанию детей;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 выбору воспитателя;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по считалке;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 жребию;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в качестве поощрения</a:t>
                      </a:r>
                      <a:endParaRPr lang="ru-RU" sz="2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i="1" dirty="0" smtClean="0">
                          <a:solidFill>
                            <a:srgbClr val="C00000"/>
                          </a:solidFill>
                        </a:rPr>
                        <a:t>На роль водящего</a:t>
                      </a:r>
                      <a:r>
                        <a:rPr lang="ru-RU" sz="2400" i="1" baseline="0" dirty="0" smtClean="0">
                          <a:solidFill>
                            <a:srgbClr val="C00000"/>
                          </a:solidFill>
                        </a:rPr>
                        <a:t>  не выбирают проигравшего!</a:t>
                      </a:r>
                      <a:endParaRPr lang="ru-RU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Руководство ходом игры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708819"/>
                <a:gridCol w="22907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Младший дошкольный 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/>
                        <a:t>дошкольный </a:t>
                      </a:r>
                    </a:p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Старший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дошкольный возраст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сигнал к началу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подсказывание правил в ходе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показ движений.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 совет,</a:t>
                      </a:r>
                      <a:r>
                        <a:rPr lang="ru-RU" sz="2400" baseline="0" dirty="0" smtClean="0"/>
                        <a:t> напоминание;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сигнал к началу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при  нарушении правил, остановить игру и напомнить правила игры;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.</a:t>
                      </a:r>
                      <a:r>
                        <a:rPr lang="ru-RU" sz="2400" dirty="0" smtClean="0"/>
                        <a:t> совет,</a:t>
                      </a:r>
                      <a:r>
                        <a:rPr lang="ru-RU" sz="2400" baseline="0" dirty="0" smtClean="0"/>
                        <a:t> напоминание;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сигнал к началу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подсказать,</a:t>
                      </a:r>
                      <a:r>
                        <a:rPr lang="ru-RU" sz="2400" baseline="0" dirty="0" smtClean="0"/>
                        <a:t> как выиграть;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помощь в решении конфликта.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 игры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708819"/>
                <a:gridCol w="22907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Младший дошкольный 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/>
                        <a:t>дошкольный </a:t>
                      </a:r>
                    </a:p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Старший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дошкольный возраст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положительная оценка после каждого тура игры 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 положительная</a:t>
                      </a:r>
                      <a:r>
                        <a:rPr lang="ru-RU" sz="2400" baseline="0" dirty="0" smtClean="0"/>
                        <a:t> оценка в конце игры и похвала по  ходу  игры;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выделить , кто играл лучше всего.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 анализ детьми по вопросам воспитателя;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 smtClean="0"/>
                        <a:t> обсудить, как можно поиграть в следующий раз.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42828"/>
            <a:ext cx="7500990" cy="67151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Время проведения, место в режиме дня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669900"/>
                </a:solidFill>
              </a:rPr>
              <a:t/>
            </a:r>
            <a:br>
              <a:rPr lang="ru-RU" sz="2400" b="1" i="1" dirty="0" smtClean="0">
                <a:solidFill>
                  <a:srgbClr val="669900"/>
                </a:solidFill>
              </a:rPr>
            </a:br>
            <a:r>
              <a:rPr lang="ru-RU" sz="2400" b="1" i="1" dirty="0" smtClean="0">
                <a:solidFill>
                  <a:srgbClr val="0033CC"/>
                </a:solidFill>
              </a:rPr>
              <a:t>  Утром</a:t>
            </a:r>
            <a:r>
              <a:rPr lang="ru-RU" sz="2400" b="1" i="1" dirty="0" smtClean="0">
                <a:solidFill>
                  <a:srgbClr val="660033"/>
                </a:solidFill>
              </a:rPr>
              <a:t> – игры с физкультурными пособиями, игрушками.(с мячом, с обручем, </a:t>
            </a:r>
            <a:r>
              <a:rPr lang="ru-RU" sz="2400" b="1" i="1" dirty="0" err="1" smtClean="0">
                <a:solidFill>
                  <a:srgbClr val="660033"/>
                </a:solidFill>
              </a:rPr>
              <a:t>кольцеброс</a:t>
            </a:r>
            <a:r>
              <a:rPr lang="ru-RU" sz="2400" b="1" i="1" dirty="0" smtClean="0">
                <a:solidFill>
                  <a:srgbClr val="660033"/>
                </a:solidFill>
              </a:rPr>
              <a:t> и т.д.)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0033CC"/>
                </a:solidFill>
              </a:rPr>
              <a:t>В перерывах между занятиями</a:t>
            </a:r>
            <a:r>
              <a:rPr lang="ru-RU" sz="2400" b="1" i="1" dirty="0" smtClean="0">
                <a:solidFill>
                  <a:srgbClr val="660033"/>
                </a:solidFill>
              </a:rPr>
              <a:t> – игры средней и малой подвижности («Сделай фигуру», 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660033"/>
                </a:solidFill>
              </a:rPr>
              <a:t>«Делай как я», «Школа мяча»).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0033CC"/>
                </a:solidFill>
              </a:rPr>
              <a:t>Во время дневной прогулки</a:t>
            </a:r>
            <a:r>
              <a:rPr lang="ru-RU" sz="2400" b="1" i="1" dirty="0" smtClean="0">
                <a:solidFill>
                  <a:srgbClr val="660033"/>
                </a:solidFill>
              </a:rPr>
              <a:t> – (с большой нагрузкой «Охотники и зайцы», вторая – более спокойная «День и ночь»).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0033CC"/>
                </a:solidFill>
              </a:rPr>
              <a:t>После </a:t>
            </a:r>
            <a:r>
              <a:rPr lang="ru-RU" sz="2400" b="1" i="1" dirty="0" err="1" smtClean="0">
                <a:solidFill>
                  <a:srgbClr val="0033CC"/>
                </a:solidFill>
              </a:rPr>
              <a:t>физ-х</a:t>
            </a:r>
            <a:r>
              <a:rPr lang="ru-RU" sz="2400" b="1" i="1" dirty="0" smtClean="0">
                <a:solidFill>
                  <a:srgbClr val="0033CC"/>
                </a:solidFill>
              </a:rPr>
              <a:t> и </a:t>
            </a:r>
            <a:r>
              <a:rPr lang="ru-RU" sz="2400" b="1" i="1" dirty="0" err="1" smtClean="0">
                <a:solidFill>
                  <a:srgbClr val="0033CC"/>
                </a:solidFill>
              </a:rPr>
              <a:t>муз-х</a:t>
            </a:r>
            <a:r>
              <a:rPr lang="ru-RU" sz="2400" b="1" i="1" dirty="0" smtClean="0">
                <a:solidFill>
                  <a:srgbClr val="0033CC"/>
                </a:solidFill>
              </a:rPr>
              <a:t> занятий</a:t>
            </a:r>
            <a:r>
              <a:rPr lang="ru-RU" sz="2400" b="1" i="1" dirty="0" smtClean="0">
                <a:solidFill>
                  <a:srgbClr val="660033"/>
                </a:solidFill>
              </a:rPr>
              <a:t> – игры средней подвижности («</a:t>
            </a:r>
            <a:r>
              <a:rPr lang="ru-RU" sz="2400" b="1" i="1" dirty="0" err="1" smtClean="0">
                <a:solidFill>
                  <a:srgbClr val="660033"/>
                </a:solidFill>
              </a:rPr>
              <a:t>Совушка</a:t>
            </a:r>
            <a:r>
              <a:rPr lang="ru-RU" sz="2400" b="1" i="1" dirty="0" smtClean="0">
                <a:solidFill>
                  <a:srgbClr val="660033"/>
                </a:solidFill>
              </a:rPr>
              <a:t>», «Цветные автомобили» и др.)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0033CC"/>
                </a:solidFill>
              </a:rPr>
              <a:t>После дневного сна</a:t>
            </a:r>
            <a:r>
              <a:rPr lang="ru-RU" sz="2400" b="1" i="1" dirty="0" smtClean="0">
                <a:solidFill>
                  <a:srgbClr val="660033"/>
                </a:solidFill>
              </a:rPr>
              <a:t> – игры с большой подвижности («Наседка и цыплята», «Пятнашки»).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0033CC"/>
                </a:solidFill>
              </a:rPr>
              <a:t>На вечерней прогулке</a:t>
            </a:r>
            <a:r>
              <a:rPr lang="ru-RU" sz="2400" b="1" i="1" dirty="0" smtClean="0">
                <a:solidFill>
                  <a:srgbClr val="660033"/>
                </a:solidFill>
              </a:rPr>
              <a:t> - игры с большой и средней подвижности («Пастух и стадо», Скок поскок»).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714488"/>
            <a:ext cx="7498080" cy="178595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ТЕХНИЧЕСКАЯ БАЗА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0001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Площадка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45920" y="857232"/>
            <a:ext cx="7498080" cy="64294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Игру нужно проводить преимущественно на воздухе. </a:t>
            </a:r>
          </a:p>
          <a:p>
            <a:r>
              <a:rPr lang="ru-RU" sz="1800" dirty="0" smtClean="0"/>
              <a:t>Размер площадки для одной группы детей должен быть не менее     50 кв. м. из расчёта 2 кв. м. на ребёнка. </a:t>
            </a:r>
          </a:p>
          <a:p>
            <a:r>
              <a:rPr lang="ru-RU" sz="1800" dirty="0" smtClean="0"/>
              <a:t>Необходимо, чтобы площадка для игр была ровной, хорошо утрамбованной. </a:t>
            </a:r>
          </a:p>
          <a:p>
            <a:r>
              <a:rPr lang="ru-RU" sz="1800" dirty="0" smtClean="0"/>
              <a:t>В сухую тёплую погоду её надо хорошо подмести и полить водой. </a:t>
            </a:r>
          </a:p>
          <a:p>
            <a:r>
              <a:rPr lang="ru-RU" sz="1800" dirty="0" smtClean="0"/>
              <a:t>Зимой участок должен быть очищен от излишнего снега и освещен, чтобы дети могли им пользоваться во вторую половину дня.</a:t>
            </a:r>
          </a:p>
          <a:p>
            <a:r>
              <a:rPr lang="ru-RU" sz="1800" dirty="0" smtClean="0"/>
              <a:t>Все пособия и материалы, которые требуются для игры, должны быть приготовлены до её начала.</a:t>
            </a:r>
          </a:p>
          <a:p>
            <a:r>
              <a:rPr lang="ru-RU" sz="1800" dirty="0" smtClean="0"/>
              <a:t> Места хранения пособий надо устраивать таким образом, чтобы детям было легко и удобно вынимать и убирать материалы. </a:t>
            </a:r>
          </a:p>
          <a:p>
            <a:r>
              <a:rPr lang="ru-RU" sz="1800" dirty="0" smtClean="0"/>
              <a:t>Пособия, которыми пользуются дети, должны содержаться в порядке, быть чистыми, красивыми; при этом условии дети приучатся к опрятности, у них повысится интерес к игре, разовьётся художественный вкус. </a:t>
            </a:r>
          </a:p>
          <a:p>
            <a:r>
              <a:rPr lang="ru-RU" sz="1800" dirty="0" smtClean="0"/>
              <a:t>Количество пособий должно соответствовать числу играющих, а их качество - быть одинаковым, чтобы одни дети не получили худшие, а другие лучшие пособия.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Помещение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Помещение необходимое для проведения подвижных игр должно представлять собой оборудованный спортивный зал. </a:t>
            </a:r>
          </a:p>
          <a:p>
            <a:r>
              <a:rPr lang="ru-RU" dirty="0" smtClean="0"/>
              <a:t>Зал должен быть свободным и не загроможденным. Который содержит спортивный инвентарь: кегли, обручи, кубики, мячи (различных размеров), дорожки различной фактуры, специальные пособия (индивидуальные коврики (различной конфигурации)), веревочки и шнуры, спортивный уголок (гимнастическая лестница и т.д.). </a:t>
            </a:r>
          </a:p>
          <a:p>
            <a:r>
              <a:rPr lang="ru-RU" dirty="0" smtClean="0"/>
              <a:t>Инвентарь (его размер) должен соответствовать возрасту и индивидуальным особенностям детей.</a:t>
            </a:r>
          </a:p>
          <a:p>
            <a:r>
              <a:rPr lang="ru-RU" dirty="0" smtClean="0"/>
              <a:t>Помещение должно быть безопасным для ребенка (без острых углов и т.д.).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928670"/>
            <a:ext cx="7498080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«Мало упражнений в детстве не только вредит здоровью, но и тормозит психическое развитие.</a:t>
            </a:r>
            <a:br>
              <a:rPr lang="ru-RU" dirty="0" smtClean="0"/>
            </a:br>
            <a:r>
              <a:rPr lang="ru-RU" dirty="0" smtClean="0"/>
              <a:t> Движение – это первичный стимул для ума».</a:t>
            </a:r>
            <a:br>
              <a:rPr lang="ru-RU" dirty="0" smtClean="0"/>
            </a:br>
            <a:r>
              <a:rPr lang="ru-RU" i="1" dirty="0" smtClean="0"/>
              <a:t>                                                Н.А.Амосо</a:t>
            </a:r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6500810"/>
          </a:xfrm>
        </p:spPr>
        <p:txBody>
          <a:bodyPr>
            <a:normAutofit fontScale="90000"/>
          </a:bodyPr>
          <a:lstStyle/>
          <a:p>
            <a:r>
              <a:rPr lang="ru-RU" sz="3100" i="1" u="sng" dirty="0" smtClean="0">
                <a:solidFill>
                  <a:srgbClr val="C00000"/>
                </a:solidFill>
              </a:rPr>
              <a:t/>
            </a:r>
            <a:br>
              <a:rPr lang="ru-RU" sz="3100" i="1" u="sng" dirty="0" smtClean="0">
                <a:solidFill>
                  <a:srgbClr val="C00000"/>
                </a:solidFill>
              </a:rPr>
            </a:br>
            <a:r>
              <a:rPr lang="ru-RU" sz="3100" i="1" u="sng" dirty="0" smtClean="0">
                <a:solidFill>
                  <a:srgbClr val="C00000"/>
                </a:solidFill>
              </a:rPr>
              <a:t/>
            </a:r>
            <a:br>
              <a:rPr lang="ru-RU" sz="3100" i="1" u="sng" dirty="0" smtClean="0">
                <a:solidFill>
                  <a:srgbClr val="C00000"/>
                </a:solidFill>
              </a:rPr>
            </a:br>
            <a:r>
              <a:rPr lang="ru-RU" sz="4000" i="1" u="sng" dirty="0" smtClean="0">
                <a:solidFill>
                  <a:srgbClr val="C00000"/>
                </a:solidFill>
              </a:rPr>
              <a:t>Особенности методики проведения игр в смешанной группе</a:t>
            </a:r>
            <a:r>
              <a:rPr lang="ru-RU" sz="4000" i="1" dirty="0" smtClean="0">
                <a:solidFill>
                  <a:srgbClr val="C00000"/>
                </a:solidFill>
              </a:rPr>
              <a:t>:</a:t>
            </a:r>
            <a:r>
              <a:rPr lang="ru-RU" sz="3100" i="1" dirty="0" smtClean="0">
                <a:solidFill>
                  <a:srgbClr val="C00000"/>
                </a:solidFill>
              </a:rPr>
              <a:t/>
            </a:r>
            <a:br>
              <a:rPr lang="ru-RU" sz="3100" i="1" dirty="0" smtClean="0">
                <a:solidFill>
                  <a:srgbClr val="C000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/>
              <a:t> В этой группе игры могут проводиться как одновременно со всеми, так и отдельно с младшими и старшими детьми. Если игра проводится совместно, то она подбирается по силам тех и других детей. Главную роль выполняют старшие дети. Воспитатель регулирует физическую нагрузку, уменьшая ее для детей младшего возраста. Более сложные игры со старшими детьми проводятся отдельно во время прогулок.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89" y="1603304"/>
            <a:ext cx="8210026" cy="2314767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Большая тематическая игр</a:t>
            </a:r>
            <a:r>
              <a:rPr lang="ru-RU" sz="6600" b="1" dirty="0" smtClean="0"/>
              <a:t>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8625" y="285728"/>
            <a:ext cx="8258175" cy="1435122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1505DF"/>
                </a:solidFill>
              </a:rPr>
              <a:t/>
            </a:r>
            <a:br>
              <a:rPr lang="ru-RU" altLang="ru-RU" sz="3600" dirty="0" smtClean="0">
                <a:solidFill>
                  <a:srgbClr val="1505DF"/>
                </a:solidFill>
              </a:rPr>
            </a:br>
            <a:r>
              <a:rPr lang="ru-RU" altLang="ru-RU" sz="5400" dirty="0" smtClean="0">
                <a:solidFill>
                  <a:srgbClr val="C00000"/>
                </a:solidFill>
              </a:rPr>
              <a:t>« Мы- олимпийцы»</a:t>
            </a:r>
            <a:r>
              <a:rPr lang="ru-RU" altLang="ru-RU" sz="4000" dirty="0" smtClean="0">
                <a:solidFill>
                  <a:srgbClr val="C00000"/>
                </a:solidFill>
              </a:rPr>
              <a:t/>
            </a:r>
            <a:br>
              <a:rPr lang="ru-RU" altLang="ru-RU" sz="4000" dirty="0" smtClean="0">
                <a:solidFill>
                  <a:srgbClr val="C00000"/>
                </a:solidFill>
              </a:rPr>
            </a:br>
            <a:endParaRPr lang="ru-RU" altLang="ru-RU" sz="3200" dirty="0" smtClean="0">
              <a:solidFill>
                <a:srgbClr val="1505DF"/>
              </a:solidFill>
            </a:endParaRPr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13"/>
            <a:ext cx="3008313" cy="4714875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1505DF"/>
                </a:solidFill>
              </a:rPr>
              <a:t>Тематика игровых занятий на год: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Африканские воины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В поисках острова </a:t>
            </a:r>
            <a:r>
              <a:rPr lang="ru-RU" altLang="ru-RU" sz="1800" dirty="0" err="1" smtClean="0">
                <a:solidFill>
                  <a:schemeClr val="tx2"/>
                </a:solidFill>
              </a:rPr>
              <a:t>Чунга</a:t>
            </a:r>
            <a:r>
              <a:rPr lang="ru-RU" altLang="ru-RU" sz="1800" dirty="0" smtClean="0">
                <a:solidFill>
                  <a:schemeClr val="tx2"/>
                </a:solidFill>
              </a:rPr>
              <a:t>- </a:t>
            </a:r>
            <a:r>
              <a:rPr lang="ru-RU" altLang="ru-RU" sz="1800" dirty="0" err="1" smtClean="0">
                <a:solidFill>
                  <a:schemeClr val="tx2"/>
                </a:solidFill>
              </a:rPr>
              <a:t>Чанга</a:t>
            </a:r>
            <a:endParaRPr lang="ru-RU" altLang="ru-RU" sz="1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«Старушка» Англия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 Зов Тундры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Страна хоккея и ковбоев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В дебрях Амазонки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Австралийские охотники    и аборигены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Греция – колыбель спорта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800" dirty="0" smtClean="0">
                <a:solidFill>
                  <a:schemeClr val="tx2"/>
                </a:solidFill>
              </a:rPr>
              <a:t> ИТОГОВОЕ « Откуда игры к нам пришли»</a:t>
            </a:r>
          </a:p>
        </p:txBody>
      </p:sp>
      <p:pic>
        <p:nvPicPr>
          <p:cNvPr id="30724" name="Содержимое 6" descr="P10208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2109788"/>
            <a:ext cx="5283230" cy="4176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793037" cy="2063750"/>
          </a:xfrm>
        </p:spPr>
        <p:txBody>
          <a:bodyPr/>
          <a:lstStyle/>
          <a:p>
            <a:pPr algn="ctr"/>
            <a:r>
              <a:rPr lang="ru-RU" altLang="ru-RU" b="1" smtClean="0"/>
              <a:t>Европа</a:t>
            </a:r>
            <a:br>
              <a:rPr lang="ru-RU" altLang="ru-RU" b="1" smtClean="0"/>
            </a:br>
            <a:r>
              <a:rPr lang="ru-RU" altLang="ru-RU" sz="3200" b="1" smtClean="0">
                <a:solidFill>
                  <a:srgbClr val="C00000"/>
                </a:solidFill>
              </a:rPr>
              <a:t>Развлечение « Добрая «старушка» Англия»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2000" b="1" i="1" smtClean="0"/>
              <a:t>Англия – родоначальница  командных видов спорта</a:t>
            </a:r>
          </a:p>
        </p:txBody>
      </p:sp>
      <p:pic>
        <p:nvPicPr>
          <p:cNvPr id="31747" name="Содержимое 6" descr="IMG_31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492375"/>
            <a:ext cx="4248150" cy="3168650"/>
          </a:xfrm>
        </p:spPr>
      </p:pic>
      <p:pic>
        <p:nvPicPr>
          <p:cNvPr id="31748" name="Содержимое 7" descr="IMG_31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565400"/>
            <a:ext cx="3810000" cy="3024188"/>
          </a:xfrm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755650" y="5732463"/>
            <a:ext cx="3671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dirty="0"/>
              <a:t>Виртуальное путешествие в Лондон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5146675" y="5721350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Эстафеты с элементами командных видов спорта</a:t>
            </a:r>
            <a:endParaRPr lang="ru-RU" alt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793037" cy="17224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smtClean="0"/>
              <a:t>Америка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3600" smtClean="0">
                <a:solidFill>
                  <a:srgbClr val="C00000"/>
                </a:solidFill>
              </a:rPr>
              <a:t>Развлечение «В дебрях Амазонки»</a:t>
            </a:r>
            <a:br>
              <a:rPr lang="ru-RU" altLang="ru-RU" sz="3600" smtClean="0">
                <a:solidFill>
                  <a:srgbClr val="C00000"/>
                </a:solidFill>
              </a:rPr>
            </a:br>
            <a:endParaRPr lang="ru-RU" altLang="ru-RU" sz="3600" smtClean="0">
              <a:solidFill>
                <a:srgbClr val="C00000"/>
              </a:solidFill>
            </a:endParaRPr>
          </a:p>
        </p:txBody>
      </p:sp>
      <p:pic>
        <p:nvPicPr>
          <p:cNvPr id="33795" name="Содержимое 6" descr="P10204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838" y="1989138"/>
            <a:ext cx="4319587" cy="3455987"/>
          </a:xfrm>
        </p:spPr>
      </p:pic>
      <p:pic>
        <p:nvPicPr>
          <p:cNvPr id="33796" name="Содержимое 7" descr="P102044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2" y="2000240"/>
            <a:ext cx="4464050" cy="3384550"/>
          </a:xfrm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323850" y="5640388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chemeClr val="tx2"/>
                </a:solidFill>
              </a:rPr>
              <a:t>Ястребов племя приветствует вас</a:t>
            </a:r>
          </a:p>
          <a:p>
            <a:r>
              <a:rPr lang="ru-RU" altLang="ru-RU" sz="1400">
                <a:solidFill>
                  <a:schemeClr val="tx2"/>
                </a:solidFill>
              </a:rPr>
              <a:t>Пусть рука будет крепка и зорким глаз!</a:t>
            </a: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4665663" y="5580063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solidFill>
                  <a:schemeClr val="tx2"/>
                </a:solidFill>
              </a:rPr>
              <a:t>Полоса препятствий ждет.</a:t>
            </a:r>
          </a:p>
          <a:p>
            <a:r>
              <a:rPr lang="ru-RU" altLang="ru-RU" sz="1600">
                <a:solidFill>
                  <a:schemeClr val="tx2"/>
                </a:solidFill>
              </a:rPr>
              <a:t>Отправляемся в поход!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7793037" cy="4689475"/>
          </a:xfrm>
        </p:spPr>
        <p:txBody>
          <a:bodyPr/>
          <a:lstStyle/>
          <a:p>
            <a:r>
              <a:rPr lang="ru-RU" altLang="ru-RU" sz="4800" b="1" smtClean="0"/>
              <a:t>                     Азия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              </a:t>
            </a:r>
            <a:r>
              <a:rPr lang="ru-RU" altLang="ru-RU" b="1" smtClean="0">
                <a:solidFill>
                  <a:srgbClr val="C00000"/>
                </a:solidFill>
              </a:rPr>
              <a:t>«Зов Тундры»</a:t>
            </a:r>
            <a:br>
              <a:rPr lang="ru-RU" altLang="ru-RU" b="1" smtClean="0">
                <a:solidFill>
                  <a:srgbClr val="C00000"/>
                </a:solidFill>
              </a:rPr>
            </a:br>
            <a:r>
              <a:rPr lang="ru-RU" altLang="ru-RU" sz="3200" b="1" smtClean="0">
                <a:solidFill>
                  <a:srgbClr val="C00000"/>
                </a:solidFill>
              </a:rPr>
              <a:t>      </a:t>
            </a:r>
            <a:r>
              <a:rPr lang="ru-RU" altLang="ru-RU" sz="2000" b="1" i="1" smtClean="0">
                <a:solidFill>
                  <a:srgbClr val="00B0F0"/>
                </a:solidFill>
              </a:rPr>
              <a:t>эстафеты:</a:t>
            </a:r>
            <a:r>
              <a:rPr lang="ru-RU" altLang="ru-RU" sz="1600" b="1" i="1" smtClean="0">
                <a:solidFill>
                  <a:srgbClr val="00B0F0"/>
                </a:solidFill>
              </a:rPr>
              <a:t/>
            </a:r>
            <a:br>
              <a:rPr lang="ru-RU" altLang="ru-RU" sz="1600" b="1" i="1" smtClean="0">
                <a:solidFill>
                  <a:srgbClr val="00B0F0"/>
                </a:solidFill>
              </a:rPr>
            </a:br>
            <a:r>
              <a:rPr lang="ru-RU" altLang="ru-RU" sz="1600" b="1" i="1" smtClean="0">
                <a:solidFill>
                  <a:srgbClr val="00B0F0"/>
                </a:solidFill>
              </a:rPr>
              <a:t>                             </a:t>
            </a:r>
            <a:r>
              <a:rPr lang="ru-RU" altLang="ru-RU" sz="1600" b="1" i="1" smtClean="0"/>
              <a:t>- собери ягоды</a:t>
            </a:r>
            <a:br>
              <a:rPr lang="ru-RU" altLang="ru-RU" sz="1600" b="1" i="1" smtClean="0"/>
            </a:br>
            <a:r>
              <a:rPr lang="ru-RU" altLang="ru-RU" sz="1600" b="1" i="1" smtClean="0"/>
              <a:t>                             - меткие охотники</a:t>
            </a:r>
            <a:br>
              <a:rPr lang="ru-RU" altLang="ru-RU" sz="1600" b="1" i="1" smtClean="0"/>
            </a:br>
            <a:r>
              <a:rPr lang="ru-RU" altLang="ru-RU" sz="1600" b="1" i="1" smtClean="0"/>
              <a:t>                             - оленьи упряжки </a:t>
            </a:r>
            <a:br>
              <a:rPr lang="ru-RU" altLang="ru-RU" sz="1600" b="1" i="1" smtClean="0"/>
            </a:br>
            <a:r>
              <a:rPr lang="ru-RU" altLang="ru-RU" sz="1600" b="1" i="1" smtClean="0"/>
              <a:t>                             - спрячься в чум</a:t>
            </a:r>
            <a:br>
              <a:rPr lang="ru-RU" altLang="ru-RU" sz="1600" b="1" i="1" smtClean="0"/>
            </a:br>
            <a:r>
              <a:rPr lang="ru-RU" altLang="ru-RU" sz="1600" b="1" i="1" smtClean="0"/>
              <a:t>                                и иглу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>
                <a:solidFill>
                  <a:srgbClr val="C00000"/>
                </a:solidFill>
              </a:rPr>
              <a:t/>
            </a:r>
            <a:br>
              <a:rPr lang="ru-RU" altLang="ru-RU" sz="3200" b="1" smtClean="0">
                <a:solidFill>
                  <a:srgbClr val="C00000"/>
                </a:solidFill>
              </a:rPr>
            </a:br>
            <a:r>
              <a:rPr lang="ru-RU" altLang="ru-RU" sz="3200" b="1" smtClean="0">
                <a:solidFill>
                  <a:srgbClr val="C00000"/>
                </a:solidFill>
              </a:rPr>
              <a:t/>
            </a:r>
            <a:br>
              <a:rPr lang="ru-RU" altLang="ru-RU" sz="3200" b="1" smtClean="0">
                <a:solidFill>
                  <a:srgbClr val="C00000"/>
                </a:solidFill>
              </a:rPr>
            </a:br>
            <a:endParaRPr lang="ru-RU" altLang="ru-RU" sz="3200" b="1" smtClean="0">
              <a:solidFill>
                <a:srgbClr val="C00000"/>
              </a:solidFill>
            </a:endParaRPr>
          </a:p>
        </p:txBody>
      </p:sp>
      <p:pic>
        <p:nvPicPr>
          <p:cNvPr id="34819" name="Содержимое 6" descr="P10208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621088"/>
            <a:ext cx="4500563" cy="3022600"/>
          </a:xfrm>
        </p:spPr>
      </p:pic>
      <p:pic>
        <p:nvPicPr>
          <p:cNvPr id="34820" name="Содержимое 7" descr="P10208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071688"/>
            <a:ext cx="4286250" cy="3357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5" y="2852936"/>
            <a:ext cx="4992555" cy="3744416"/>
          </a:xfrm>
          <a:prstGeom prst="rect">
            <a:avLst/>
          </a:prstGeom>
        </p:spPr>
      </p:pic>
      <p:pic>
        <p:nvPicPr>
          <p:cNvPr id="35842" name="Содержимое 8" descr="P1020778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19872" y="230828"/>
            <a:ext cx="5400046" cy="387538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62" y="4149080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7498080" cy="4429156"/>
          </a:xfrm>
        </p:spPr>
        <p:txBody>
          <a:bodyPr/>
          <a:lstStyle/>
          <a:p>
            <a:pPr algn="ctr"/>
            <a:r>
              <a:rPr lang="ru-RU" dirty="0" smtClean="0"/>
              <a:t>«Подвижная игра- средство всестороннего развития ребенка, т. е человека творческой деятельности».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i="1" dirty="0" smtClean="0"/>
              <a:t>А.В. </a:t>
            </a:r>
            <a:r>
              <a:rPr lang="ru-RU" i="1" dirty="0" err="1" smtClean="0"/>
              <a:t>Кенеман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44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«Психологические механизмы игровой деятельности опираются на фундаментальные потребности личности в самовыражении, самоутверждении, самоопределении,</a:t>
            </a:r>
            <a:br>
              <a:rPr lang="ru-RU" dirty="0" smtClean="0"/>
            </a:br>
            <a:r>
              <a:rPr lang="ru-RU" dirty="0" err="1" smtClean="0"/>
              <a:t>саморегуляции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i="1" dirty="0" smtClean="0"/>
              <a:t>С.Л.Рубинштейн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797754"/>
          </a:xfrm>
        </p:spPr>
        <p:txBody>
          <a:bodyPr/>
          <a:lstStyle/>
          <a:p>
            <a:pPr algn="ctr"/>
            <a:r>
              <a:rPr lang="ru-RU" dirty="0" smtClean="0"/>
              <a:t>Игра - пространство "внутренней социализации" ребенка, средство усвоения социальных установок</a:t>
            </a:r>
            <a:br>
              <a:rPr lang="ru-RU" dirty="0" smtClean="0"/>
            </a:br>
            <a:r>
              <a:rPr lang="ru-RU" dirty="0" smtClean="0"/>
              <a:t>                         (Л.C. </a:t>
            </a:r>
            <a:r>
              <a:rPr lang="ru-RU" dirty="0" err="1" smtClean="0"/>
              <a:t>Выготский</a:t>
            </a:r>
            <a:r>
              <a:rPr lang="ru-RU" dirty="0" smtClean="0"/>
              <a:t>).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226382"/>
          </a:xfrm>
        </p:spPr>
        <p:txBody>
          <a:bodyPr/>
          <a:lstStyle/>
          <a:p>
            <a:pPr algn="ctr"/>
            <a:r>
              <a:rPr lang="ru-RU" dirty="0" smtClean="0"/>
              <a:t>Игра - свобода личности в воображении, "иллюзорная реализация нереализуемых интересов" </a:t>
            </a:r>
            <a:br>
              <a:rPr lang="ru-RU" dirty="0" smtClean="0"/>
            </a:br>
            <a:r>
              <a:rPr lang="ru-RU" dirty="0" smtClean="0"/>
              <a:t>                             (А.Н. Леонтьев).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Функции игры</a:t>
            </a:r>
            <a:endParaRPr lang="ru-RU" sz="6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85852" y="150017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oup 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49488"/>
            <a:ext cx="70913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Group 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Group 5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Group 6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573463"/>
            <a:ext cx="70183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Group 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054100"/>
            <a:ext cx="70897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Group 5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63700"/>
            <a:ext cx="707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8"/>
          <p:cNvSpPr txBox="1">
            <a:spLocks noChangeArrowheads="1"/>
          </p:cNvSpPr>
          <p:nvPr/>
        </p:nvSpPr>
        <p:spPr bwMode="gray">
          <a:xfrm>
            <a:off x="1582738" y="1709738"/>
            <a:ext cx="5905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/>
              <a:t>С</a:t>
            </a:r>
            <a:r>
              <a:rPr lang="en-US" altLang="ru-RU" sz="1600"/>
              <a:t> </a:t>
            </a:r>
            <a:r>
              <a:rPr lang="ru-RU" altLang="ru-RU" sz="1600"/>
              <a:t>ходьбой, прыжками, бегом, с элементами</a:t>
            </a:r>
          </a:p>
          <a:p>
            <a:r>
              <a:rPr lang="ru-RU" altLang="ru-RU" sz="1600"/>
              <a:t>    лазания, метания. </a:t>
            </a:r>
            <a:endParaRPr lang="ru-RU" altLang="ru-RU"/>
          </a:p>
        </p:txBody>
      </p:sp>
      <p:sp>
        <p:nvSpPr>
          <p:cNvPr id="820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/>
              <a:t>Сюжетные (зайцы и лиса), бессюжетные</a:t>
            </a:r>
          </a:p>
          <a:p>
            <a:r>
              <a:rPr lang="ru-RU" altLang="ru-RU" sz="1600"/>
              <a:t>(«не оставайся на полу»), хороводные, игры – аттракционы</a:t>
            </a:r>
          </a:p>
          <a:p>
            <a:r>
              <a:rPr lang="ru-RU" altLang="ru-RU" sz="1600"/>
              <a:t>Игры-забавы («коза-рогатая»), народные игры. </a:t>
            </a:r>
            <a:endParaRPr lang="en-US" altLang="ru-RU" sz="1600"/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40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8204" name="Group 5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917825"/>
            <a:ext cx="71691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25"/>
          <p:cNvSpPr txBox="1">
            <a:spLocks noChangeArrowheads="1"/>
          </p:cNvSpPr>
          <p:nvPr/>
        </p:nvSpPr>
        <p:spPr bwMode="gray">
          <a:xfrm>
            <a:off x="2049463" y="3746500"/>
            <a:ext cx="5759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/>
              <a:t>Игры малой, средней и высокой подвижности.</a:t>
            </a:r>
            <a:endParaRPr lang="en-US" altLang="ru-RU" sz="1600"/>
          </a:p>
        </p:txBody>
      </p:sp>
      <p:pic>
        <p:nvPicPr>
          <p:cNvPr id="8206" name="Прямоугольник 7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 Box 18"/>
          <p:cNvSpPr txBox="1">
            <a:spLocks noChangeArrowheads="1"/>
          </p:cNvSpPr>
          <p:nvPr/>
        </p:nvSpPr>
        <p:spPr bwMode="gray">
          <a:xfrm>
            <a:off x="1739900" y="1149350"/>
            <a:ext cx="583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/>
              <a:t>Для младшей, средней и старшей возрастных групп</a:t>
            </a:r>
          </a:p>
        </p:txBody>
      </p:sp>
      <p:grpSp>
        <p:nvGrpSpPr>
          <p:cNvPr id="8208" name="Group 5"/>
          <p:cNvGrpSpPr>
            <a:grpSpLocks noChangeAspect="1"/>
          </p:cNvGrpSpPr>
          <p:nvPr/>
        </p:nvGrpSpPr>
        <p:grpSpPr bwMode="auto">
          <a:xfrm>
            <a:off x="34925" y="1016000"/>
            <a:ext cx="1547813" cy="863600"/>
            <a:chOff x="802" y="845"/>
            <a:chExt cx="827" cy="826"/>
          </a:xfrm>
        </p:grpSpPr>
        <p:sp>
          <p:nvSpPr>
            <p:cNvPr id="824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5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5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</p:grpSp>
      <p:grpSp>
        <p:nvGrpSpPr>
          <p:cNvPr id="8209" name="Group 5"/>
          <p:cNvGrpSpPr>
            <a:grpSpLocks noChangeAspect="1"/>
          </p:cNvGrpSpPr>
          <p:nvPr/>
        </p:nvGrpSpPr>
        <p:grpSpPr bwMode="auto">
          <a:xfrm>
            <a:off x="71438" y="3343275"/>
            <a:ext cx="1476375" cy="935038"/>
            <a:chOff x="802" y="845"/>
            <a:chExt cx="827" cy="826"/>
          </a:xfrm>
        </p:grpSpPr>
        <p:sp>
          <p:nvSpPr>
            <p:cNvPr id="824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4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4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</p:grpSp>
      <p:grpSp>
        <p:nvGrpSpPr>
          <p:cNvPr id="8210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824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4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4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</p:grpSp>
      <p:grpSp>
        <p:nvGrpSpPr>
          <p:cNvPr id="8211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8240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41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42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</p:grpSp>
      <p:sp>
        <p:nvSpPr>
          <p:cNvPr id="8212" name="Text Box 18"/>
          <p:cNvSpPr txBox="1">
            <a:spLocks noChangeArrowheads="1"/>
          </p:cNvSpPr>
          <p:nvPr/>
        </p:nvSpPr>
        <p:spPr bwMode="gray">
          <a:xfrm>
            <a:off x="-22225" y="1252538"/>
            <a:ext cx="147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 </a:t>
            </a:r>
            <a:r>
              <a:rPr lang="ru-RU" altLang="ru-RU" sz="1400">
                <a:latin typeface="Verdana" panose="020B0604030504040204" pitchFamily="34" charset="0"/>
              </a:rPr>
              <a:t>по возрасту</a:t>
            </a:r>
          </a:p>
        </p:txBody>
      </p:sp>
      <p:sp>
        <p:nvSpPr>
          <p:cNvPr id="8213" name="Text Box 18"/>
          <p:cNvSpPr txBox="1">
            <a:spLocks noChangeArrowheads="1"/>
          </p:cNvSpPr>
          <p:nvPr/>
        </p:nvSpPr>
        <p:spPr bwMode="gray">
          <a:xfrm>
            <a:off x="9525" y="3484563"/>
            <a:ext cx="1476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 </a:t>
            </a:r>
            <a:r>
              <a:rPr lang="ru-RU" altLang="ru-RU" sz="1400">
                <a:latin typeface="Verdana" panose="020B0604030504040204" pitchFamily="34" charset="0"/>
              </a:rPr>
              <a:t>по степени </a:t>
            </a:r>
            <a:r>
              <a:rPr lang="ru-RU" altLang="ru-RU" sz="1200">
                <a:latin typeface="Verdana" panose="020B0604030504040204" pitchFamily="34" charset="0"/>
              </a:rPr>
              <a:t>подвижности</a:t>
            </a:r>
          </a:p>
        </p:txBody>
      </p:sp>
      <p:sp>
        <p:nvSpPr>
          <p:cNvPr id="8214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 </a:t>
            </a:r>
            <a:r>
              <a:rPr lang="ru-RU" altLang="ru-RU" sz="1400">
                <a:latin typeface="Verdana" panose="020B0604030504040204" pitchFamily="34" charset="0"/>
              </a:rPr>
              <a:t>по содержанию</a:t>
            </a:r>
          </a:p>
        </p:txBody>
      </p:sp>
      <p:sp>
        <p:nvSpPr>
          <p:cNvPr id="8215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 </a:t>
            </a:r>
            <a:r>
              <a:rPr lang="ru-RU" altLang="ru-RU" sz="1200">
                <a:latin typeface="Verdana" panose="020B0604030504040204" pitchFamily="34" charset="0"/>
              </a:rPr>
              <a:t>по пособиям,</a:t>
            </a:r>
          </a:p>
          <a:p>
            <a:pPr algn="ctr"/>
            <a:r>
              <a:rPr lang="ru-RU" altLang="ru-RU" sz="1200">
                <a:latin typeface="Verdana" panose="020B0604030504040204" pitchFamily="34" charset="0"/>
              </a:rPr>
              <a:t>использующимся</a:t>
            </a:r>
          </a:p>
          <a:p>
            <a:pPr algn="ctr"/>
            <a:r>
              <a:rPr lang="ru-RU" altLang="ru-RU" sz="1200">
                <a:latin typeface="Verdana" panose="020B0604030504040204" pitchFamily="34" charset="0"/>
              </a:rPr>
              <a:t>в игре</a:t>
            </a:r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/>
              <a:t>Игры с мячом, лентам, обручами и т. д</a:t>
            </a:r>
            <a:endParaRPr lang="en-US" altLang="ru-RU" sz="1800"/>
          </a:p>
        </p:txBody>
      </p:sp>
      <p:grpSp>
        <p:nvGrpSpPr>
          <p:cNvPr id="8217" name="Group 5"/>
          <p:cNvGrpSpPr>
            <a:grpSpLocks noChangeAspect="1"/>
          </p:cNvGrpSpPr>
          <p:nvPr/>
        </p:nvGrpSpPr>
        <p:grpSpPr bwMode="auto">
          <a:xfrm>
            <a:off x="7421563" y="2724150"/>
            <a:ext cx="1547812" cy="1008063"/>
            <a:chOff x="802" y="845"/>
            <a:chExt cx="827" cy="826"/>
          </a:xfrm>
        </p:grpSpPr>
        <p:sp>
          <p:nvSpPr>
            <p:cNvPr id="8237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38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39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</p:grpSp>
      <p:sp>
        <p:nvSpPr>
          <p:cNvPr id="8218" name="Text Box 18"/>
          <p:cNvSpPr txBox="1">
            <a:spLocks noChangeArrowheads="1"/>
          </p:cNvSpPr>
          <p:nvPr/>
        </p:nvSpPr>
        <p:spPr bwMode="gray">
          <a:xfrm>
            <a:off x="7516813" y="2938463"/>
            <a:ext cx="1476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 </a:t>
            </a:r>
            <a:r>
              <a:rPr lang="ru-RU" altLang="ru-RU" sz="1400">
                <a:latin typeface="Verdana" panose="020B0604030504040204" pitchFamily="34" charset="0"/>
              </a:rPr>
              <a:t>по форме </a:t>
            </a:r>
          </a:p>
          <a:p>
            <a:pPr algn="ctr"/>
            <a:r>
              <a:rPr lang="ru-RU" altLang="ru-RU" sz="1200">
                <a:latin typeface="Verdana" panose="020B0604030504040204" pitchFamily="34" charset="0"/>
              </a:rPr>
              <a:t>организации</a:t>
            </a:r>
          </a:p>
        </p:txBody>
      </p:sp>
      <p:sp>
        <p:nvSpPr>
          <p:cNvPr id="8219" name="Text Box 25"/>
          <p:cNvSpPr txBox="1">
            <a:spLocks noChangeArrowheads="1"/>
          </p:cNvSpPr>
          <p:nvPr/>
        </p:nvSpPr>
        <p:spPr bwMode="gray">
          <a:xfrm>
            <a:off x="1709738" y="3084513"/>
            <a:ext cx="554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/>
              <a:t>Линейные, круговые, врассыпную.</a:t>
            </a:r>
            <a:endParaRPr lang="en-US" altLang="ru-RU" sz="2000"/>
          </a:p>
        </p:txBody>
      </p:sp>
      <p:pic>
        <p:nvPicPr>
          <p:cNvPr id="8220" name="Picture 1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5017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1" name="Прямоугольник 3"/>
          <p:cNvSpPr>
            <a:spLocks noChangeArrowheads="1"/>
          </p:cNvSpPr>
          <p:nvPr/>
        </p:nvSpPr>
        <p:spPr bwMode="auto">
          <a:xfrm>
            <a:off x="1603375" y="2290763"/>
            <a:ext cx="57562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>
                <a:solidFill>
                  <a:srgbClr val="FF0000"/>
                </a:solidFill>
              </a:rPr>
              <a:t>Элементарные   игры: </a:t>
            </a:r>
            <a:r>
              <a:rPr lang="ru-RU" altLang="ru-RU" sz="1600" i="1"/>
              <a:t>сюжетные,</a:t>
            </a:r>
            <a:r>
              <a:rPr lang="ru-RU" altLang="ru-RU" sz="1600"/>
              <a:t> </a:t>
            </a:r>
            <a:r>
              <a:rPr lang="ru-RU" altLang="ru-RU" sz="1600" i="1"/>
              <a:t>бессюжетные, игровые упражнения;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>
                <a:solidFill>
                  <a:srgbClr val="FF0000"/>
                </a:solidFill>
              </a:rPr>
              <a:t>Сложные игры: </a:t>
            </a:r>
            <a:r>
              <a:rPr lang="ru-RU" altLang="ru-RU" sz="1600" i="1"/>
              <a:t>спортивные игры;</a:t>
            </a:r>
            <a:endParaRPr lang="ru-RU" altLang="ru-RU" sz="1600"/>
          </a:p>
        </p:txBody>
      </p:sp>
      <p:grpSp>
        <p:nvGrpSpPr>
          <p:cNvPr id="8222" name="Group 5"/>
          <p:cNvGrpSpPr>
            <a:grpSpLocks noChangeAspect="1"/>
          </p:cNvGrpSpPr>
          <p:nvPr/>
        </p:nvGrpSpPr>
        <p:grpSpPr bwMode="auto">
          <a:xfrm>
            <a:off x="7358063" y="1555750"/>
            <a:ext cx="1546225" cy="1008063"/>
            <a:chOff x="802" y="845"/>
            <a:chExt cx="827" cy="826"/>
          </a:xfrm>
        </p:grpSpPr>
        <p:sp>
          <p:nvSpPr>
            <p:cNvPr id="8234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3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3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</p:grpSp>
      <p:sp>
        <p:nvSpPr>
          <p:cNvPr id="8223" name="Text Box 18"/>
          <p:cNvSpPr txBox="1">
            <a:spLocks noChangeArrowheads="1"/>
          </p:cNvSpPr>
          <p:nvPr/>
        </p:nvSpPr>
        <p:spPr bwMode="gray">
          <a:xfrm>
            <a:off x="7531100" y="1695450"/>
            <a:ext cx="1260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/>
              <a:t> </a:t>
            </a:r>
            <a:r>
              <a:rPr lang="ru-RU" altLang="ru-RU" sz="1400">
                <a:latin typeface="Verdana" panose="020B0604030504040204" pitchFamily="34" charset="0"/>
              </a:rPr>
              <a:t>по видам движений</a:t>
            </a:r>
            <a:endParaRPr lang="ru-RU" altLang="ru-RU" sz="1200">
              <a:latin typeface="Verdana" panose="020B0604030504040204" pitchFamily="34" charset="0"/>
            </a:endParaRPr>
          </a:p>
        </p:txBody>
      </p:sp>
      <p:grpSp>
        <p:nvGrpSpPr>
          <p:cNvPr id="8224" name="Group 5"/>
          <p:cNvGrpSpPr>
            <a:grpSpLocks noChangeAspect="1"/>
          </p:cNvGrpSpPr>
          <p:nvPr/>
        </p:nvGrpSpPr>
        <p:grpSpPr bwMode="auto">
          <a:xfrm>
            <a:off x="-80963" y="2095500"/>
            <a:ext cx="1476376" cy="935038"/>
            <a:chOff x="792" y="845"/>
            <a:chExt cx="827" cy="826"/>
          </a:xfrm>
        </p:grpSpPr>
        <p:sp>
          <p:nvSpPr>
            <p:cNvPr id="8231" name="Oval 6"/>
            <p:cNvSpPr>
              <a:spLocks noChangeArrowheads="1"/>
            </p:cNvSpPr>
            <p:nvPr/>
          </p:nvSpPr>
          <p:spPr bwMode="gray">
            <a:xfrm>
              <a:off x="79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400">
                  <a:latin typeface="Calibri" panose="020F0502020204030204" pitchFamily="34" charset="0"/>
                </a:rPr>
                <a:t>по сложности</a:t>
              </a:r>
            </a:p>
          </p:txBody>
        </p:sp>
        <p:sp>
          <p:nvSpPr>
            <p:cNvPr id="8232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33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</p:grpSp>
      <p:pic>
        <p:nvPicPr>
          <p:cNvPr id="8225" name="Group 5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310063"/>
            <a:ext cx="71691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26" name="Group 5"/>
          <p:cNvGrpSpPr>
            <a:grpSpLocks noChangeAspect="1"/>
          </p:cNvGrpSpPr>
          <p:nvPr/>
        </p:nvGrpSpPr>
        <p:grpSpPr bwMode="auto">
          <a:xfrm>
            <a:off x="7092950" y="4048125"/>
            <a:ext cx="2014538" cy="1008063"/>
            <a:chOff x="638" y="845"/>
            <a:chExt cx="991" cy="826"/>
          </a:xfrm>
        </p:grpSpPr>
        <p:sp>
          <p:nvSpPr>
            <p:cNvPr id="8228" name="Oval 6"/>
            <p:cNvSpPr>
              <a:spLocks noChangeArrowheads="1"/>
            </p:cNvSpPr>
            <p:nvPr/>
          </p:nvSpPr>
          <p:spPr bwMode="gray">
            <a:xfrm>
              <a:off x="638" y="845"/>
              <a:ext cx="991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200">
                  <a:latin typeface="Calibri" panose="020F0502020204030204" pitchFamily="34" charset="0"/>
                </a:rPr>
                <a:t>по формированию</a:t>
              </a:r>
            </a:p>
            <a:p>
              <a:r>
                <a:rPr lang="ru-RU" altLang="ru-RU" sz="1200">
                  <a:latin typeface="Calibri" panose="020F0502020204030204" pitchFamily="34" charset="0"/>
                </a:rPr>
                <a:t>Физических качеств</a:t>
              </a:r>
            </a:p>
          </p:txBody>
        </p:sp>
        <p:sp>
          <p:nvSpPr>
            <p:cNvPr id="8229" name="Oval 7"/>
            <p:cNvSpPr>
              <a:spLocks noChangeArrowheads="1"/>
            </p:cNvSpPr>
            <p:nvPr/>
          </p:nvSpPr>
          <p:spPr bwMode="gray">
            <a:xfrm>
              <a:off x="673" y="879"/>
              <a:ext cx="921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8230" name="Oval 8"/>
            <p:cNvSpPr>
              <a:spLocks noChangeArrowheads="1"/>
            </p:cNvSpPr>
            <p:nvPr/>
          </p:nvSpPr>
          <p:spPr bwMode="gray">
            <a:xfrm>
              <a:off x="638" y="915"/>
              <a:ext cx="922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</a:endParaRPr>
            </a:p>
          </p:txBody>
        </p:sp>
      </p:grpSp>
      <p:sp>
        <p:nvSpPr>
          <p:cNvPr id="8227" name="TextBox 4"/>
          <p:cNvSpPr txBox="1">
            <a:spLocks noChangeArrowheads="1"/>
          </p:cNvSpPr>
          <p:nvPr/>
        </p:nvSpPr>
        <p:spPr bwMode="auto">
          <a:xfrm>
            <a:off x="1485900" y="4522788"/>
            <a:ext cx="4802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/>
              <a:t>Ловкость, быстрота, сила, гибкость, выносливость</a:t>
            </a:r>
          </a:p>
        </p:txBody>
      </p:sp>
    </p:spTree>
    <p:extLst>
      <p:ext uri="{BB962C8B-B14F-4D97-AF65-F5344CB8AC3E}">
        <p14:creationId xmlns:p14="http://schemas.microsoft.com/office/powerpoint/2010/main" val="2185653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142828"/>
            <a:ext cx="7498080" cy="67151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966B3"/>
                </a:solidFill>
              </a:rPr>
              <a:t>Методические рекомендации педагогам:</a:t>
            </a:r>
            <a:r>
              <a:rPr lang="ru-RU" sz="4000" dirty="0" smtClean="0">
                <a:solidFill>
                  <a:srgbClr val="1966B3"/>
                </a:solidFill>
              </a:rPr>
              <a:t/>
            </a:r>
            <a:br>
              <a:rPr lang="ru-RU" sz="4000" dirty="0" smtClean="0">
                <a:solidFill>
                  <a:srgbClr val="1966B3"/>
                </a:solidFill>
              </a:rPr>
            </a:br>
            <a:r>
              <a:rPr lang="ru-RU" sz="4000" dirty="0" smtClean="0">
                <a:solidFill>
                  <a:srgbClr val="800000"/>
                </a:solidFill>
              </a:rPr>
              <a:t>-</a:t>
            </a:r>
            <a:r>
              <a:rPr lang="ru-RU" sz="3200" dirty="0" smtClean="0">
                <a:solidFill>
                  <a:srgbClr val="800000"/>
                </a:solidFill>
              </a:rPr>
              <a:t> Короткие перерывы.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- Поставьте игровую задачу, заинтересуйте детей.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 - Будьте участником игры. 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- Чётко объясняйте правило игры.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 -Усложняйте правила игры.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 -Используйте  красочный инвентарь.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 -Выбирайте для игры безопасное место.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- Используйте в игре считалки.</a:t>
            </a:r>
            <a:br>
              <a:rPr lang="ru-RU" sz="3200" dirty="0" smtClean="0">
                <a:solidFill>
                  <a:srgbClr val="800000"/>
                </a:solidFill>
              </a:rPr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08720"/>
            <a:ext cx="1076325" cy="186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</TotalTime>
  <Words>979</Words>
  <Application>Microsoft Office PowerPoint</Application>
  <PresentationFormat>Экран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Corbel</vt:lpstr>
      <vt:lpstr>Gill Sans MT</vt:lpstr>
      <vt:lpstr>Verdana</vt:lpstr>
      <vt:lpstr>Wingdings</vt:lpstr>
      <vt:lpstr>Wingdings 2</vt:lpstr>
      <vt:lpstr>Солнцестояние</vt:lpstr>
      <vt:lpstr>Влияние подвижных игр на развитие психических процессов дошкольников                                                 инструктор по физической культуре                                                                 МКДОУ Павловский детский сад №11 Вялова Л.М. </vt:lpstr>
      <vt:lpstr>«Мало упражнений в детстве не только вредит здоровью, но и тормозит психическое развитие.  Движение – это первичный стимул для ума».                                                 Н.А.Амосов</vt:lpstr>
      <vt:lpstr>«Подвижная игра- средство всестороннего развития ребенка, т. е человека творческой деятельности».                                А.В. Кенеман</vt:lpstr>
      <vt:lpstr>«Психологические механизмы игровой деятельности опираются на фундаментальные потребности личности в самовыражении, самоутверждении, самоопределении, саморегуляции»                                 С.Л.Рубинштейн</vt:lpstr>
      <vt:lpstr>Игра - пространство "внутренней социализации" ребенка, средство усвоения социальных установок                          (Л.C. Выготский). </vt:lpstr>
      <vt:lpstr>Игра - свобода личности в воображении, "иллюзорная реализация нереализуемых интересов"                               (А.Н. Леонтьев).  </vt:lpstr>
      <vt:lpstr>Функции игры</vt:lpstr>
      <vt:lpstr>Презентация PowerPoint</vt:lpstr>
      <vt:lpstr>Методические рекомендации педагогам: - Короткие перерывы. - Поставьте игровую задачу, заинтересуйте детей.  - Будьте участником игры.  - Чётко объясняйте правило игры.  -Усложняйте правила игры.  -Используйте  красочный инвентарь.  -Выбирайте для игры безопасное место. - Используйте в игре считалки. </vt:lpstr>
      <vt:lpstr>Этапы подвижной игры </vt:lpstr>
      <vt:lpstr>Сбор детей на игру</vt:lpstr>
      <vt:lpstr>Объяснение правил</vt:lpstr>
      <vt:lpstr>Выбор водящего</vt:lpstr>
      <vt:lpstr>Руководство ходом игры</vt:lpstr>
      <vt:lpstr>Итог игры</vt:lpstr>
      <vt:lpstr>Время проведения, место в режиме дня    Утром – игры с физкультурными пособиями, игрушками.(с мячом, с обручем, кольцеброс и т.д.) В перерывах между занятиями – игры средней и малой подвижности («Сделай фигуру»,  «Делай как я», «Школа мяча»). Во время дневной прогулки – (с большой нагрузкой «Охотники и зайцы», вторая – более спокойная «День и ночь»). После физ-х и муз-х занятий – игры средней подвижности («Совушка», «Цветные автомобили» и др.) После дневного сна – игры с большой подвижности («Наседка и цыплята», «Пятнашки»). На вечерней прогулке - игры с большой и средней подвижности («Пастух и стадо», Скок поскок»). </vt:lpstr>
      <vt:lpstr>ТЕХНИЧЕСКАЯ БАЗА</vt:lpstr>
      <vt:lpstr>Площадка</vt:lpstr>
      <vt:lpstr>Помещение</vt:lpstr>
      <vt:lpstr>  Особенности методики проведения игр в смешанной группе:   В этой группе игры могут проводиться как одновременно со всеми, так и отдельно с младшими и старшими детьми. Если игра проводится совместно, то она подбирается по силам тех и других детей. Главную роль выполняют старшие дети. Воспитатель регулирует физическую нагрузку, уменьшая ее для детей младшего возраста. Более сложные игры со старшими детьми проводятся отдельно во время прогулок.    </vt:lpstr>
      <vt:lpstr>Большая тематическая игра</vt:lpstr>
      <vt:lpstr> « Мы- олимпийцы» </vt:lpstr>
      <vt:lpstr>Европа Развлечение « Добрая «старушка» Англия» Англия – родоначальница  командных видов спорта</vt:lpstr>
      <vt:lpstr>Америка Развлечение «В дебрях Амазонки» </vt:lpstr>
      <vt:lpstr>                     Азия               «Зов Тундры»       эстафеты:                              - собери ягоды                              - меткие охотники                              - оленьи упряжки                               - спрячься в чум                                 и иглу 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подвижных игр на развитие психических процессов дошкольников</dc:title>
  <dc:creator>Admin</dc:creator>
  <cp:lastModifiedBy>lud2211@rambler.ru</cp:lastModifiedBy>
  <cp:revision>48</cp:revision>
  <dcterms:created xsi:type="dcterms:W3CDTF">2014-11-21T10:22:21Z</dcterms:created>
  <dcterms:modified xsi:type="dcterms:W3CDTF">2014-11-27T17:50:26Z</dcterms:modified>
</cp:coreProperties>
</file>