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8" r:id="rId2"/>
    <p:sldId id="256" r:id="rId3"/>
    <p:sldId id="275" r:id="rId4"/>
    <p:sldId id="276" r:id="rId5"/>
    <p:sldId id="277" r:id="rId6"/>
    <p:sldId id="257" r:id="rId7"/>
    <p:sldId id="264" r:id="rId8"/>
    <p:sldId id="258" r:id="rId9"/>
    <p:sldId id="262" r:id="rId10"/>
    <p:sldId id="274" r:id="rId11"/>
    <p:sldId id="272" r:id="rId12"/>
    <p:sldId id="273"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3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62" name="Picture 2" descr="\\DROBO-FS\QuickDrops\JB\PPTX NG\Droplets\LightingOverlay.png"/>
          <p:cNvPicPr>
            <a:picLocks noChangeAspect="1" noChangeArrowheads="1"/>
          </p:cNvPicPr>
          <p:nvPr/>
        </p:nvPicPr>
        <p:blipFill>
          <a:blip r:embed="rId2">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66" name="Group 65"/>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67"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68"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9"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0"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71"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2"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3"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4"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5"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6"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7"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8"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9"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0"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1"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2"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3"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4"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5"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6"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7"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8"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9"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0"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1"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2"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3"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4"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5"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96"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7"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8"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9"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0"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1"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2"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3"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4"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5"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6"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7"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08"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9"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0"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1"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2"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3"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4"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5"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6"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7"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8"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9"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0"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900238" y="1122363"/>
            <a:ext cx="6593681" cy="2387600"/>
          </a:xfrm>
        </p:spPr>
        <p:txBody>
          <a:bodyPr anchor="b">
            <a:normAutofit/>
          </a:bodyPr>
          <a:lstStyle>
            <a:lvl1pPr algn="l">
              <a:defRPr sz="4800"/>
            </a:lvl1pPr>
          </a:lstStyle>
          <a:p>
            <a:r>
              <a:rPr lang="ru-RU" smtClean="0"/>
              <a:t>Образец заголовка</a:t>
            </a:r>
            <a:endParaRPr lang="en-US" dirty="0"/>
          </a:p>
        </p:txBody>
      </p:sp>
      <p:sp>
        <p:nvSpPr>
          <p:cNvPr id="3" name="Subtitle 2"/>
          <p:cNvSpPr>
            <a:spLocks noGrp="1"/>
          </p:cNvSpPr>
          <p:nvPr>
            <p:ph type="subTitle" idx="1"/>
          </p:nvPr>
        </p:nvSpPr>
        <p:spPr>
          <a:xfrm>
            <a:off x="1900238" y="3602038"/>
            <a:ext cx="6593681"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5801052" y="5410202"/>
            <a:ext cx="2057400" cy="365125"/>
          </a:xfrm>
        </p:spPr>
        <p:txBody>
          <a:bodyPr/>
          <a:lstStyle/>
          <a:p>
            <a:fld id="{B4C71EC6-210F-42DE-9C53-41977AD35B3D}" type="datetimeFigureOut">
              <a:rPr lang="ru-RU" smtClean="0"/>
              <a:t>05.11.2014</a:t>
            </a:fld>
            <a:endParaRPr lang="ru-RU"/>
          </a:p>
        </p:txBody>
      </p:sp>
      <p:sp>
        <p:nvSpPr>
          <p:cNvPr id="5" name="Footer Placeholder 4"/>
          <p:cNvSpPr>
            <a:spLocks noGrp="1"/>
          </p:cNvSpPr>
          <p:nvPr>
            <p:ph type="ftr" sz="quarter" idx="11"/>
          </p:nvPr>
        </p:nvSpPr>
        <p:spPr>
          <a:xfrm>
            <a:off x="1900237" y="5410202"/>
            <a:ext cx="3843665" cy="365125"/>
          </a:xfrm>
        </p:spPr>
        <p:txBody>
          <a:bodyPr/>
          <a:lstStyle/>
          <a:p>
            <a:endParaRPr lang="ru-RU"/>
          </a:p>
        </p:txBody>
      </p:sp>
      <p:sp>
        <p:nvSpPr>
          <p:cNvPr id="6" name="Slide Number Placeholder 5"/>
          <p:cNvSpPr>
            <a:spLocks noGrp="1"/>
          </p:cNvSpPr>
          <p:nvPr>
            <p:ph type="sldNum" sz="quarter" idx="12"/>
          </p:nvPr>
        </p:nvSpPr>
        <p:spPr>
          <a:xfrm>
            <a:off x="7915603" y="5410200"/>
            <a:ext cx="578317" cy="365125"/>
          </a:xfrm>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914616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56058" y="4304665"/>
            <a:ext cx="7434266" cy="819355"/>
          </a:xfrm>
        </p:spPr>
        <p:txBody>
          <a:bodyPr anchor="b">
            <a:normAutofit/>
          </a:bodyPr>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856058" y="606426"/>
            <a:ext cx="7434266" cy="3299778"/>
          </a:xfrm>
          <a:prstGeom prst="round2DiagRect">
            <a:avLst>
              <a:gd name="adj1" fmla="val 5101"/>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ru-RU" smtClean="0"/>
              <a:t>Вставка рисунка</a:t>
            </a:r>
            <a:endParaRPr lang="en-US" dirty="0"/>
          </a:p>
        </p:txBody>
      </p:sp>
      <p:sp>
        <p:nvSpPr>
          <p:cNvPr id="4" name="Text Placeholder 3"/>
          <p:cNvSpPr>
            <a:spLocks noGrp="1"/>
          </p:cNvSpPr>
          <p:nvPr>
            <p:ph type="body" sz="half" idx="2"/>
          </p:nvPr>
        </p:nvSpPr>
        <p:spPr>
          <a:xfrm>
            <a:off x="856024" y="5124020"/>
            <a:ext cx="7433144"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05.11.2014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127563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nchor="ctr">
            <a:normAutofit/>
          </a:bodyPr>
          <a:lstStyle>
            <a:lvl1pPr>
              <a:defRPr sz="3600"/>
            </a:lvl1pPr>
          </a:lstStyle>
          <a:p>
            <a:r>
              <a:rPr lang="ru-RU" smtClean="0"/>
              <a:t>Образец заголовка</a:t>
            </a:r>
            <a:endParaRPr lang="en-US" dirty="0"/>
          </a:p>
        </p:txBody>
      </p:sp>
      <p:sp>
        <p:nvSpPr>
          <p:cNvPr id="4" name="Text Placeholder 3"/>
          <p:cNvSpPr>
            <a:spLocks noGrp="1"/>
          </p:cNvSpPr>
          <p:nvPr>
            <p:ph type="body" sz="half" idx="2"/>
          </p:nvPr>
        </p:nvSpPr>
        <p:spPr>
          <a:xfrm>
            <a:off x="856058" y="4419600"/>
            <a:ext cx="7428344"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05.11.2014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1624636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748429"/>
          </a:xfrm>
        </p:spPr>
        <p:txBody>
          <a:bodyPr anchor="ctr">
            <a:normAutofit/>
          </a:bodyPr>
          <a:lstStyle>
            <a:lvl1pPr>
              <a:defRPr sz="36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856058" y="4309919"/>
            <a:ext cx="74295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05.11.2014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52" name="TextBox 51"/>
          <p:cNvSpPr txBox="1"/>
          <p:nvPr/>
        </p:nvSpPr>
        <p:spPr>
          <a:xfrm>
            <a:off x="696579" y="718458"/>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53" name="TextBox 52"/>
          <p:cNvSpPr txBox="1"/>
          <p:nvPr/>
        </p:nvSpPr>
        <p:spPr>
          <a:xfrm>
            <a:off x="7817473" y="276497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Tree>
    <p:extLst>
      <p:ext uri="{BB962C8B-B14F-4D97-AF65-F5344CB8AC3E}">
        <p14:creationId xmlns:p14="http://schemas.microsoft.com/office/powerpoint/2010/main" val="471150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856058" y="2134042"/>
            <a:ext cx="7429501" cy="2511835"/>
          </a:xfrm>
        </p:spPr>
        <p:txBody>
          <a:bodyPr anchor="b">
            <a:normAutofit/>
          </a:bodyPr>
          <a:lstStyle>
            <a:lvl1pPr>
              <a:defRPr sz="3600"/>
            </a:lvl1pPr>
          </a:lstStyle>
          <a:p>
            <a:r>
              <a:rPr lang="ru-RU" smtClean="0"/>
              <a:t>Образец заголовка</a:t>
            </a:r>
            <a:endParaRPr lang="en-US" dirty="0"/>
          </a:p>
        </p:txBody>
      </p:sp>
      <p:sp>
        <p:nvSpPr>
          <p:cNvPr id="4" name="Text Placeholder 3"/>
          <p:cNvSpPr>
            <a:spLocks noGrp="1"/>
          </p:cNvSpPr>
          <p:nvPr>
            <p:ph type="body" sz="half" idx="2"/>
          </p:nvPr>
        </p:nvSpPr>
        <p:spPr>
          <a:xfrm>
            <a:off x="856023" y="4657655"/>
            <a:ext cx="7428379"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05.11.2014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363843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856060" y="609600"/>
            <a:ext cx="7429499" cy="1905000"/>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856058" y="2674463"/>
            <a:ext cx="2397674"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856059" y="3360263"/>
            <a:ext cx="2396432"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3386075" y="2677635"/>
            <a:ext cx="2388289"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3386075" y="3363435"/>
            <a:ext cx="238895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5889332" y="3360263"/>
            <a:ext cx="2396226"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B4C71EC6-210F-42DE-9C53-41977AD35B3D}" type="datetimeFigureOut">
              <a:rPr lang="ru-RU" smtClean="0"/>
              <a:t>05.11.2014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907241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856059" y="609600"/>
            <a:ext cx="7429499" cy="1905000"/>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856060" y="4404596"/>
            <a:ext cx="239643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ru-RU" smtClean="0"/>
              <a:t>Вставка рисунка</a:t>
            </a:r>
            <a:endParaRPr lang="en-US" dirty="0"/>
          </a:p>
        </p:txBody>
      </p:sp>
      <p:sp>
        <p:nvSpPr>
          <p:cNvPr id="21" name="Text Placeholder 3"/>
          <p:cNvSpPr>
            <a:spLocks noGrp="1"/>
          </p:cNvSpPr>
          <p:nvPr>
            <p:ph type="body" sz="half" idx="18"/>
          </p:nvPr>
        </p:nvSpPr>
        <p:spPr>
          <a:xfrm>
            <a:off x="856060" y="4980859"/>
            <a:ext cx="239643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3366790" y="4404596"/>
            <a:ext cx="24003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3366790"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ru-RU" smtClean="0"/>
              <a:t>Вставка рисунка</a:t>
            </a:r>
            <a:endParaRPr lang="en-US" dirty="0"/>
          </a:p>
        </p:txBody>
      </p:sp>
      <p:sp>
        <p:nvSpPr>
          <p:cNvPr id="24" name="Text Placeholder 3"/>
          <p:cNvSpPr>
            <a:spLocks noGrp="1"/>
          </p:cNvSpPr>
          <p:nvPr>
            <p:ph type="body" sz="half" idx="19"/>
          </p:nvPr>
        </p:nvSpPr>
        <p:spPr>
          <a:xfrm>
            <a:off x="3365695" y="4980857"/>
            <a:ext cx="24003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5889426" y="4404595"/>
            <a:ext cx="2393056"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5889332"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ru-RU" smtClean="0"/>
              <a:t>Вставка рисунка</a:t>
            </a:r>
            <a:endParaRPr lang="en-US" dirty="0"/>
          </a:p>
        </p:txBody>
      </p:sp>
      <p:sp>
        <p:nvSpPr>
          <p:cNvPr id="27" name="Text Placeholder 3"/>
          <p:cNvSpPr>
            <a:spLocks noGrp="1"/>
          </p:cNvSpPr>
          <p:nvPr>
            <p:ph type="body" sz="half" idx="20"/>
          </p:nvPr>
        </p:nvSpPr>
        <p:spPr>
          <a:xfrm>
            <a:off x="5889332" y="4980855"/>
            <a:ext cx="2396226"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B4C71EC6-210F-42DE-9C53-41977AD35B3D}" type="datetimeFigureOut">
              <a:rPr lang="ru-RU" smtClean="0"/>
              <a:t>05.11.2014</a:t>
            </a:fld>
            <a:endParaRPr lang="ru-RU"/>
          </a:p>
        </p:txBody>
      </p:sp>
      <p:sp>
        <p:nvSpPr>
          <p:cNvPr id="4" name="Footer Placeholder 3"/>
          <p:cNvSpPr>
            <a:spLocks noGrp="1"/>
          </p:cNvSpPr>
          <p:nvPr>
            <p:ph type="ftr" sz="quarter" idx="11"/>
          </p:nvPr>
        </p:nvSpPr>
        <p:spPr/>
        <p:txBody>
          <a:bodyPr/>
          <a:lstStyle>
            <a:lvl1pPr>
              <a:defRPr cap="all" baseline="0"/>
            </a:lvl1p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9623898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05.11.2014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503992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609600"/>
            <a:ext cx="1503758" cy="518160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56057" y="609600"/>
            <a:ext cx="5811443" cy="51816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05.11.2014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063759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7" name="Title 1"/>
          <p:cNvSpPr>
            <a:spLocks noGrp="1"/>
          </p:cNvSpPr>
          <p:nvPr>
            <p:ph type="title"/>
          </p:nvPr>
        </p:nvSpPr>
        <p:spPr>
          <a:xfrm>
            <a:off x="856060" y="618518"/>
            <a:ext cx="7429499" cy="1478570"/>
          </a:xfrm>
        </p:spPr>
        <p:txBody>
          <a:bodyPr/>
          <a:lstStyle/>
          <a:p>
            <a:r>
              <a:rPr lang="ru-RU" smtClean="0"/>
              <a:t>Образец заголовка</a:t>
            </a:r>
            <a:endParaRPr lang="en-US" dirty="0"/>
          </a:p>
        </p:txBody>
      </p:sp>
      <p:sp>
        <p:nvSpPr>
          <p:cNvPr id="48" name="Content Placeholder 2"/>
          <p:cNvSpPr>
            <a:spLocks noGrp="1"/>
          </p:cNvSpPr>
          <p:nvPr>
            <p:ph idx="1"/>
          </p:nvPr>
        </p:nvSpPr>
        <p:spPr>
          <a:xfrm>
            <a:off x="856060" y="2249487"/>
            <a:ext cx="7429499" cy="354171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9" name="Date Placeholder 3"/>
          <p:cNvSpPr>
            <a:spLocks noGrp="1"/>
          </p:cNvSpPr>
          <p:nvPr>
            <p:ph type="dt" sz="half" idx="10"/>
          </p:nvPr>
        </p:nvSpPr>
        <p:spPr>
          <a:xfrm>
            <a:off x="5592691" y="5883277"/>
            <a:ext cx="2057400" cy="365125"/>
          </a:xfrm>
        </p:spPr>
        <p:txBody>
          <a:bodyPr/>
          <a:lstStyle/>
          <a:p>
            <a:fld id="{B4C71EC6-210F-42DE-9C53-41977AD35B3D}" type="datetimeFigureOut">
              <a:rPr lang="ru-RU" smtClean="0"/>
              <a:t>05.11.2014</a:t>
            </a:fld>
            <a:endParaRPr lang="ru-RU"/>
          </a:p>
        </p:txBody>
      </p:sp>
      <p:sp>
        <p:nvSpPr>
          <p:cNvPr id="50" name="Footer Placeholder 4"/>
          <p:cNvSpPr>
            <a:spLocks noGrp="1"/>
          </p:cNvSpPr>
          <p:nvPr>
            <p:ph type="ftr" sz="quarter" idx="11"/>
          </p:nvPr>
        </p:nvSpPr>
        <p:spPr>
          <a:xfrm>
            <a:off x="856059" y="5883276"/>
            <a:ext cx="4679482" cy="365125"/>
          </a:xfrm>
        </p:spPr>
        <p:txBody>
          <a:bodyPr/>
          <a:lstStyle/>
          <a:p>
            <a:endParaRPr lang="ru-RU"/>
          </a:p>
        </p:txBody>
      </p:sp>
      <p:sp>
        <p:nvSpPr>
          <p:cNvPr id="51" name="Slide Number Placeholder 5"/>
          <p:cNvSpPr>
            <a:spLocks noGrp="1"/>
          </p:cNvSpPr>
          <p:nvPr>
            <p:ph type="sldNum" sz="quarter" idx="12"/>
          </p:nvPr>
        </p:nvSpPr>
        <p:spPr>
          <a:xfrm>
            <a:off x="7707241" y="5883275"/>
            <a:ext cx="578317" cy="365125"/>
          </a:xfrm>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502051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27"/>
            <a:ext cx="7429500" cy="2852737"/>
          </a:xfrm>
        </p:spPr>
        <p:txBody>
          <a:bodyPr anchor="b">
            <a:normAutofit/>
          </a:bodyPr>
          <a:lstStyle>
            <a:lvl1pPr>
              <a:defRPr sz="3600"/>
            </a:lvl1pPr>
          </a:lstStyle>
          <a:p>
            <a:r>
              <a:rPr lang="ru-RU" smtClean="0"/>
              <a:t>Образец заголовка</a:t>
            </a:r>
            <a:endParaRPr lang="en-US" dirty="0"/>
          </a:p>
        </p:txBody>
      </p:sp>
      <p:sp>
        <p:nvSpPr>
          <p:cNvPr id="3" name="Text Placeholder 2"/>
          <p:cNvSpPr>
            <a:spLocks noGrp="1"/>
          </p:cNvSpPr>
          <p:nvPr>
            <p:ph type="body" idx="1"/>
          </p:nvPr>
        </p:nvSpPr>
        <p:spPr>
          <a:xfrm>
            <a:off x="856058" y="4424362"/>
            <a:ext cx="74295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05.11.2014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631193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56058" y="2249486"/>
            <a:ext cx="3658792" cy="354171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05.11.2014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588856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27"/>
            <a:ext cx="7429500" cy="1477961"/>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078902" y="2249486"/>
            <a:ext cx="3435949"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56058" y="3073398"/>
            <a:ext cx="3658793" cy="271780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851992" y="2249485"/>
            <a:ext cx="3433565"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29150" y="3073398"/>
            <a:ext cx="3656408" cy="271780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05.11.2014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093611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05.11.2014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634145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05.11.2014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4050678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60029" y="609601"/>
            <a:ext cx="2892028" cy="1639884"/>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3867150" y="592666"/>
            <a:ext cx="4418407" cy="5198534"/>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60029" y="2249486"/>
            <a:ext cx="2892028"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05.11.2014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306362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56061" y="609600"/>
            <a:ext cx="3753962" cy="1639886"/>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4832866" y="609600"/>
            <a:ext cx="3452693" cy="5181602"/>
          </a:xfrm>
          <a:prstGeom prst="round2DiagRect">
            <a:avLst>
              <a:gd name="adj1" fmla="val 6074"/>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defRPr lang="en-US" sz="3200"/>
            </a:lvl1pPr>
          </a:lstStyle>
          <a:p>
            <a:pPr marL="0" lvl="0" indent="0">
              <a:buNone/>
            </a:pPr>
            <a:r>
              <a:rPr lang="ru-RU" smtClean="0"/>
              <a:t>Вставка рисунка</a:t>
            </a:r>
            <a:endParaRPr lang="en-US" dirty="0"/>
          </a:p>
        </p:txBody>
      </p:sp>
      <p:sp>
        <p:nvSpPr>
          <p:cNvPr id="4" name="Text Placeholder 3"/>
          <p:cNvSpPr>
            <a:spLocks noGrp="1"/>
          </p:cNvSpPr>
          <p:nvPr>
            <p:ph type="body" sz="half" idx="2"/>
          </p:nvPr>
        </p:nvSpPr>
        <p:spPr>
          <a:xfrm>
            <a:off x="856059" y="2249486"/>
            <a:ext cx="3753964"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05.11.2014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856790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9041774" cy="6858001"/>
            <a:chOff x="-14288" y="0"/>
            <a:chExt cx="9041774"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8352798"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856060"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60" y="2249487"/>
            <a:ext cx="7429499" cy="3541714"/>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592691" y="5883277"/>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4C71EC6-210F-42DE-9C53-41977AD35B3D}" type="datetimeFigureOut">
              <a:rPr lang="ru-RU" smtClean="0"/>
              <a:t>05.11.2014</a:t>
            </a:fld>
            <a:endParaRPr lang="ru-RU"/>
          </a:p>
        </p:txBody>
      </p:sp>
      <p:sp>
        <p:nvSpPr>
          <p:cNvPr id="5" name="Footer Placeholder 4"/>
          <p:cNvSpPr>
            <a:spLocks noGrp="1"/>
          </p:cNvSpPr>
          <p:nvPr>
            <p:ph type="ftr" sz="quarter" idx="3"/>
          </p:nvPr>
        </p:nvSpPr>
        <p:spPr>
          <a:xfrm>
            <a:off x="856059" y="5883276"/>
            <a:ext cx="4679482"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7707241" y="5883275"/>
            <a:ext cx="578317"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366464178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123728" y="1700808"/>
            <a:ext cx="5184576" cy="864096"/>
          </a:xfrm>
        </p:spPr>
        <p:style>
          <a:lnRef idx="1">
            <a:schemeClr val="accent4"/>
          </a:lnRef>
          <a:fillRef idx="2">
            <a:schemeClr val="accent4"/>
          </a:fillRef>
          <a:effectRef idx="1">
            <a:schemeClr val="accent4"/>
          </a:effectRef>
          <a:fontRef idx="minor">
            <a:schemeClr val="dk1"/>
          </a:fontRef>
        </p:style>
        <p:txBody>
          <a:bodyPr>
            <a:normAutofit/>
          </a:bodyPr>
          <a:lstStyle/>
          <a:p>
            <a:r>
              <a:rPr lang="ru-RU" sz="3600" b="1" cap="none"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Аппликация из ниток</a:t>
            </a:r>
            <a:endParaRPr lang="ru-RU" sz="36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5856" y="2924944"/>
            <a:ext cx="2990825" cy="2304256"/>
          </a:xfrm>
          <a:prstGeom prst="rect">
            <a:avLst/>
          </a:prstGeom>
        </p:spPr>
      </p:pic>
    </p:spTree>
    <p:extLst>
      <p:ext uri="{BB962C8B-B14F-4D97-AF65-F5344CB8AC3E}">
        <p14:creationId xmlns:p14="http://schemas.microsoft.com/office/powerpoint/2010/main" val="782949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30026"/>
          </a:xfrm>
        </p:spPr>
        <p:txBody>
          <a:bodyPr>
            <a:normAutofit fontScale="90000"/>
          </a:bodyPr>
          <a:lstStyle/>
          <a:p>
            <a:endParaRPr lang="ru-RU" dirty="0"/>
          </a:p>
        </p:txBody>
      </p:sp>
      <p:pic>
        <p:nvPicPr>
          <p:cNvPr id="4" name="Объект 3" descr="http://www.maaam.ru/upload/blogs/acb1b1531677b7b3dd0ef9412e976fef.jpg.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548681"/>
            <a:ext cx="2376264" cy="1872208"/>
          </a:xfrm>
          <a:prstGeom prst="rect">
            <a:avLst/>
          </a:prstGeom>
          <a:noFill/>
          <a:ln>
            <a:noFill/>
          </a:ln>
        </p:spPr>
      </p:pic>
      <p:pic>
        <p:nvPicPr>
          <p:cNvPr id="5" name="Объект 3" descr="http://www.maaam.ru/upload/blogs/3e0eb017a0aefe7bee462daf6d49b6a6.jpg.jpg"/>
          <p:cNvPicPr>
            <a:picLocks/>
          </p:cNvPicPr>
          <p:nvPr/>
        </p:nvPicPr>
        <p:blipFill>
          <a:blip r:embed="rId3">
            <a:extLst>
              <a:ext uri="{28A0092B-C50C-407E-A947-70E740481C1C}">
                <a14:useLocalDpi xmlns:a14="http://schemas.microsoft.com/office/drawing/2010/main" val="0"/>
              </a:ext>
            </a:extLst>
          </a:blip>
          <a:stretch>
            <a:fillRect/>
          </a:stretch>
        </p:blipFill>
        <p:spPr bwMode="auto">
          <a:xfrm>
            <a:off x="6372200" y="673869"/>
            <a:ext cx="2232248" cy="1747020"/>
          </a:xfrm>
          <a:prstGeom prst="rect">
            <a:avLst/>
          </a:prstGeom>
          <a:noFill/>
          <a:ln>
            <a:noFill/>
          </a:ln>
        </p:spPr>
      </p:pic>
      <p:pic>
        <p:nvPicPr>
          <p:cNvPr id="6" name="Объект 3" descr="http://www.maaam.ru/upload/blogs/740d2676f8408e1949bf74d83bfcd0af.jpg.jpg"/>
          <p:cNvPicPr>
            <a:picLocks/>
          </p:cNvPicPr>
          <p:nvPr/>
        </p:nvPicPr>
        <p:blipFill>
          <a:blip r:embed="rId4">
            <a:extLst>
              <a:ext uri="{28A0092B-C50C-407E-A947-70E740481C1C}">
                <a14:useLocalDpi xmlns:a14="http://schemas.microsoft.com/office/drawing/2010/main" val="0"/>
              </a:ext>
            </a:extLst>
          </a:blip>
          <a:stretch>
            <a:fillRect/>
          </a:stretch>
        </p:blipFill>
        <p:spPr bwMode="auto">
          <a:xfrm>
            <a:off x="755576" y="3501008"/>
            <a:ext cx="2952328" cy="2290192"/>
          </a:xfrm>
          <a:prstGeom prst="rect">
            <a:avLst/>
          </a:prstGeom>
          <a:noFill/>
          <a:ln>
            <a:noFill/>
          </a:ln>
        </p:spPr>
      </p:pic>
      <p:pic>
        <p:nvPicPr>
          <p:cNvPr id="7" name="Объект 3" descr="Жил осьминог со своей осьминожкой… "/>
          <p:cNvPicPr>
            <a:picLocks/>
          </p:cNvPicPr>
          <p:nvPr/>
        </p:nvPicPr>
        <p:blipFill>
          <a:blip r:embed="rId5">
            <a:extLst>
              <a:ext uri="{28A0092B-C50C-407E-A947-70E740481C1C}">
                <a14:useLocalDpi xmlns:a14="http://schemas.microsoft.com/office/drawing/2010/main" val="0"/>
              </a:ext>
            </a:extLst>
          </a:blip>
          <a:stretch>
            <a:fillRect/>
          </a:stretch>
        </p:blipFill>
        <p:spPr bwMode="auto">
          <a:xfrm>
            <a:off x="3499306" y="980728"/>
            <a:ext cx="2649443" cy="2110483"/>
          </a:xfrm>
          <a:prstGeom prst="rect">
            <a:avLst/>
          </a:prstGeom>
          <a:noFill/>
          <a:ln>
            <a:noFill/>
          </a:ln>
        </p:spPr>
      </p:pic>
      <p:pic>
        <p:nvPicPr>
          <p:cNvPr id="8" name="Рисунок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11960" y="3524334"/>
            <a:ext cx="1872208" cy="2208921"/>
          </a:xfrm>
          <a:prstGeom prst="rect">
            <a:avLst/>
          </a:prstGeom>
        </p:spPr>
      </p:pic>
      <p:pic>
        <p:nvPicPr>
          <p:cNvPr id="9" name="Рисунок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76882" y="3356992"/>
            <a:ext cx="1822884" cy="2257916"/>
          </a:xfrm>
          <a:prstGeom prst="rect">
            <a:avLst/>
          </a:prstGeom>
        </p:spPr>
      </p:pic>
    </p:spTree>
    <p:extLst>
      <p:ext uri="{BB962C8B-B14F-4D97-AF65-F5344CB8AC3E}">
        <p14:creationId xmlns:p14="http://schemas.microsoft.com/office/powerpoint/2010/main" val="36221061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www.maaam.ru/upload/blogs/edddefef11c1e06c2d15c0d6a0dfa2d8.jpg.jpg"/>
          <p:cNvPicPr/>
          <p:nvPr/>
        </p:nvPicPr>
        <p:blipFill>
          <a:blip r:embed="rId2">
            <a:extLst>
              <a:ext uri="{28A0092B-C50C-407E-A947-70E740481C1C}">
                <a14:useLocalDpi xmlns:a14="http://schemas.microsoft.com/office/drawing/2010/main" val="0"/>
              </a:ext>
            </a:extLst>
          </a:blip>
          <a:srcRect/>
          <a:stretch>
            <a:fillRect/>
          </a:stretch>
        </p:blipFill>
        <p:spPr bwMode="auto">
          <a:xfrm>
            <a:off x="1187624" y="774564"/>
            <a:ext cx="2808312" cy="2273994"/>
          </a:xfrm>
          <a:prstGeom prst="rect">
            <a:avLst/>
          </a:prstGeom>
          <a:noFill/>
          <a:ln>
            <a:noFill/>
          </a:ln>
        </p:spPr>
      </p:pic>
      <p:pic>
        <p:nvPicPr>
          <p:cNvPr id="5" name="Объект 3" descr="http://www.maaam.ru/upload/blogs/b7cf65b47ae643c42bb40ebde6d5575e.jpg.jp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499992" y="692696"/>
            <a:ext cx="2952328" cy="2437730"/>
          </a:xfrm>
          <a:prstGeom prst="rect">
            <a:avLst/>
          </a:prstGeom>
          <a:noFill/>
          <a:ln>
            <a:noFill/>
          </a:ln>
        </p:spPr>
      </p:pic>
      <p:pic>
        <p:nvPicPr>
          <p:cNvPr id="6" name="Объект 3" descr="http://www.maaam.ru/upload/blogs/2d9686fcd4a5a642a5edbc7c9df79580.jpg.jpg"/>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1212167" y="3530217"/>
            <a:ext cx="3156769" cy="2276128"/>
          </a:xfrm>
          <a:prstGeom prst="rect">
            <a:avLst/>
          </a:prstGeom>
          <a:noFill/>
          <a:ln>
            <a:noFill/>
          </a:ln>
        </p:spPr>
      </p:pic>
      <p:pic>
        <p:nvPicPr>
          <p:cNvPr id="7" name="Объект 3" descr="http://www.maaam.ru/upload/blogs/aea6d76fc648dc361e8988a6f58149ce.jpg.jpg"/>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4716016" y="3530217"/>
            <a:ext cx="3347268" cy="2351757"/>
          </a:xfrm>
          <a:prstGeom prst="rect">
            <a:avLst/>
          </a:prstGeom>
          <a:noFill/>
          <a:ln>
            <a:noFill/>
          </a:ln>
        </p:spPr>
      </p:pic>
    </p:spTree>
    <p:extLst>
      <p:ext uri="{BB962C8B-B14F-4D97-AF65-F5344CB8AC3E}">
        <p14:creationId xmlns:p14="http://schemas.microsoft.com/office/powerpoint/2010/main" val="820514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1680" y="3518541"/>
            <a:ext cx="2657872" cy="2218184"/>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2160" y="360648"/>
            <a:ext cx="2652713" cy="2350765"/>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2006" y="332656"/>
            <a:ext cx="2543944" cy="2069777"/>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91880" y="573397"/>
            <a:ext cx="2232248" cy="1853952"/>
          </a:xfrm>
          <a:prstGeom prst="rect">
            <a:avLst/>
          </a:prstGeom>
        </p:spPr>
      </p:pic>
      <p:pic>
        <p:nvPicPr>
          <p:cNvPr id="8" name="Рисунок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08004" y="3131638"/>
            <a:ext cx="2349624" cy="2991991"/>
          </a:xfrm>
          <a:prstGeom prst="rect">
            <a:avLst/>
          </a:prstGeom>
        </p:spPr>
      </p:pic>
    </p:spTree>
    <p:extLst>
      <p:ext uri="{BB962C8B-B14F-4D97-AF65-F5344CB8AC3E}">
        <p14:creationId xmlns:p14="http://schemas.microsoft.com/office/powerpoint/2010/main" val="993546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755576" y="476672"/>
            <a:ext cx="8064896" cy="5976664"/>
          </a:xfrm>
        </p:spPr>
        <p:txBody>
          <a:bodyPr>
            <a:noAutofit/>
          </a:bodyPr>
          <a:lstStyle/>
          <a:p>
            <a:r>
              <a:rPr lang="ru-RU" sz="1600" dirty="0">
                <a:solidFill>
                  <a:schemeClr val="tx1"/>
                </a:solidFill>
              </a:rPr>
              <a:t>Развитие творчества дошкольников.</a:t>
            </a:r>
          </a:p>
          <a:p>
            <a:r>
              <a:rPr lang="ru-RU" sz="1600" dirty="0">
                <a:solidFill>
                  <a:schemeClr val="tx1"/>
                </a:solidFill>
              </a:rPr>
              <a:t>Развитие детского творчества является актуальной проблемой современной педагогики. Работа по развитию творческих способностей в детском саду  тесно связана со всеми сторонами воспитательного процесса, формы её организации разнообразны и результаты проявляются в различных видах деятельности: игре, лепке, аппликации, рисовании, ручном труде и пр. Интересно введение новых способов в художественно-творческой деятельности. Каждый ребенок любит и по-своему умеет рисовать. Дети рисуют карандашами и красками, палочкой на снегу, мелом, углем и многими другими инструментами и материалами. А можно выполнить рисунок нитью. Достоинство этой техники в том, что она не требует особой предварительной подготовки, изделия выполняются довольно быстро и аккуратно с первого раза, да и фантазии есть где разгуляться. </a:t>
            </a:r>
            <a:endParaRPr lang="ru-RU" sz="1100" dirty="0">
              <a:solidFill>
                <a:schemeClr val="tx1"/>
              </a:solidFill>
            </a:endParaRPr>
          </a:p>
        </p:txBody>
      </p:sp>
    </p:spTree>
    <p:extLst>
      <p:ext uri="{BB962C8B-B14F-4D97-AF65-F5344CB8AC3E}">
        <p14:creationId xmlns:p14="http://schemas.microsoft.com/office/powerpoint/2010/main" val="4064240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764704"/>
            <a:ext cx="8229600" cy="5361459"/>
          </a:xfrm>
        </p:spPr>
        <p:txBody>
          <a:bodyPr>
            <a:normAutofit fontScale="85000" lnSpcReduction="20000"/>
          </a:bodyPr>
          <a:lstStyle/>
          <a:p>
            <a:pPr marL="0" indent="0">
              <a:buNone/>
            </a:pPr>
            <a:r>
              <a:rPr lang="ru-RU" dirty="0" smtClean="0"/>
              <a:t>    Пусть </a:t>
            </a:r>
            <a:r>
              <a:rPr lang="ru-RU" b="1" dirty="0"/>
              <a:t>аппликации из ниток</a:t>
            </a:r>
            <a:r>
              <a:rPr lang="ru-RU" dirty="0"/>
              <a:t> и не так </a:t>
            </a:r>
            <a:r>
              <a:rPr lang="ru-RU" dirty="0" err="1" smtClean="0"/>
              <a:t>популярны,но</a:t>
            </a:r>
            <a:r>
              <a:rPr lang="ru-RU" dirty="0"/>
              <a:t>, наверное, это пока. Ведь такие работы не только красивы и увлекательны, они еще и невероятно просты. Не зря они любимы педагогами и руководителями кружков детского творчества, даже четырехлетним малышам под силу сделать настоящие шедевры.</a:t>
            </a:r>
          </a:p>
          <a:p>
            <a:pPr marL="0" indent="0">
              <a:buNone/>
            </a:pPr>
            <a:r>
              <a:rPr lang="ru-RU" dirty="0"/>
              <a:t> </a:t>
            </a:r>
            <a:r>
              <a:rPr lang="ru-RU" dirty="0" smtClean="0"/>
              <a:t>   К </a:t>
            </a:r>
            <a:r>
              <a:rPr lang="ru-RU" dirty="0"/>
              <a:t>плюсам подобной техники можно отнести также хорошую доступность всех материалов. Для работы вам потребуются различные нитки, которые возможно остались от вязания или вышивания, а также клей, ножницы и бумага. Выбирать для работы вы можете любой понравившийся рисунок, но чем меньше ребенок, тем проще должен быть рисунок. В идеале начинать следует с использованием ниток одного цвета, постепенно переходя к многоцветным панно.</a:t>
            </a:r>
          </a:p>
          <a:p>
            <a:pPr marL="0" indent="0">
              <a:buNone/>
            </a:pPr>
            <a:r>
              <a:rPr lang="ru-RU" dirty="0"/>
              <a:t> </a:t>
            </a:r>
          </a:p>
          <a:p>
            <a:endParaRPr lang="ru-RU" dirty="0"/>
          </a:p>
        </p:txBody>
      </p:sp>
    </p:spTree>
    <p:extLst>
      <p:ext uri="{BB962C8B-B14F-4D97-AF65-F5344CB8AC3E}">
        <p14:creationId xmlns:p14="http://schemas.microsoft.com/office/powerpoint/2010/main" val="3117641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548680"/>
            <a:ext cx="8229600" cy="5577483"/>
          </a:xfrm>
        </p:spPr>
        <p:txBody>
          <a:bodyPr>
            <a:noAutofit/>
          </a:bodyPr>
          <a:lstStyle/>
          <a:p>
            <a:r>
              <a:rPr lang="ru-RU" sz="1800" dirty="0"/>
              <a:t>Самыми легкими поделками своими </a:t>
            </a:r>
            <a:r>
              <a:rPr lang="ru-RU" sz="1800" dirty="0" smtClean="0"/>
              <a:t>руками</a:t>
            </a:r>
            <a:r>
              <a:rPr lang="ru-RU" sz="1800" dirty="0"/>
              <a:t> </a:t>
            </a:r>
            <a:r>
              <a:rPr lang="ru-RU" sz="1800" dirty="0" smtClean="0"/>
              <a:t>в </a:t>
            </a:r>
            <a:r>
              <a:rPr lang="ru-RU" sz="1800" dirty="0"/>
              <a:t>этой технике следует признать </a:t>
            </a:r>
            <a:r>
              <a:rPr lang="ru-RU" sz="1800" b="1" dirty="0"/>
              <a:t>аппликацию из резаных ниток</a:t>
            </a:r>
            <a:r>
              <a:rPr lang="ru-RU" sz="1800" dirty="0"/>
              <a:t>. Она очень проста в исполнении, вам потребуется лишь шаблон, который вы будете обклеивать нитками. На лист бумаги или цветного картона нанесите изображение кота. Шаблон может быть взят в Интернете или срисован с детской книжки. Выберите два оттенка пушистых шерстяных ниток, в данном  случае это коричневый и желтый. Нитки можно брать различной плотности и структуры, так работа будет выглядеть даже интереснее. Затем клеем прокрашиваются участки, которые мы хотим заполнить цветом, прикладываются обрезки ниток, прижимаются пальцами. После высыхания одного цвета можно браться за второй. Клей рекомендуется использовать в форме карандаша, только постараться использовать качественный, который будет быстро и надежно приклеивать. Когда вся работа заклеена нитками, можно приклеить к ней свер</a:t>
            </a:r>
            <a:r>
              <a:rPr lang="ru-RU" sz="2000" dirty="0"/>
              <a:t>ху вырезанные из бумаги глаза и мордочку. </a:t>
            </a:r>
          </a:p>
          <a:p>
            <a:endParaRPr lang="ru-RU" sz="2000" dirty="0"/>
          </a:p>
        </p:txBody>
      </p:sp>
    </p:spTree>
    <p:extLst>
      <p:ext uri="{BB962C8B-B14F-4D97-AF65-F5344CB8AC3E}">
        <p14:creationId xmlns:p14="http://schemas.microsoft.com/office/powerpoint/2010/main" val="1294733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692696"/>
            <a:ext cx="8229600" cy="5433467"/>
          </a:xfrm>
        </p:spPr>
        <p:txBody>
          <a:bodyPr>
            <a:normAutofit fontScale="85000" lnSpcReduction="20000"/>
          </a:bodyPr>
          <a:lstStyle/>
          <a:p>
            <a:pPr marL="0" indent="0">
              <a:buNone/>
            </a:pPr>
            <a:r>
              <a:rPr lang="ru-RU" sz="2400" dirty="0" smtClean="0"/>
              <a:t>     Умело </a:t>
            </a:r>
            <a:r>
              <a:rPr lang="ru-RU" sz="2400" dirty="0"/>
              <a:t>выкладывать из ниток контуры пока под силу не всем малышам. Начать можно с простого – с оформления контуров обычного рисунка, выполненного акварельными красками, фломастерами или карандашами. На нитки и по контуру наносится клеевой карандаш, а затем нитки выкладываются в нужных местах. Задачей выполнения таких рисунков может быть как развитие мелкой моторики, так и тренировка перед более сложными работами.</a:t>
            </a:r>
          </a:p>
          <a:p>
            <a:pPr marL="0" indent="0">
              <a:buNone/>
            </a:pPr>
            <a:r>
              <a:rPr lang="ru-RU" sz="2400" dirty="0" smtClean="0"/>
              <a:t>     Хотя </a:t>
            </a:r>
            <a:r>
              <a:rPr lang="ru-RU" sz="2400" dirty="0"/>
              <a:t>сложными такие </a:t>
            </a:r>
            <a:r>
              <a:rPr lang="ru-RU" sz="2400" b="1" dirty="0"/>
              <a:t>аппликации из шерстяных ниток</a:t>
            </a:r>
            <a:r>
              <a:rPr lang="ru-RU" sz="2400" dirty="0"/>
              <a:t> вряд ли можно назвать. Скорее тут важно приноровится к ниткам, научиться скручивать из них спирали и круги. Разноцветные нитки можно наклеивать друг на друга, создавая большие и объемные работы. Основы работы также рисунок, но на него наносятся не резаные нитки, а целые, словно мы рисуем не фломастерной линией, а нитью. Для примера образец рисунка лучше держать перед собой. </a:t>
            </a:r>
          </a:p>
          <a:p>
            <a:endParaRPr lang="ru-RU" dirty="0"/>
          </a:p>
        </p:txBody>
      </p:sp>
    </p:spTree>
    <p:extLst>
      <p:ext uri="{BB962C8B-B14F-4D97-AF65-F5344CB8AC3E}">
        <p14:creationId xmlns:p14="http://schemas.microsoft.com/office/powerpoint/2010/main" val="108692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692696"/>
            <a:ext cx="8229600" cy="5433467"/>
          </a:xfrm>
        </p:spPr>
        <p:txBody>
          <a:bodyPr>
            <a:normAutofit fontScale="47500" lnSpcReduction="20000"/>
          </a:bodyPr>
          <a:lstStyle/>
          <a:p>
            <a:r>
              <a:rPr lang="ru-RU" sz="4000" dirty="0"/>
              <a:t> Опыт показывает, что работа с нитью способствуют активному развитию у ребёнка:</a:t>
            </a:r>
          </a:p>
          <a:p>
            <a:pPr lvl="0"/>
            <a:r>
              <a:rPr lang="ru-RU" sz="4000" dirty="0"/>
              <a:t>мелкой моторики пальцев рук, что оказывает положительное влияние на речевые зоны коры головного мозга;</a:t>
            </a:r>
          </a:p>
          <a:p>
            <a:pPr lvl="0"/>
            <a:r>
              <a:rPr lang="ru-RU" sz="4000" dirty="0"/>
              <a:t>сенсорного восприятия;</a:t>
            </a:r>
          </a:p>
          <a:p>
            <a:pPr lvl="0"/>
            <a:r>
              <a:rPr lang="ru-RU" sz="4000" dirty="0"/>
              <a:t>глазомера;</a:t>
            </a:r>
          </a:p>
          <a:p>
            <a:pPr lvl="0"/>
            <a:r>
              <a:rPr lang="ru-RU" sz="4000" dirty="0"/>
              <a:t>логического мышления;</a:t>
            </a:r>
          </a:p>
          <a:p>
            <a:pPr lvl="0"/>
            <a:r>
              <a:rPr lang="ru-RU" sz="4000" dirty="0"/>
              <a:t>воображения;</a:t>
            </a:r>
          </a:p>
          <a:p>
            <a:pPr lvl="0"/>
            <a:r>
              <a:rPr lang="ru-RU" sz="4000" dirty="0"/>
              <a:t>волевых качеств (усидчивости, терпения, умения доводить работу до конца и т.п.);</a:t>
            </a:r>
          </a:p>
          <a:p>
            <a:pPr lvl="0"/>
            <a:r>
              <a:rPr lang="ru-RU" sz="4000" dirty="0"/>
              <a:t>художественных способностей и эстетического вкуса;</a:t>
            </a:r>
          </a:p>
          <a:p>
            <a:r>
              <a:rPr lang="ru-RU" sz="4000" dirty="0"/>
              <a:t>влияет на формирование самостоятельности, уверенности в себе, самооценки</a:t>
            </a:r>
            <a:r>
              <a:rPr lang="ru-RU" sz="4000" dirty="0" smtClean="0"/>
              <a:t>.</a:t>
            </a:r>
            <a:endParaRPr lang="ru-RU" sz="4000" dirty="0"/>
          </a:p>
        </p:txBody>
      </p:sp>
    </p:spTree>
    <p:extLst>
      <p:ext uri="{BB962C8B-B14F-4D97-AF65-F5344CB8AC3E}">
        <p14:creationId xmlns:p14="http://schemas.microsoft.com/office/powerpoint/2010/main" val="2891646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476672"/>
            <a:ext cx="8229600" cy="5145435"/>
          </a:xfrm>
        </p:spPr>
        <p:txBody>
          <a:bodyPr>
            <a:normAutofit fontScale="77500" lnSpcReduction="20000"/>
          </a:bodyPr>
          <a:lstStyle/>
          <a:p>
            <a:pPr marL="0" indent="0">
              <a:buNone/>
            </a:pPr>
            <a:r>
              <a:rPr lang="ru-RU" dirty="0"/>
              <a:t>Позволяют детям испытать свои возможности и проявить способности:</a:t>
            </a:r>
          </a:p>
          <a:p>
            <a:pPr lvl="0"/>
            <a:r>
              <a:rPr lang="ru-RU" dirty="0"/>
              <a:t>конструктивные и  изобразительные- за счет частичной или полной дорисовки деталей, применение цветовых сочетаний, чередования цвета;</a:t>
            </a:r>
          </a:p>
          <a:p>
            <a:pPr lvl="0"/>
            <a:r>
              <a:rPr lang="ru-RU" dirty="0"/>
              <a:t>творческие- изобретение вариаций на классические модели; изобретение своих композиций;</a:t>
            </a:r>
          </a:p>
          <a:p>
            <a:pPr lvl="0"/>
            <a:r>
              <a:rPr lang="ru-RU" dirty="0"/>
              <a:t>оформительские- оформление открыток, помещений к празднику;</a:t>
            </a:r>
          </a:p>
          <a:p>
            <a:pPr lvl="0"/>
            <a:r>
              <a:rPr lang="ru-RU" dirty="0"/>
              <a:t>театральные- </a:t>
            </a:r>
            <a:r>
              <a:rPr lang="ru-RU" dirty="0" err="1"/>
              <a:t>инсценирование</a:t>
            </a:r>
            <a:r>
              <a:rPr lang="ru-RU" dirty="0"/>
              <a:t> с их помощью сюжетов произведений детской литературы.</a:t>
            </a:r>
          </a:p>
          <a:p>
            <a:pPr marL="0" indent="0">
              <a:buNone/>
            </a:pPr>
            <a:r>
              <a:rPr lang="ru-RU" dirty="0"/>
              <a:t>Происходит интеграция в различные образовательные области : </a:t>
            </a:r>
          </a:p>
          <a:p>
            <a:pPr marL="0" indent="0">
              <a:buNone/>
            </a:pPr>
            <a:r>
              <a:rPr lang="ru-RU" dirty="0"/>
              <a:t>   - коммуникация, познание, художественное творчество, познавательно-исследовательская деятельность.</a:t>
            </a:r>
          </a:p>
          <a:p>
            <a:endParaRPr lang="ru-RU" dirty="0"/>
          </a:p>
          <a:p>
            <a:endParaRPr lang="ru-RU" dirty="0"/>
          </a:p>
        </p:txBody>
      </p:sp>
    </p:spTree>
    <p:extLst>
      <p:ext uri="{BB962C8B-B14F-4D97-AF65-F5344CB8AC3E}">
        <p14:creationId xmlns:p14="http://schemas.microsoft.com/office/powerpoint/2010/main" val="3633728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335846"/>
            <a:ext cx="8064896" cy="5509200"/>
          </a:xfrm>
          <a:prstGeom prst="rect">
            <a:avLst/>
          </a:prstGeom>
        </p:spPr>
        <p:txBody>
          <a:bodyPr wrap="square">
            <a:spAutoFit/>
          </a:bodyPr>
          <a:lstStyle/>
          <a:p>
            <a:pPr lvl="0"/>
            <a:r>
              <a:rPr lang="ru-RU" sz="2000" dirty="0" smtClean="0"/>
              <a:t>1. Коммуникация </a:t>
            </a:r>
            <a:r>
              <a:rPr lang="ru-RU" sz="2000" dirty="0"/>
              <a:t>-  развитие активного и пассивного словаря, объяснительной и доказательной</a:t>
            </a:r>
            <a:r>
              <a:rPr lang="ru-RU" sz="3200" dirty="0"/>
              <a:t> </a:t>
            </a:r>
            <a:r>
              <a:rPr lang="ru-RU" sz="2000" dirty="0"/>
              <a:t>речи, монологической речи, введение в активную речь детей математических терминов.</a:t>
            </a:r>
          </a:p>
          <a:p>
            <a:pPr lvl="0"/>
            <a:r>
              <a:rPr lang="ru-RU" sz="2000" dirty="0" smtClean="0"/>
              <a:t>2. Познание </a:t>
            </a:r>
            <a:r>
              <a:rPr lang="ru-RU" sz="2000" dirty="0"/>
              <a:t>(Ознакомление с окружающим и экспериментирование) - расширение представлений о предметном мире, о свойствах и качествах предметов и материалов, развитие логического мышления и целеполагания.</a:t>
            </a:r>
          </a:p>
          <a:p>
            <a:pPr lvl="0"/>
            <a:r>
              <a:rPr lang="ru-RU" sz="2000" dirty="0" smtClean="0"/>
              <a:t>3. Социализация </a:t>
            </a:r>
            <a:r>
              <a:rPr lang="ru-RU" sz="2000" dirty="0"/>
              <a:t>(театрализованная деятельность) - развитие самостоятельности в организации театрализованных игр, воспитание любви к театру и различным жанрам литературных произведений.</a:t>
            </a:r>
          </a:p>
          <a:p>
            <a:pPr lvl="0"/>
            <a:r>
              <a:rPr lang="ru-RU" sz="2000" dirty="0" smtClean="0"/>
              <a:t>4. Художественное </a:t>
            </a:r>
            <a:r>
              <a:rPr lang="ru-RU" sz="2000" dirty="0"/>
              <a:t>творчество - знакомство с различными видами декоративно-прикладного искусства, знакомство с цветом, образами, сюжетами, развитие творческой самостоятельности, эстетического вкуса.</a:t>
            </a:r>
          </a:p>
        </p:txBody>
      </p:sp>
    </p:spTree>
    <p:extLst>
      <p:ext uri="{BB962C8B-B14F-4D97-AF65-F5344CB8AC3E}">
        <p14:creationId xmlns:p14="http://schemas.microsoft.com/office/powerpoint/2010/main" val="202552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Объект 3" descr="Автомобиль для папы.  Фоторамка"/>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4460751" y="476672"/>
            <a:ext cx="2791966" cy="2185541"/>
          </a:xfrm>
          <a:prstGeom prst="rect">
            <a:avLst/>
          </a:prstGeom>
          <a:noFill/>
          <a:ln>
            <a:noFill/>
          </a:ln>
        </p:spPr>
      </p:pic>
      <p:pic>
        <p:nvPicPr>
          <p:cNvPr id="8" name="Объект 3" descr="http://www.maaam.ru/upload/blogs/248e434926647391bc09ed9ddbefa372.jpg.jpg"/>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6002424" y="2852936"/>
            <a:ext cx="2566417" cy="2339107"/>
          </a:xfrm>
          <a:prstGeom prst="rect">
            <a:avLst/>
          </a:prstGeom>
          <a:noFill/>
          <a:ln>
            <a:noFill/>
          </a:ln>
        </p:spPr>
      </p:pic>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3688" y="255872"/>
            <a:ext cx="2277616" cy="2627140"/>
          </a:xfrm>
          <a:prstGeom prst="rect">
            <a:avLst/>
          </a:prstGeom>
        </p:spPr>
      </p:pic>
      <p:pic>
        <p:nvPicPr>
          <p:cNvPr id="10" name="Рисунок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0995" y="3284984"/>
            <a:ext cx="2275832" cy="2808312"/>
          </a:xfrm>
          <a:prstGeom prst="rect">
            <a:avLst/>
          </a:prstGeom>
        </p:spPr>
      </p:pic>
      <p:pic>
        <p:nvPicPr>
          <p:cNvPr id="11" name="Рисунок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11263" y="3861048"/>
            <a:ext cx="2220838" cy="1825550"/>
          </a:xfrm>
          <a:prstGeom prst="rect">
            <a:avLst/>
          </a:prstGeom>
        </p:spPr>
      </p:pic>
    </p:spTree>
    <p:extLst>
      <p:ext uri="{BB962C8B-B14F-4D97-AF65-F5344CB8AC3E}">
        <p14:creationId xmlns:p14="http://schemas.microsoft.com/office/powerpoint/2010/main" val="1188873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Контур">
  <a:themeElements>
    <a:clrScheme name="Контур">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Контур">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онтур">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TC104033919[[fn=Контур]]</Template>
  <TotalTime>59</TotalTime>
  <Words>505</Words>
  <Application>Microsoft Office PowerPoint</Application>
  <PresentationFormat>Экран (4:3)</PresentationFormat>
  <Paragraphs>29</Paragraphs>
  <Slides>12</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12</vt:i4>
      </vt:variant>
    </vt:vector>
  </HeadingPairs>
  <TitlesOfParts>
    <vt:vector size="16" baseType="lpstr">
      <vt:lpstr>Arial</vt:lpstr>
      <vt:lpstr>Trebuchet MS</vt:lpstr>
      <vt:lpstr>Tw Cen MT</vt:lpstr>
      <vt:lpstr>Контур</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Admin</cp:lastModifiedBy>
  <cp:revision>7</cp:revision>
  <dcterms:created xsi:type="dcterms:W3CDTF">2013-09-11T12:57:58Z</dcterms:created>
  <dcterms:modified xsi:type="dcterms:W3CDTF">2014-11-05T15:13:17Z</dcterms:modified>
</cp:coreProperties>
</file>