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71" r:id="rId2"/>
    <p:sldId id="270" r:id="rId3"/>
    <p:sldId id="267" r:id="rId4"/>
    <p:sldId id="272" r:id="rId5"/>
    <p:sldId id="258" r:id="rId6"/>
    <p:sldId id="260" r:id="rId7"/>
    <p:sldId id="261" r:id="rId8"/>
    <p:sldId id="262" r:id="rId9"/>
    <p:sldId id="268" r:id="rId10"/>
    <p:sldId id="269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85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1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D73D136-0767-400D-8226-D457729AC3A4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57A9A40-8243-4DA9-BB05-7E7A3655BD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3D136-0767-400D-8226-D457729AC3A4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9A40-8243-4DA9-BB05-7E7A3655BD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3D136-0767-400D-8226-D457729AC3A4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9A40-8243-4DA9-BB05-7E7A3655BD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D73D136-0767-400D-8226-D457729AC3A4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57A9A40-8243-4DA9-BB05-7E7A3655BD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D73D136-0767-400D-8226-D457729AC3A4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57A9A40-8243-4DA9-BB05-7E7A3655BD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3D136-0767-400D-8226-D457729AC3A4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9A40-8243-4DA9-BB05-7E7A3655BD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3D136-0767-400D-8226-D457729AC3A4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9A40-8243-4DA9-BB05-7E7A3655BD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D73D136-0767-400D-8226-D457729AC3A4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57A9A40-8243-4DA9-BB05-7E7A3655BD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3D136-0767-400D-8226-D457729AC3A4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9A40-8243-4DA9-BB05-7E7A3655BD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D73D136-0767-400D-8226-D457729AC3A4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57A9A40-8243-4DA9-BB05-7E7A3655BD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D73D136-0767-400D-8226-D457729AC3A4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57A9A40-8243-4DA9-BB05-7E7A3655BD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D73D136-0767-400D-8226-D457729AC3A4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57A9A40-8243-4DA9-BB05-7E7A3655BD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2357430"/>
            <a:ext cx="6172200" cy="266113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Иллюстративный материал к статье «Эстетическое воспитание и активизация речевого развития детей с тяжёлым нарушением речи в работе с тканью, используя технику «текстильная пластика».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854678"/>
          </a:xfrm>
        </p:spPr>
        <p:txBody>
          <a:bodyPr>
            <a:normAutofit/>
          </a:bodyPr>
          <a:lstStyle/>
          <a:p>
            <a:pPr algn="r"/>
            <a:endParaRPr lang="ru-RU" sz="1200" dirty="0" smtClean="0"/>
          </a:p>
          <a:p>
            <a:pPr algn="just"/>
            <a:r>
              <a:rPr lang="ru-RU" sz="1200" dirty="0" smtClean="0"/>
              <a:t>Николаенко </a:t>
            </a:r>
            <a:r>
              <a:rPr lang="ru-RU" sz="1200" dirty="0" smtClean="0"/>
              <a:t>Галина Ивановна</a:t>
            </a:r>
          </a:p>
          <a:p>
            <a:pPr algn="just"/>
            <a:r>
              <a:rPr lang="ru-RU" sz="1200" dirty="0" smtClean="0"/>
              <a:t>у</a:t>
            </a:r>
            <a:r>
              <a:rPr lang="ru-RU" sz="1200" dirty="0" smtClean="0"/>
              <a:t>читель-логопед ГБДОУ детский сад №78 комбинированного вида </a:t>
            </a:r>
          </a:p>
          <a:p>
            <a:pPr algn="just"/>
            <a:r>
              <a:rPr lang="ru-RU" sz="1200" dirty="0" smtClean="0"/>
              <a:t>Фрунзенского района Санкт-Петербурга </a:t>
            </a:r>
          </a:p>
          <a:p>
            <a:pPr algn="just"/>
            <a:r>
              <a:rPr lang="ru-RU" sz="1200" dirty="0" smtClean="0"/>
              <a:t>Старшая группа «Радуга»</a:t>
            </a:r>
          </a:p>
          <a:p>
            <a:pPr algn="ctr"/>
            <a:r>
              <a:rPr lang="ru-RU" sz="1200" dirty="0" smtClean="0"/>
              <a:t>Санкт-Петербург 2014</a:t>
            </a:r>
          </a:p>
          <a:p>
            <a:pPr algn="just"/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428736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rgbClr val="B83D68"/>
              </a:buClr>
              <a:buSzPct val="70000"/>
              <a:buFont typeface="Wingdings"/>
              <a:buChar char=""/>
            </a:pPr>
            <a:r>
              <a:rPr lang="ru-RU" sz="2000" dirty="0" smtClean="0">
                <a:solidFill>
                  <a:prstClr val="black"/>
                </a:solidFill>
              </a:rPr>
              <a:t>Если видишь на картине</a:t>
            </a:r>
          </a:p>
          <a:p>
            <a:pPr marL="274320" lvl="0" indent="-274320">
              <a:spcBef>
                <a:spcPts val="600"/>
              </a:spcBef>
              <a:buClr>
                <a:srgbClr val="B83D68"/>
              </a:buClr>
              <a:buSzPct val="70000"/>
              <a:buFont typeface="Wingdings"/>
              <a:buChar char=""/>
            </a:pPr>
            <a:r>
              <a:rPr lang="ru-RU" sz="2000" dirty="0" smtClean="0">
                <a:solidFill>
                  <a:prstClr val="black"/>
                </a:solidFill>
              </a:rPr>
              <a:t>Чашку кофе на столе,</a:t>
            </a:r>
          </a:p>
          <a:p>
            <a:pPr marL="274320" lvl="0" indent="-274320">
              <a:spcBef>
                <a:spcPts val="600"/>
              </a:spcBef>
              <a:buClr>
                <a:srgbClr val="B83D68"/>
              </a:buClr>
              <a:buSzPct val="70000"/>
              <a:buFont typeface="Wingdings"/>
              <a:buChar char=""/>
            </a:pPr>
            <a:r>
              <a:rPr lang="ru-RU" sz="2000" dirty="0" smtClean="0">
                <a:solidFill>
                  <a:prstClr val="black"/>
                </a:solidFill>
              </a:rPr>
              <a:t>Или морс в большом графине,</a:t>
            </a:r>
          </a:p>
          <a:p>
            <a:pPr marL="274320" lvl="0" indent="-274320">
              <a:spcBef>
                <a:spcPts val="600"/>
              </a:spcBef>
              <a:buClr>
                <a:srgbClr val="B83D68"/>
              </a:buClr>
              <a:buSzPct val="70000"/>
              <a:buFont typeface="Wingdings"/>
              <a:buChar char=""/>
            </a:pPr>
            <a:r>
              <a:rPr lang="ru-RU" sz="2000" dirty="0" smtClean="0">
                <a:solidFill>
                  <a:prstClr val="black"/>
                </a:solidFill>
              </a:rPr>
              <a:t>Или розу в хрустале,</a:t>
            </a:r>
          </a:p>
          <a:p>
            <a:pPr marL="274320" lvl="0" indent="-274320">
              <a:spcBef>
                <a:spcPts val="600"/>
              </a:spcBef>
              <a:buClr>
                <a:srgbClr val="B83D68"/>
              </a:buClr>
              <a:buSzPct val="70000"/>
              <a:buFont typeface="Wingdings"/>
              <a:buChar char=""/>
            </a:pPr>
            <a:r>
              <a:rPr lang="ru-RU" sz="2000" dirty="0" smtClean="0">
                <a:solidFill>
                  <a:prstClr val="black"/>
                </a:solidFill>
              </a:rPr>
              <a:t>Или бронзовую вазу,</a:t>
            </a:r>
          </a:p>
          <a:p>
            <a:pPr marL="274320" lvl="0" indent="-274320">
              <a:spcBef>
                <a:spcPts val="600"/>
              </a:spcBef>
              <a:buClr>
                <a:srgbClr val="B83D68"/>
              </a:buClr>
              <a:buSzPct val="70000"/>
              <a:buFont typeface="Wingdings"/>
              <a:buChar char=""/>
            </a:pPr>
            <a:r>
              <a:rPr lang="ru-RU" sz="2000" dirty="0" smtClean="0">
                <a:solidFill>
                  <a:prstClr val="black"/>
                </a:solidFill>
              </a:rPr>
              <a:t>Или грушу, или торт,</a:t>
            </a:r>
          </a:p>
          <a:p>
            <a:pPr marL="274320" lvl="0" indent="-274320">
              <a:spcBef>
                <a:spcPts val="600"/>
              </a:spcBef>
              <a:buClr>
                <a:srgbClr val="B83D68"/>
              </a:buClr>
              <a:buSzPct val="70000"/>
              <a:buFont typeface="Wingdings"/>
              <a:buChar char=""/>
            </a:pPr>
            <a:r>
              <a:rPr lang="ru-RU" sz="2000" dirty="0" smtClean="0">
                <a:solidFill>
                  <a:prstClr val="black"/>
                </a:solidFill>
              </a:rPr>
              <a:t>Или все предметы сразу,</a:t>
            </a:r>
          </a:p>
          <a:p>
            <a:pPr marL="274320" lvl="0" indent="-274320">
              <a:spcBef>
                <a:spcPts val="600"/>
              </a:spcBef>
              <a:buClr>
                <a:srgbClr val="B83D68"/>
              </a:buClr>
              <a:buSzPct val="70000"/>
              <a:buFont typeface="Wingdings"/>
              <a:buChar char=""/>
            </a:pPr>
            <a:r>
              <a:rPr lang="ru-RU" sz="2000" dirty="0" smtClean="0">
                <a:solidFill>
                  <a:prstClr val="black"/>
                </a:solidFill>
              </a:rPr>
              <a:t>Знай, что это натюрморт.</a:t>
            </a:r>
          </a:p>
          <a:p>
            <a:pPr marL="274320" lvl="0" indent="-274320" algn="r">
              <a:spcBef>
                <a:spcPts val="600"/>
              </a:spcBef>
              <a:buClr>
                <a:srgbClr val="B83D68"/>
              </a:buClr>
              <a:buSzPct val="70000"/>
              <a:buFont typeface="Wingdings"/>
              <a:buChar char=""/>
            </a:pPr>
            <a:r>
              <a:rPr lang="ru-RU" sz="2000" dirty="0" err="1" smtClean="0">
                <a:solidFill>
                  <a:prstClr val="black"/>
                </a:solidFill>
              </a:rPr>
              <a:t>М.Яснов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71802" y="500042"/>
            <a:ext cx="273664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cap="small" dirty="0" smtClean="0">
                <a:solidFill>
                  <a:srgbClr val="B13F9A"/>
                </a:solidFill>
                <a:ea typeface="+mj-ea"/>
                <a:cs typeface="+mj-cs"/>
              </a:rPr>
              <a:t>«Натюрморт»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357166"/>
            <a:ext cx="820128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Дружно пальцы потрудились, и тюльпаны распустились!</a:t>
            </a:r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 descr="IMG_35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714488"/>
            <a:ext cx="4000528" cy="3000396"/>
          </a:xfrm>
          <a:prstGeom prst="rect">
            <a:avLst/>
          </a:prstGeom>
        </p:spPr>
      </p:pic>
      <p:pic>
        <p:nvPicPr>
          <p:cNvPr id="5" name="Рисунок 4" descr="IMG_35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7251" y="1714488"/>
            <a:ext cx="3905277" cy="29289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29058" y="5357826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Дети старшей группы «Радуга».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357166"/>
            <a:ext cx="73581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cap="small" dirty="0" smtClean="0">
                <a:solidFill>
                  <a:srgbClr val="B13F9A"/>
                </a:solidFill>
                <a:ea typeface="+mj-ea"/>
                <a:cs typeface="+mj-cs"/>
              </a:rPr>
              <a:t>Ни секунды без заботы – вот что нужно для работы!</a:t>
            </a:r>
            <a:endParaRPr lang="ru-RU" dirty="0"/>
          </a:p>
        </p:txBody>
      </p:sp>
      <p:pic>
        <p:nvPicPr>
          <p:cNvPr id="3" name="Содержимое 4" descr="IMG_42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860039" y="1926119"/>
            <a:ext cx="5122070" cy="38415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Загадки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3657600" cy="524353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Чтобы два листа скрепить, </a:t>
            </a:r>
            <a:br>
              <a:rPr lang="ru-RU" sz="1800" dirty="0" smtClean="0"/>
            </a:br>
            <a:r>
              <a:rPr lang="ru-RU" sz="1800" dirty="0" smtClean="0"/>
              <a:t>Ты его не пожалей, </a:t>
            </a:r>
            <a:br>
              <a:rPr lang="ru-RU" sz="1800" dirty="0" smtClean="0"/>
            </a:br>
            <a:r>
              <a:rPr lang="ru-RU" sz="1800" dirty="0" smtClean="0"/>
              <a:t>Нужно на листок налить </a:t>
            </a:r>
            <a:br>
              <a:rPr lang="ru-RU" sz="1800" dirty="0" smtClean="0"/>
            </a:br>
            <a:r>
              <a:rPr lang="ru-RU" sz="1800" dirty="0" smtClean="0"/>
              <a:t>Липкий канцелярский.. . </a:t>
            </a:r>
            <a:r>
              <a:rPr lang="ru-RU" sz="1800" i="1" dirty="0" smtClean="0"/>
              <a:t>(клей)</a:t>
            </a:r>
          </a:p>
          <a:p>
            <a:r>
              <a:rPr lang="ru-RU" sz="1800" dirty="0" smtClean="0"/>
              <a:t>Чинишь рваную тетрадь? </a:t>
            </a:r>
            <a:br>
              <a:rPr lang="ru-RU" sz="1800" dirty="0" smtClean="0"/>
            </a:br>
            <a:r>
              <a:rPr lang="ru-RU" sz="1800" dirty="0" smtClean="0"/>
              <a:t>Им листы намажь скорей. </a:t>
            </a:r>
            <a:br>
              <a:rPr lang="ru-RU" sz="1800" dirty="0" smtClean="0"/>
            </a:br>
            <a:r>
              <a:rPr lang="ru-RU" sz="1800" dirty="0" smtClean="0"/>
              <a:t>Нужно крепко их прижать, </a:t>
            </a:r>
            <a:br>
              <a:rPr lang="ru-RU" sz="1800" dirty="0" smtClean="0"/>
            </a:br>
            <a:r>
              <a:rPr lang="ru-RU" sz="1800" dirty="0" smtClean="0"/>
              <a:t>Чтоб быстрее высох.. . </a:t>
            </a:r>
          </a:p>
          <a:p>
            <a:pPr>
              <a:buNone/>
            </a:pPr>
            <a:r>
              <a:rPr lang="ru-RU" sz="1800" i="1" dirty="0" smtClean="0"/>
              <a:t>    (клей) </a:t>
            </a:r>
          </a:p>
          <a:p>
            <a:r>
              <a:rPr lang="ru-RU" sz="1800" dirty="0" smtClean="0"/>
              <a:t>Замечательный цветок,</a:t>
            </a:r>
            <a:br>
              <a:rPr lang="ru-RU" sz="1800" dirty="0" smtClean="0"/>
            </a:br>
            <a:r>
              <a:rPr lang="ru-RU" sz="1800" dirty="0" smtClean="0"/>
              <a:t>Словно яркий огонек.</a:t>
            </a:r>
            <a:br>
              <a:rPr lang="ru-RU" sz="1800" dirty="0" smtClean="0"/>
            </a:br>
            <a:r>
              <a:rPr lang="ru-RU" sz="1800" dirty="0" smtClean="0"/>
              <a:t>Пышный, важный, словно пан,</a:t>
            </a:r>
            <a:br>
              <a:rPr lang="ru-RU" sz="1800" dirty="0" smtClean="0"/>
            </a:br>
            <a:r>
              <a:rPr lang="ru-RU" sz="1800" dirty="0" smtClean="0"/>
              <a:t>Нежный бархатный ...</a:t>
            </a:r>
          </a:p>
          <a:p>
            <a:pPr>
              <a:buNone/>
            </a:pPr>
            <a:r>
              <a:rPr lang="ru-RU" sz="1800" dirty="0" smtClean="0"/>
              <a:t>     </a:t>
            </a:r>
            <a:r>
              <a:rPr lang="ru-RU" sz="1800" i="1" dirty="0" smtClean="0"/>
              <a:t>(тюльпан)</a:t>
            </a:r>
          </a:p>
          <a:p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270248" y="928670"/>
            <a:ext cx="3657600" cy="5243530"/>
          </a:xfrm>
        </p:spPr>
        <p:txBody>
          <a:bodyPr/>
          <a:lstStyle/>
          <a:p>
            <a:r>
              <a:rPr lang="ru-RU" sz="1800" dirty="0" smtClean="0"/>
              <a:t>Ну, кто готов </a:t>
            </a:r>
            <a:br>
              <a:rPr lang="ru-RU" sz="1800" dirty="0" smtClean="0"/>
            </a:br>
            <a:r>
              <a:rPr lang="ru-RU" sz="1800" dirty="0" smtClean="0"/>
              <a:t>Свои две шпаги </a:t>
            </a:r>
            <a:br>
              <a:rPr lang="ru-RU" sz="1800" dirty="0" smtClean="0"/>
            </a:br>
            <a:r>
              <a:rPr lang="ru-RU" sz="1800" dirty="0" smtClean="0"/>
              <a:t>Скрестить</a:t>
            </a:r>
            <a:br>
              <a:rPr lang="ru-RU" sz="1800" dirty="0" smtClean="0"/>
            </a:br>
            <a:r>
              <a:rPr lang="ru-RU" sz="1800" dirty="0" smtClean="0"/>
              <a:t>Из-за клочка бумаги? </a:t>
            </a:r>
          </a:p>
          <a:p>
            <a:pPr>
              <a:buNone/>
            </a:pPr>
            <a:r>
              <a:rPr lang="ru-RU" sz="1800" dirty="0" smtClean="0"/>
              <a:t>    </a:t>
            </a:r>
            <a:r>
              <a:rPr lang="ru-RU" sz="1800" i="1" dirty="0" smtClean="0"/>
              <a:t>(ножницы)</a:t>
            </a:r>
          </a:p>
          <a:p>
            <a:r>
              <a:rPr lang="ru-RU" sz="1800" dirty="0" smtClean="0"/>
              <a:t>Инструмент бывалый — </a:t>
            </a:r>
            <a:br>
              <a:rPr lang="ru-RU" sz="1800" dirty="0" smtClean="0"/>
            </a:br>
            <a:r>
              <a:rPr lang="ru-RU" sz="1800" dirty="0" smtClean="0"/>
              <a:t>Не большой, не малый. </a:t>
            </a:r>
            <a:br>
              <a:rPr lang="ru-RU" sz="1800" dirty="0" smtClean="0"/>
            </a:br>
            <a:r>
              <a:rPr lang="ru-RU" sz="1800" dirty="0" smtClean="0"/>
              <a:t>У него полно забот: </a:t>
            </a:r>
            <a:br>
              <a:rPr lang="ru-RU" sz="1800" dirty="0" smtClean="0"/>
            </a:br>
            <a:r>
              <a:rPr lang="ru-RU" sz="1800" dirty="0" smtClean="0"/>
              <a:t>Он и режет и стрижёт. </a:t>
            </a:r>
          </a:p>
          <a:p>
            <a:pPr>
              <a:buNone/>
            </a:pPr>
            <a:r>
              <a:rPr lang="ru-RU" sz="1800" i="1" dirty="0" smtClean="0"/>
              <a:t>     (ножницы)</a:t>
            </a:r>
            <a:endParaRPr lang="ru-RU" sz="1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42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1232281"/>
            <a:ext cx="5500726" cy="4125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357166"/>
            <a:ext cx="6900882" cy="44130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 smtClean="0"/>
              <a:t>«</a:t>
            </a:r>
            <a:r>
              <a:rPr lang="ru-RU" sz="2000" dirty="0" err="1" smtClean="0"/>
              <a:t>Клеют</a:t>
            </a:r>
            <a:r>
              <a:rPr lang="ru-RU" sz="2000" dirty="0" smtClean="0"/>
              <a:t> наши пальчики волшебные тюльпанчики!»</a:t>
            </a: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Литвиненко Яна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Наумова Дарья</a:t>
            </a:r>
            <a:endParaRPr lang="ru-RU" dirty="0"/>
          </a:p>
        </p:txBody>
      </p:sp>
      <p:pic>
        <p:nvPicPr>
          <p:cNvPr id="10" name="Содержимое 9" descr="IMG_4254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371975" y="2933700"/>
            <a:ext cx="3657600" cy="2743200"/>
          </a:xfrm>
        </p:spPr>
      </p:pic>
      <p:pic>
        <p:nvPicPr>
          <p:cNvPr id="12" name="Содержимое 11" descr="IMG_4255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933700"/>
            <a:ext cx="3657600" cy="274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357166"/>
            <a:ext cx="633699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Были лоскуточки, а теперь цветочки!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Рисунок 2" descr="IMG_42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714488"/>
            <a:ext cx="3619525" cy="2714644"/>
          </a:xfrm>
          <a:prstGeom prst="rect">
            <a:avLst/>
          </a:prstGeom>
        </p:spPr>
      </p:pic>
      <p:pic>
        <p:nvPicPr>
          <p:cNvPr id="4" name="Рисунок 3" descr="IMG_42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1714488"/>
            <a:ext cx="3643338" cy="2732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42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42910" y="1857364"/>
            <a:ext cx="3929058" cy="2946794"/>
          </a:xfrm>
          <a:prstGeom prst="rect">
            <a:avLst/>
          </a:prstGeom>
        </p:spPr>
      </p:pic>
      <p:pic>
        <p:nvPicPr>
          <p:cNvPr id="4" name="Рисунок 3" descr="IMG_42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432104" y="1854384"/>
            <a:ext cx="3976684" cy="2982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357166"/>
            <a:ext cx="712887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Лепестки приклеим сразу и букет поставим в вазу!</a:t>
            </a:r>
            <a:endParaRPr lang="ru-RU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3" name="Рисунок 2" descr="IMG_42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000240"/>
            <a:ext cx="3929090" cy="2946818"/>
          </a:xfrm>
          <a:prstGeom prst="rect">
            <a:avLst/>
          </a:prstGeom>
        </p:spPr>
      </p:pic>
      <p:pic>
        <p:nvPicPr>
          <p:cNvPr id="4" name="Рисунок 3" descr="IMG_42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2000240"/>
            <a:ext cx="3976682" cy="2982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42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57166"/>
            <a:ext cx="4071966" cy="3053975"/>
          </a:xfrm>
          <a:prstGeom prst="rect">
            <a:avLst/>
          </a:prstGeom>
        </p:spPr>
      </p:pic>
      <p:pic>
        <p:nvPicPr>
          <p:cNvPr id="5" name="Рисунок 4" descr="IMG_42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3571876"/>
            <a:ext cx="3857620" cy="2893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227</TotalTime>
  <Words>155</Words>
  <Application>Microsoft Office PowerPoint</Application>
  <PresentationFormat>Экран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Иллюстративный материал к статье «Эстетическое воспитание и активизация речевого развития детей с тяжёлым нарушением речи в работе с тканью, используя технику «текстильная пластика».</vt:lpstr>
      <vt:lpstr>Слайд 2</vt:lpstr>
      <vt:lpstr>Загадки</vt:lpstr>
      <vt:lpstr>Слайд 4</vt:lpstr>
      <vt:lpstr>«Клеют наши пальчики волшебные тюльпанчики!»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статьи «Эстетическое воспитание и активизация речевого развития детей с тяжёлым нарушением речи в работе с тканью, используя технику «текстильная пластика».</dc:title>
  <dc:creator>1</dc:creator>
  <cp:lastModifiedBy>1</cp:lastModifiedBy>
  <cp:revision>17</cp:revision>
  <dcterms:created xsi:type="dcterms:W3CDTF">2014-10-20T15:14:59Z</dcterms:created>
  <dcterms:modified xsi:type="dcterms:W3CDTF">2014-10-28T13:48:55Z</dcterms:modified>
</cp:coreProperties>
</file>