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77" r:id="rId3"/>
    <p:sldId id="280" r:id="rId4"/>
    <p:sldId id="257" r:id="rId5"/>
    <p:sldId id="278" r:id="rId6"/>
    <p:sldId id="267" r:id="rId7"/>
    <p:sldId id="268" r:id="rId8"/>
    <p:sldId id="279" r:id="rId9"/>
    <p:sldId id="263" r:id="rId10"/>
    <p:sldId id="270" r:id="rId11"/>
    <p:sldId id="271" r:id="rId12"/>
    <p:sldId id="272" r:id="rId13"/>
    <p:sldId id="281" r:id="rId14"/>
    <p:sldId id="274" r:id="rId15"/>
    <p:sldId id="276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21904"/>
    <a:srgbClr val="ED2A03"/>
    <a:srgbClr val="BE2212"/>
    <a:srgbClr val="080808"/>
    <a:srgbClr val="CD642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3687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687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FD283-CFBB-4E23-B2DB-35FD11B9F79A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47CCC-9175-4524-9693-C10BE2B876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00960-49D6-4985-9440-4C86963C4663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C4321-5AD2-4762-AC53-E43A23FDD1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2EF2F-F977-490B-8BF4-45EC1F55B918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A5544-BEAC-40DB-869A-545AD04A08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A01D1-9322-4D04-8D7A-154801D732CF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15DCE-C082-4869-A738-4A80066290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4B81B-55CB-4B32-8767-6D8BB56BE372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E7CA7-5A3C-417D-99CC-C11D22870B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9AF7F-2D5D-403B-84FC-599E5AB4E5DF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59C76-6233-4F53-9107-24CA4141B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CFE2D-D283-4D03-AA92-603AAD1BD03D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7FB44-4907-43DC-A55B-0D5BEFAD58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50173-DCBE-44DD-AA27-47BEE2DC4F98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3136B-49A3-4C6F-8F29-A3E4174CEF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4B128-E9AC-46E7-B36D-7D0C9C5874E0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67542-6C2F-437C-BC97-F996CDAC59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FC643-EC3F-4F79-8621-98BCF2389561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D3868-065E-4D1A-9939-B13B90501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212AF-DF5F-4322-B9A8-1F9AAA2D7BF7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B9E59-A96D-4FD9-A8F6-6F82E94904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35843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844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845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84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84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84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84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85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358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76C4B5E-5F71-4F61-8C00-F4B0EF01652E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BB7B1B1-DFF6-484A-9FAE-FB00CAE9D8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585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585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  <p:sldLayoutId id="2147483690" r:id="rId2"/>
    <p:sldLayoutId id="2147483689" r:id="rId3"/>
    <p:sldLayoutId id="2147483688" r:id="rId4"/>
    <p:sldLayoutId id="2147483687" r:id="rId5"/>
    <p:sldLayoutId id="2147483686" r:id="rId6"/>
    <p:sldLayoutId id="2147483685" r:id="rId7"/>
    <p:sldLayoutId id="2147483684" r:id="rId8"/>
    <p:sldLayoutId id="2147483683" r:id="rId9"/>
    <p:sldLayoutId id="2147483682" r:id="rId10"/>
    <p:sldLayoutId id="21474836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500063"/>
            <a:ext cx="7772400" cy="228600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0" dirty="0" err="1" smtClean="0">
                <a:solidFill>
                  <a:srgbClr val="FF0000"/>
                </a:solidFill>
                <a:latin typeface="+mn-lt"/>
              </a:rPr>
              <a:t>Биоэнергопластика</a:t>
            </a:r>
            <a:r>
              <a:rPr lang="ru-RU" sz="5400" b="0" dirty="0" smtClean="0">
                <a:solidFill>
                  <a:srgbClr val="FF0000"/>
                </a:solidFill>
                <a:latin typeface="+mn-lt"/>
              </a:rPr>
              <a:t> </a:t>
            </a:r>
            <a:br>
              <a:rPr lang="ru-RU" sz="5400" b="0" dirty="0" smtClean="0">
                <a:solidFill>
                  <a:srgbClr val="FF0000"/>
                </a:solidFill>
                <a:latin typeface="+mn-lt"/>
              </a:rPr>
            </a:br>
            <a:r>
              <a:rPr lang="ru-RU" sz="5400" b="0" dirty="0" smtClean="0">
                <a:solidFill>
                  <a:srgbClr val="FF0000"/>
                </a:solidFill>
                <a:latin typeface="+mn-lt"/>
              </a:rPr>
              <a:t>       </a:t>
            </a:r>
            <a:r>
              <a:rPr lang="ru-RU" sz="5400" b="0" dirty="0" smtClean="0">
                <a:solidFill>
                  <a:srgbClr val="FF0000"/>
                </a:solidFill>
                <a:latin typeface="Arial" charset="0"/>
              </a:rPr>
              <a:t>в </a:t>
            </a:r>
            <a:r>
              <a:rPr lang="ru-RU" sz="5400" b="0" dirty="0">
                <a:solidFill>
                  <a:srgbClr val="FF0000"/>
                </a:solidFill>
                <a:latin typeface="Arial" charset="0"/>
              </a:rPr>
              <a:t>физкультуре</a:t>
            </a:r>
            <a:r>
              <a:rPr lang="ru-RU" sz="5400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911725" y="3998913"/>
            <a:ext cx="3600450" cy="1622425"/>
          </a:xfrm>
        </p:spPr>
        <p:txBody>
          <a:bodyPr anchor="ctr"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i="1" smtClean="0">
                <a:solidFill>
                  <a:srgbClr val="002060"/>
                </a:solidFill>
              </a:rPr>
              <a:t>Чем больше уверенности в движении детской руки, тем ярче речь ребёнка!</a:t>
            </a:r>
          </a:p>
          <a:p>
            <a:pPr marL="0" indent="0"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i="1" smtClean="0">
                <a:solidFill>
                  <a:srgbClr val="002060"/>
                </a:solidFill>
              </a:rPr>
              <a:t>В.А. Сухомлинский</a:t>
            </a:r>
          </a:p>
        </p:txBody>
      </p:sp>
      <p:pic>
        <p:nvPicPr>
          <p:cNvPr id="2" name="Picture 7" descr="post-182234-1282941809_thum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819400"/>
            <a:ext cx="3313112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>
                <a:solidFill>
                  <a:srgbClr val="FF0000"/>
                </a:solidFill>
              </a:rPr>
              <a:t>« </a:t>
            </a:r>
            <a:r>
              <a:rPr lang="ru-RU" b="0" i="1" u="sng" dirty="0" smtClean="0">
                <a:solidFill>
                  <a:srgbClr val="FF0000"/>
                </a:solidFill>
              </a:rPr>
              <a:t>Язычок гулять выходит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482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071563"/>
            <a:ext cx="8229600" cy="5054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000" dirty="0"/>
              <a:t> </a:t>
            </a:r>
            <a:endParaRPr lang="ru-RU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Язычок гулять выходит,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Домик он кругом обходит.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Кто же тут и кто же там?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Он глядит по сторонам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/>
          </a:p>
        </p:txBody>
      </p:sp>
      <p:pic>
        <p:nvPicPr>
          <p:cNvPr id="22531" name="Picture 2" descr="C:\Documents and Settings\Admin\Рабочий стол\Новая папка\IMG_06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1700213"/>
            <a:ext cx="2903537" cy="30972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2" name="Picture 4" descr="C:\Documents and Settings\Admin\Рабочий стол\Новая папка\IMG_06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3929063"/>
            <a:ext cx="3971925" cy="2413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85813" y="244475"/>
            <a:ext cx="8056562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b="0" i="1" u="sng" dirty="0">
                <a:solidFill>
                  <a:srgbClr val="C00000"/>
                </a:solidFill>
              </a:rPr>
              <a:t>« Слонёнок»</a:t>
            </a:r>
          </a:p>
        </p:txBody>
      </p:sp>
      <p:sp>
        <p:nvSpPr>
          <p:cNvPr id="21506" name="Содержимое 2"/>
          <p:cNvSpPr>
            <a:spLocks noGrp="1"/>
          </p:cNvSpPr>
          <p:nvPr>
            <p:ph idx="4294967295"/>
          </p:nvPr>
        </p:nvSpPr>
        <p:spPr>
          <a:xfrm>
            <a:off x="428625" y="642938"/>
            <a:ext cx="8229600" cy="46434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/>
              <a:t> </a:t>
            </a:r>
            <a:endParaRPr lang="ru-RU" u="sng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/>
              <a:t>Подражаю я слону,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/>
              <a:t>Губки хоботом тяну: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/>
              <a:t>    </a:t>
            </a:r>
            <a:r>
              <a:rPr lang="ru-RU" sz="2800" dirty="0" smtClean="0"/>
              <a:t>     </a:t>
            </a:r>
            <a:r>
              <a:rPr lang="ru-RU" sz="2800" dirty="0"/>
              <a:t>«У-у-у</a:t>
            </a:r>
            <a:r>
              <a:rPr lang="ru-RU" dirty="0" smtClean="0"/>
              <a:t>!»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u="sng" dirty="0" smtClean="0">
                <a:solidFill>
                  <a:srgbClr val="FF0000"/>
                </a:solidFill>
              </a:rPr>
              <a:t>Лягушонок»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Тянем губки прямо к ушкам!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Я веселая лягушка.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/>
          </a:p>
        </p:txBody>
      </p:sp>
      <p:pic>
        <p:nvPicPr>
          <p:cNvPr id="23555" name="Picture 2" descr="C:\Documents and Settings\Admin\Рабочий стол\Новая папка\IMG_06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404813"/>
            <a:ext cx="2282825" cy="2898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56" name="Picture 3" descr="C:\Documents and Settings\Admin\Рабочий стол\Новая папка\IMG_06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3857625"/>
            <a:ext cx="3509962" cy="23828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14513" y="285750"/>
            <a:ext cx="7329487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b="0" i="1" u="sng" dirty="0" smtClean="0">
                <a:solidFill>
                  <a:srgbClr val="FF0000"/>
                </a:solidFill>
              </a:rPr>
              <a:t>«</a:t>
            </a:r>
            <a:r>
              <a:rPr lang="ru-RU" sz="4800" b="0" i="1" u="sng" dirty="0" smtClean="0">
                <a:solidFill>
                  <a:srgbClr val="FF0000"/>
                </a:solidFill>
              </a:rPr>
              <a:t>Хомячок»</a:t>
            </a:r>
            <a:endParaRPr lang="ru-RU" sz="4800" b="0" i="1" u="sng" dirty="0">
              <a:solidFill>
                <a:srgbClr val="FF0000"/>
              </a:solidFill>
            </a:endParaRPr>
          </a:p>
        </p:txBody>
      </p:sp>
      <p:pic>
        <p:nvPicPr>
          <p:cNvPr id="24578" name="Picture 2" descr="C:\Documents and Settings\Admin\Рабочий стол\Новая папка\IMG_061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857375"/>
            <a:ext cx="2432050" cy="2768600"/>
          </a:xfrm>
          <a:ln w="38100">
            <a:solidFill>
              <a:schemeClr val="tx1"/>
            </a:solidFill>
          </a:ln>
        </p:spPr>
      </p:pic>
      <p:sp>
        <p:nvSpPr>
          <p:cNvPr id="24579" name="Прямоугольник 6"/>
          <p:cNvSpPr>
            <a:spLocks noChangeArrowheads="1"/>
          </p:cNvSpPr>
          <p:nvPr/>
        </p:nvSpPr>
        <p:spPr bwMode="auto">
          <a:xfrm>
            <a:off x="2286000" y="2357438"/>
            <a:ext cx="63579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2400"/>
              <a:t>Я надую щёчки так,</a:t>
            </a:r>
          </a:p>
          <a:p>
            <a:pPr algn="ctr">
              <a:buFont typeface="Wingdings" pitchFamily="2" charset="2"/>
              <a:buNone/>
            </a:pPr>
            <a:r>
              <a:rPr lang="ru-RU" sz="2400"/>
              <a:t>Словно толстый я хомяк</a:t>
            </a:r>
          </a:p>
        </p:txBody>
      </p:sp>
      <p:pic>
        <p:nvPicPr>
          <p:cNvPr id="24580" name="Picture 3" descr="C:\Documents and Settings\Admin\Рабочий стол\Новая папка\IMG_06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3714750"/>
            <a:ext cx="3660775" cy="27305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smtClean="0">
                <a:solidFill>
                  <a:srgbClr val="E21904"/>
                </a:solidFill>
                <a:effectLst/>
                <a:latin typeface="Arial" charset="0"/>
              </a:rPr>
              <a:t>« Птенчики»</a:t>
            </a:r>
          </a:p>
        </p:txBody>
      </p:sp>
      <p:sp>
        <p:nvSpPr>
          <p:cNvPr id="25602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341438"/>
            <a:ext cx="8007350" cy="4754562"/>
          </a:xfrm>
        </p:spPr>
        <p:txBody>
          <a:bodyPr/>
          <a:lstStyle/>
          <a:p>
            <a:r>
              <a:rPr lang="ru-RU" sz="2800" smtClean="0">
                <a:effectLst/>
              </a:rPr>
              <a:t>Открываем  рот- смотрим прямо в потолок</a:t>
            </a:r>
          </a:p>
          <a:p>
            <a:r>
              <a:rPr lang="ru-RU" sz="2800" smtClean="0">
                <a:effectLst/>
              </a:rPr>
              <a:t>Закрываем рот – смотрим прямо на живот</a:t>
            </a:r>
          </a:p>
          <a:p>
            <a:pPr>
              <a:buFont typeface="Wingdings" pitchFamily="2" charset="2"/>
              <a:buNone/>
            </a:pPr>
            <a:endParaRPr lang="ru-RU" sz="2800" smtClean="0">
              <a:effectLst/>
            </a:endParaRPr>
          </a:p>
        </p:txBody>
      </p:sp>
      <p:pic>
        <p:nvPicPr>
          <p:cNvPr id="25603" name="Picture 4" descr="IMG_06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068638"/>
            <a:ext cx="3870325" cy="29003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604" name="Picture 5" descr="IMG_06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3068638"/>
            <a:ext cx="3743325" cy="29289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0"/>
          <p:cNvSpPr txBox="1">
            <a:spLocks noChangeArrowheads="1"/>
          </p:cNvSpPr>
          <p:nvPr/>
        </p:nvSpPr>
        <p:spPr bwMode="auto">
          <a:xfrm>
            <a:off x="642938" y="857250"/>
            <a:ext cx="8001000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i="1">
                <a:latin typeface="Calibri" pitchFamily="34" charset="0"/>
              </a:rPr>
              <a:t>Систематическая работа с применением биоэнергопластики способствует привлечению интереса детей к логопедическим занятиям</a:t>
            </a:r>
            <a:r>
              <a:rPr lang="ru-RU" sz="2800">
                <a:latin typeface="Calibri" pitchFamily="34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2800" i="1">
                <a:latin typeface="Calibri" pitchFamily="34" charset="0"/>
              </a:rPr>
              <a:t>Позволяет достичь положительных результатов в развитии артикуляционной</a:t>
            </a:r>
            <a:r>
              <a:rPr lang="ru-RU" sz="2800" i="1"/>
              <a:t>, мелкой и общей</a:t>
            </a:r>
            <a:r>
              <a:rPr lang="ru-RU" sz="2800" i="1">
                <a:latin typeface="Calibri" pitchFamily="34" charset="0"/>
              </a:rPr>
              <a:t> моторики.</a:t>
            </a:r>
          </a:p>
          <a:p>
            <a:pPr>
              <a:buFont typeface="Wingdings" pitchFamily="2" charset="2"/>
              <a:buChar char="v"/>
            </a:pPr>
            <a:r>
              <a:rPr lang="ru-RU" sz="2800" i="1">
                <a:latin typeface="Calibri" pitchFamily="34" charset="0"/>
              </a:rPr>
              <a:t>Облегчает постановку, введение звуков в речь.</a:t>
            </a:r>
          </a:p>
          <a:p>
            <a:pPr>
              <a:buFont typeface="Wingdings" pitchFamily="2" charset="2"/>
              <a:buChar char="v"/>
            </a:pPr>
            <a:r>
              <a:rPr lang="ru-RU" sz="2800" i="1">
                <a:latin typeface="Calibri" pitchFamily="34" charset="0"/>
              </a:rPr>
              <a:t>Способствует более быстрому преодолению речевых нарушений.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1"/>
          <p:cNvSpPr txBox="1">
            <a:spLocks noChangeArrowheads="1"/>
          </p:cNvSpPr>
          <p:nvPr/>
        </p:nvSpPr>
        <p:spPr bwMode="auto">
          <a:xfrm>
            <a:off x="1692275" y="2276475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           </a:t>
            </a:r>
            <a:endParaRPr lang="ru-RU" sz="3600" b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7650" name="Picture 3" descr="63009306d5c7842017dbe06172ea7a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916113"/>
            <a:ext cx="6637338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4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algn="ctr"/>
            <a:r>
              <a:rPr lang="ru-RU" smtClean="0">
                <a:effectLst/>
                <a:latin typeface="Arial" charset="0"/>
              </a:rPr>
              <a:t>Здоровья  и счастья вашим детям</a:t>
            </a:r>
            <a:r>
              <a:rPr lang="ru-RU" sz="4000" smtClean="0">
                <a:effectLst/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63 миллиона рублей потратят на ремонт бывшего на балансе уни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214438"/>
            <a:ext cx="3190875" cy="23574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38" name="Picture 3" descr="C:\Documents and Settings\Admin\Рабочий стол\Новая папка\фигур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3857625"/>
            <a:ext cx="3500437" cy="24765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39" name="Picture 4" descr="I:\добавление к сайту\фото сайт\DSC007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1571625"/>
            <a:ext cx="2992437" cy="22764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1214438" y="500063"/>
            <a:ext cx="69437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Двигательная, умственная и речевая активность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D:\юля дом\фото\10.04.2010\скакал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477838"/>
            <a:ext cx="2016125" cy="28797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2" name="Picture 3" descr="D:\юля дом\фото\2012\DSC000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500063"/>
            <a:ext cx="3400425" cy="25495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3" name="Picture 4" descr="D:\юля дом\фото\2012\DSC000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3600450"/>
            <a:ext cx="3429000" cy="25717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4" name="Picture 5" descr="D:\юля дом\фото\2012\DSC0002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3" y="3963988"/>
            <a:ext cx="3217862" cy="2413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0" smtClean="0">
                <a:solidFill>
                  <a:srgbClr val="FF0000"/>
                </a:solidFill>
              </a:rPr>
              <a:t>Что такое биоэнергопластика?</a:t>
            </a:r>
            <a:br>
              <a:rPr lang="ru-RU" b="0" smtClean="0">
                <a:solidFill>
                  <a:srgbClr val="FF0000"/>
                </a:solidFill>
              </a:rPr>
            </a:br>
            <a:endParaRPr lang="ru-RU" b="0" smtClean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395288" y="1916113"/>
            <a:ext cx="5429250" cy="4191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60000"/>
              </a:lnSpc>
              <a:defRPr/>
            </a:pPr>
            <a:r>
              <a:rPr lang="ru-RU" sz="2600" b="1" smtClean="0"/>
              <a:t>Биоэнергия – это </a:t>
            </a:r>
          </a:p>
          <a:p>
            <a:pPr eaLnBrk="1" hangingPunct="1">
              <a:lnSpc>
                <a:spcPct val="60000"/>
              </a:lnSpc>
              <a:buFont typeface="Wingdings" pitchFamily="2" charset="2"/>
              <a:buNone/>
              <a:defRPr/>
            </a:pPr>
            <a:r>
              <a:rPr lang="ru-RU" sz="2600" b="1" smtClean="0"/>
              <a:t>    энергия, которая находится внутри человека</a:t>
            </a:r>
            <a:r>
              <a:rPr lang="ru-RU" sz="2600" smtClean="0"/>
              <a:t>.</a:t>
            </a:r>
          </a:p>
          <a:p>
            <a:pPr eaLnBrk="1" hangingPunct="1">
              <a:lnSpc>
                <a:spcPct val="60000"/>
              </a:lnSpc>
              <a:buFont typeface="Wingdings" pitchFamily="2" charset="2"/>
              <a:buNone/>
              <a:defRPr/>
            </a:pPr>
            <a:endParaRPr lang="ru-RU" sz="2600" smtClean="0"/>
          </a:p>
          <a:p>
            <a:pPr eaLnBrk="1" hangingPunct="1">
              <a:lnSpc>
                <a:spcPct val="60000"/>
              </a:lnSpc>
              <a:defRPr/>
            </a:pPr>
            <a:r>
              <a:rPr lang="ru-RU" sz="2600" b="1" smtClean="0"/>
              <a:t>Пластика – плавные, раскрепощённые движения тела, рук.</a:t>
            </a:r>
          </a:p>
          <a:p>
            <a:pPr eaLnBrk="1" hangingPunct="1">
              <a:lnSpc>
                <a:spcPct val="60000"/>
              </a:lnSpc>
              <a:defRPr/>
            </a:pPr>
            <a:endParaRPr lang="ru-RU" sz="2600" b="1" smtClean="0"/>
          </a:p>
          <a:p>
            <a:pPr eaLnBrk="1" hangingPunct="1">
              <a:lnSpc>
                <a:spcPct val="60000"/>
              </a:lnSpc>
              <a:defRPr/>
            </a:pPr>
            <a:r>
              <a:rPr lang="ru-RU" sz="2600" b="1" smtClean="0"/>
              <a:t>Биоэнергопластика – это соединение движений артикуляционного аппарата и движений кистей рук.</a:t>
            </a:r>
          </a:p>
        </p:txBody>
      </p:sp>
      <p:pic>
        <p:nvPicPr>
          <p:cNvPr id="16387" name="Picture 5" descr="DSC000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2500313"/>
            <a:ext cx="3308350" cy="24812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5" y="500063"/>
            <a:ext cx="4714875" cy="917575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296988" y="2540000"/>
            <a:ext cx="7200900" cy="3556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/>
              <a:t>Для достижения лучших результатов в работе над звукопроизношением </a:t>
            </a:r>
            <a:r>
              <a:rPr lang="ru-RU" sz="2400" dirty="0" smtClean="0"/>
              <a:t>и развитием мелкой моторики можно </a:t>
            </a:r>
            <a:r>
              <a:rPr lang="ru-RU" sz="2400" dirty="0"/>
              <a:t>использовать инновационный метод – </a:t>
            </a:r>
            <a:r>
              <a:rPr lang="ru-RU" sz="2400" dirty="0" err="1"/>
              <a:t>биоэнергопластика</a:t>
            </a:r>
            <a:r>
              <a:rPr lang="ru-RU" sz="2400" dirty="0"/>
              <a:t>.</a:t>
            </a:r>
          </a:p>
        </p:txBody>
      </p:sp>
      <p:sp>
        <p:nvSpPr>
          <p:cNvPr id="7" name="7-конечная звезда 6"/>
          <p:cNvSpPr/>
          <p:nvPr/>
        </p:nvSpPr>
        <p:spPr>
          <a:xfrm>
            <a:off x="1042988" y="692150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7-конечная звезда 12"/>
          <p:cNvSpPr/>
          <p:nvPr/>
        </p:nvSpPr>
        <p:spPr>
          <a:xfrm>
            <a:off x="7072313" y="714375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3" name="Picture 7" descr="DSC000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404813"/>
            <a:ext cx="3455988" cy="25923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4" name="Picture 8" descr="DSC004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476250"/>
            <a:ext cx="3657600" cy="25241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5" name="Picture 2" descr="C:\Documents and Settings\Admin\Рабочий стол\биоэнерго\DSC001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0" y="4624388"/>
            <a:ext cx="2670175" cy="19970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38413" y="244475"/>
            <a:ext cx="6303962" cy="1431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800" b="0" u="sng" smtClean="0">
                <a:solidFill>
                  <a:srgbClr val="FF0000"/>
                </a:solidFill>
              </a:rPr>
              <a:t>Биоэнергопластик</a:t>
            </a:r>
            <a:r>
              <a:rPr lang="ru-RU" sz="4800" b="0" u="sng" smtClean="0">
                <a:solidFill>
                  <a:srgbClr val="FF0000"/>
                </a:solidFill>
                <a:latin typeface="Arial" charset="0"/>
              </a:rPr>
              <a:t>а</a:t>
            </a:r>
            <a:r>
              <a:rPr lang="ru-RU" sz="4800" smtClean="0">
                <a:solidFill>
                  <a:srgbClr val="FF0000"/>
                </a:solidFill>
              </a:rPr>
              <a:t> 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03575" y="1916113"/>
            <a:ext cx="5672138" cy="4191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200" smtClean="0"/>
              <a:t>Оптимизирует психологическую базу речи.</a:t>
            </a:r>
          </a:p>
          <a:p>
            <a:pPr eaLnBrk="1" hangingPunct="1">
              <a:defRPr/>
            </a:pPr>
            <a:r>
              <a:rPr lang="ru-RU" sz="2200" smtClean="0"/>
              <a:t>Улучшает моторные возможности ребёнка по всем параметрам.</a:t>
            </a:r>
          </a:p>
          <a:p>
            <a:pPr eaLnBrk="1" hangingPunct="1">
              <a:defRPr/>
            </a:pPr>
            <a:r>
              <a:rPr lang="ru-RU" sz="2200" smtClean="0"/>
              <a:t>Способствует коррекции звукопроизношения, фонематических процессов.</a:t>
            </a:r>
          </a:p>
          <a:p>
            <a:pPr eaLnBrk="1" hangingPunct="1">
              <a:defRPr/>
            </a:pPr>
            <a:r>
              <a:rPr lang="ru-RU" sz="2200" smtClean="0"/>
              <a:t>Синхронизирует работу  речевой и мелкой моторики, сокращает время логопедических занятий, усиливает их результативность.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200" smtClean="0"/>
          </a:p>
        </p:txBody>
      </p:sp>
      <p:pic>
        <p:nvPicPr>
          <p:cNvPr id="2050" name="Picture 2" descr="G:\1277323181_4-copy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773238"/>
            <a:ext cx="2500312" cy="3786187"/>
          </a:xfrm>
          <a:prstGeom prst="rect">
            <a:avLst/>
          </a:prstGeom>
          <a:noFill/>
          <a:ln w="38100">
            <a:solidFill>
              <a:srgbClr val="BE2212"/>
            </a:solidFill>
            <a:miter lim="800000"/>
            <a:headEnd/>
            <a:tailEnd/>
          </a:ln>
          <a:effectLst>
            <a:outerShdw dist="12700" dir="2700000" sy="-23000" kx="-800382" algn="bl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/>
              <a:t>Этапы работы с применением биоэнергопластики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27088" y="1916113"/>
            <a:ext cx="800735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3000" dirty="0"/>
              <a:t>Диагностический ( сбор анамнезе, обследование общей, мелкой и артикуляционной моторики)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3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3000" dirty="0" smtClean="0"/>
              <a:t>Эмоциональный </a:t>
            </a:r>
            <a:r>
              <a:rPr lang="ru-RU" sz="3000" dirty="0"/>
              <a:t>( создание положительного </a:t>
            </a:r>
            <a:r>
              <a:rPr lang="ru-RU" sz="3000" dirty="0" smtClean="0"/>
              <a:t>настроения)</a:t>
            </a:r>
            <a:endParaRPr lang="ru-RU" sz="3000" dirty="0"/>
          </a:p>
          <a:p>
            <a:pPr eaLnBrk="1" hangingPunct="1">
              <a:lnSpc>
                <a:spcPct val="90000"/>
              </a:lnSpc>
              <a:defRPr/>
            </a:pPr>
            <a:endParaRPr lang="ru-RU" sz="3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3000" dirty="0" smtClean="0"/>
              <a:t>Основной </a:t>
            </a:r>
            <a:r>
              <a:rPr lang="ru-RU" sz="3000" dirty="0"/>
              <a:t>( </a:t>
            </a:r>
            <a:r>
              <a:rPr lang="ru-RU" sz="3000" dirty="0" smtClean="0"/>
              <a:t>развитие артикуляционной и мелкой моторики)</a:t>
            </a:r>
            <a:endParaRPr lang="ru-RU" sz="3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20484" name="Picture 2" descr="C:\Documents and Settings\Admin\Рабочий стол\Новая папка\IMG_06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2286000"/>
            <a:ext cx="3717925" cy="2800350"/>
          </a:xfrm>
          <a:ln w="38100">
            <a:solidFill>
              <a:schemeClr val="tx1"/>
            </a:solidFill>
          </a:ln>
        </p:spPr>
      </p:pic>
      <p:pic>
        <p:nvPicPr>
          <p:cNvPr id="20485" name="Picture 3" descr="C:\Documents and Settings\Admin\Рабочий стол\Новая папка\IMG_063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25" y="3786188"/>
            <a:ext cx="3748088" cy="2379662"/>
          </a:xfrm>
          <a:ln w="38100">
            <a:solidFill>
              <a:schemeClr val="tx1"/>
            </a:solidFill>
          </a:ln>
        </p:spPr>
      </p:pic>
      <p:pic>
        <p:nvPicPr>
          <p:cNvPr id="20486" name="Picture 2" descr="C:\Documents and Settings\Admin\Рабочий стол\Новая папка\IMG_06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214313"/>
            <a:ext cx="3714750" cy="27574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884238"/>
            <a:ext cx="8385175" cy="7921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b="0" u="sng" smtClean="0">
                <a:solidFill>
                  <a:srgbClr val="FF0000"/>
                </a:solidFill>
              </a:rPr>
              <a:t>Особенности работы с применением биоэнергопластики.</a:t>
            </a:r>
            <a:r>
              <a:rPr lang="ru-RU" sz="3600" smtClean="0">
                <a:solidFill>
                  <a:srgbClr val="FF0000"/>
                </a:solidFill>
              </a:rPr>
              <a:t/>
            </a:r>
            <a:br>
              <a:rPr lang="ru-RU" sz="3600" smtClean="0">
                <a:solidFill>
                  <a:srgbClr val="FF0000"/>
                </a:solidFill>
              </a:rPr>
            </a:br>
            <a:endParaRPr lang="ru-RU" sz="3600" smtClean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27088" y="1916113"/>
            <a:ext cx="4906962" cy="4191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ru-RU" sz="17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700" dirty="0" smtClean="0"/>
              <a:t>артикуляционные упражнения выполняют по </a:t>
            </a:r>
            <a:r>
              <a:rPr lang="ru-RU" sz="1700" dirty="0"/>
              <a:t>стандартной </a:t>
            </a:r>
            <a:r>
              <a:rPr lang="ru-RU" sz="1700" dirty="0" smtClean="0"/>
              <a:t>методике. </a:t>
            </a:r>
            <a:endParaRPr lang="ru-RU" sz="1700" dirty="0"/>
          </a:p>
          <a:p>
            <a:pPr eaLnBrk="1" hangingPunct="1">
              <a:lnSpc>
                <a:spcPct val="80000"/>
              </a:lnSpc>
              <a:defRPr/>
            </a:pPr>
            <a:endParaRPr lang="ru-RU" sz="17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700" dirty="0" smtClean="0"/>
              <a:t>к </a:t>
            </a:r>
            <a:r>
              <a:rPr lang="ru-RU" sz="1700" dirty="0"/>
              <a:t>артикуляционному упражнению присоединяется </a:t>
            </a:r>
            <a:r>
              <a:rPr lang="ru-RU" sz="1700" dirty="0" smtClean="0"/>
              <a:t>рука</a:t>
            </a:r>
            <a:r>
              <a:rPr lang="ru-RU" sz="1700" dirty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700" dirty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700" dirty="0" smtClean="0"/>
              <a:t>подключается </a:t>
            </a:r>
            <a:r>
              <a:rPr lang="ru-RU" sz="1700" dirty="0"/>
              <a:t>вторая </a:t>
            </a:r>
            <a:r>
              <a:rPr lang="ru-RU" sz="1700" dirty="0" smtClean="0"/>
              <a:t>рука,- обе руки имитируют </a:t>
            </a:r>
            <a:r>
              <a:rPr lang="ru-RU" sz="1700" dirty="0"/>
              <a:t>движения артикуляционного аппарата.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7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700" dirty="0" smtClean="0"/>
              <a:t> </a:t>
            </a:r>
            <a:r>
              <a:rPr lang="ru-RU" sz="1700" dirty="0"/>
              <a:t>в </a:t>
            </a:r>
            <a:r>
              <a:rPr lang="ru-RU" sz="1700" dirty="0" smtClean="0"/>
              <a:t> </a:t>
            </a:r>
            <a:r>
              <a:rPr lang="ru-RU" sz="1700" dirty="0"/>
              <a:t>упражнениях применяются </a:t>
            </a:r>
            <a:r>
              <a:rPr lang="ru-RU" sz="1700" dirty="0" smtClean="0"/>
              <a:t>игровые персонажи,  </a:t>
            </a:r>
            <a:r>
              <a:rPr lang="ru-RU" sz="1700" dirty="0"/>
              <a:t>счёт, музыка, стихи.</a:t>
            </a:r>
          </a:p>
        </p:txBody>
      </p:sp>
      <p:pic>
        <p:nvPicPr>
          <p:cNvPr id="21507" name="Picture 2" descr="C:\Documents and Settings\Admin\Рабочий стол\Новая папка\IMG_06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412875"/>
            <a:ext cx="2786063" cy="20875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08" name="Picture 3" descr="C:\Documents and Settings\Admin\Рабочий стол\Новая папка\IMG_06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005263"/>
            <a:ext cx="2894013" cy="22304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5C992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5C992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1399</TotalTime>
  <Words>251</Words>
  <Application>Microsoft Office PowerPoint</Application>
  <PresentationFormat>Экран (4:3)</PresentationFormat>
  <Paragraphs>61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Wingdings</vt:lpstr>
      <vt:lpstr>Calibri</vt:lpstr>
      <vt:lpstr>Трава</vt:lpstr>
      <vt:lpstr>Трава</vt:lpstr>
      <vt:lpstr>Биоэнергопластика         в физкультуре.</vt:lpstr>
      <vt:lpstr>Слайд 2</vt:lpstr>
      <vt:lpstr>Слайд 3</vt:lpstr>
      <vt:lpstr>Что такое биоэнергопластика? </vt:lpstr>
      <vt:lpstr>Слайд 5</vt:lpstr>
      <vt:lpstr>Биоэнергопластика :</vt:lpstr>
      <vt:lpstr>Этапы работы с применением биоэнергопластики </vt:lpstr>
      <vt:lpstr>Слайд 8</vt:lpstr>
      <vt:lpstr>Особенности работы с применением биоэнергопластики. </vt:lpstr>
      <vt:lpstr>« Язычок гулять выходит»</vt:lpstr>
      <vt:lpstr>« Слонёнок»</vt:lpstr>
      <vt:lpstr>«Хомячок»</vt:lpstr>
      <vt:lpstr>« Птенчики»</vt:lpstr>
      <vt:lpstr>Слайд 14</vt:lpstr>
      <vt:lpstr>Здоровья  и счастья вашим детям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методы в логопедии – биоэнергопластика.</dc:title>
  <dc:creator>Александр</dc:creator>
  <cp:lastModifiedBy>пк</cp:lastModifiedBy>
  <cp:revision>129</cp:revision>
  <dcterms:created xsi:type="dcterms:W3CDTF">2013-03-10T12:36:34Z</dcterms:created>
  <dcterms:modified xsi:type="dcterms:W3CDTF">2014-12-19T19:41:15Z</dcterms:modified>
</cp:coreProperties>
</file>