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68" r:id="rId4"/>
    <p:sldId id="258" r:id="rId5"/>
    <p:sldId id="263" r:id="rId6"/>
    <p:sldId id="264" r:id="rId7"/>
    <p:sldId id="259" r:id="rId8"/>
    <p:sldId id="260" r:id="rId9"/>
    <p:sldId id="261" r:id="rId10"/>
    <p:sldId id="262" r:id="rId11"/>
    <p:sldId id="265" r:id="rId12"/>
    <p:sldId id="266" r:id="rId13"/>
    <p:sldId id="267" r:id="rId14"/>
    <p:sldId id="269" r:id="rId15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101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r>
              <a:rPr lang="ru-RU" smtClean="0"/>
              <a:t>21.09.2013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3A772610-DC34-496E-9142-84C936FA98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2373097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r>
              <a:rPr lang="ru-RU" smtClean="0"/>
              <a:t>21.09.2013</a:t>
            </a:r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1F0DAC08-9D87-45C9-8E51-83ED30EC9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9103375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0DAC08-9D87-45C9-8E51-83ED30EC9CB8}" type="slidenum">
              <a:rPr lang="ru-RU" smtClean="0"/>
              <a:t>5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ru-RU" smtClean="0"/>
              <a:t>21.09.2013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3852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655E9A-FBD6-4565-BB6D-69C86CE5F334}" type="datetimeFigureOut">
              <a:rPr lang="ru-RU" smtClean="0"/>
              <a:t>21.08.2014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8A3FB4-DB31-4113-802F-8712E15764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655E9A-FBD6-4565-BB6D-69C86CE5F334}" type="datetimeFigureOut">
              <a:rPr lang="ru-RU" smtClean="0"/>
              <a:t>21.08.2014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8A3FB4-DB31-4113-802F-8712E15764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655E9A-FBD6-4565-BB6D-69C86CE5F334}" type="datetimeFigureOut">
              <a:rPr lang="ru-RU" smtClean="0"/>
              <a:t>21.08.2014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8A3FB4-DB31-4113-802F-8712E15764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655E9A-FBD6-4565-BB6D-69C86CE5F334}" type="datetimeFigureOut">
              <a:rPr lang="ru-RU" smtClean="0"/>
              <a:t>21.08.2014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8A3FB4-DB31-4113-802F-8712E15764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655E9A-FBD6-4565-BB6D-69C86CE5F334}" type="datetimeFigureOut">
              <a:rPr lang="ru-RU" smtClean="0"/>
              <a:t>21.08.2014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8A3FB4-DB31-4113-802F-8712E15764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655E9A-FBD6-4565-BB6D-69C86CE5F334}" type="datetimeFigureOut">
              <a:rPr lang="ru-RU" smtClean="0"/>
              <a:t>21.08.2014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8A3FB4-DB31-4113-802F-8712E15764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655E9A-FBD6-4565-BB6D-69C86CE5F334}" type="datetimeFigureOut">
              <a:rPr lang="ru-RU" smtClean="0"/>
              <a:t>21.08.2014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8A3FB4-DB31-4113-802F-8712E15764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655E9A-FBD6-4565-BB6D-69C86CE5F334}" type="datetimeFigureOut">
              <a:rPr lang="ru-RU" smtClean="0"/>
              <a:t>21.08.2014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8A3FB4-DB31-4113-802F-8712E15764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655E9A-FBD6-4565-BB6D-69C86CE5F334}" type="datetimeFigureOut">
              <a:rPr lang="ru-RU" smtClean="0"/>
              <a:t>21.08.2014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8A3FB4-DB31-4113-802F-8712E15764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655E9A-FBD6-4565-BB6D-69C86CE5F334}" type="datetimeFigureOut">
              <a:rPr lang="ru-RU" smtClean="0"/>
              <a:t>21.08.2014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8A3FB4-DB31-4113-802F-8712E15764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655E9A-FBD6-4565-BB6D-69C86CE5F334}" type="datetimeFigureOut">
              <a:rPr lang="ru-RU" smtClean="0"/>
              <a:t>21.08.2014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8A3FB4-DB31-4113-802F-8712E157644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3655E9A-FBD6-4565-BB6D-69C86CE5F334}" type="datetimeFigureOut">
              <a:rPr lang="ru-RU" smtClean="0"/>
              <a:t>21.08.2014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98A3FB4-DB31-4113-802F-8712E157644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476672"/>
            <a:ext cx="8136904" cy="432048"/>
          </a:xfrm>
        </p:spPr>
        <p:txBody>
          <a:bodyPr>
            <a:noAutofit/>
          </a:bodyPr>
          <a:lstStyle/>
          <a:p>
            <a:r>
              <a:rPr lang="ru-RU" sz="1600" dirty="0" smtClean="0"/>
              <a:t>ГБДОУ ДЕТСКИЙ САД № 39 Московского района Санкт-Петербурга</a:t>
            </a:r>
            <a:endParaRPr lang="ru-RU" sz="1600" dirty="0"/>
          </a:p>
        </p:txBody>
      </p:sp>
      <p:pic>
        <p:nvPicPr>
          <p:cNvPr id="4" name="Рисунок 3" descr="PhotoA-0499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552" y="3717032"/>
            <a:ext cx="3024336" cy="2448272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496956" y="1556792"/>
            <a:ext cx="8136904" cy="1368152"/>
          </a:xfrm>
          <a:prstGeom prst="rect">
            <a:avLst/>
          </a:prstGeom>
        </p:spPr>
        <p:txBody>
          <a:bodyPr vert="horz" lIns="45720" rIns="45720" bIns="45720" anchor="b">
            <a:normAutofit fontScale="97500" lnSpcReduction="10000"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ru-RU" dirty="0" smtClean="0"/>
              <a:t>КАК МЫ ЛЕПИМ</a:t>
            </a:r>
          </a:p>
          <a:p>
            <a:r>
              <a:rPr lang="ru-RU" dirty="0" smtClean="0"/>
              <a:t> ИЗ СОЛЕНОГО ТЕСТА</a:t>
            </a:r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707904" y="3717032"/>
            <a:ext cx="4968552" cy="1152128"/>
          </a:xfrm>
          <a:prstGeom prst="rect">
            <a:avLst/>
          </a:prstGeom>
        </p:spPr>
        <p:txBody>
          <a:bodyPr vert="horz" lIns="45720" rIns="45720" bIns="45720" anchor="b">
            <a:no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ru-RU" sz="2000" dirty="0" smtClean="0"/>
              <a:t>ВОСПИТАТЕЛЬ: </a:t>
            </a:r>
          </a:p>
          <a:p>
            <a:r>
              <a:rPr lang="ru-RU" sz="2000" dirty="0" err="1" smtClean="0"/>
              <a:t>Дикаева</a:t>
            </a:r>
            <a:r>
              <a:rPr lang="ru-RU" sz="2000" dirty="0" smtClean="0"/>
              <a:t> </a:t>
            </a:r>
          </a:p>
          <a:p>
            <a:r>
              <a:rPr lang="ru-RU" sz="2000" dirty="0" err="1" smtClean="0"/>
              <a:t>Разита</a:t>
            </a:r>
            <a:r>
              <a:rPr lang="ru-RU" sz="2000" dirty="0" smtClean="0"/>
              <a:t> </a:t>
            </a:r>
          </a:p>
          <a:p>
            <a:r>
              <a:rPr lang="ru-RU" sz="2000" dirty="0" smtClean="0"/>
              <a:t>Сайд-Магомедовна</a:t>
            </a:r>
            <a:endParaRPr lang="ru-RU" sz="2000" dirty="0"/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323528" y="5806885"/>
            <a:ext cx="8424936" cy="374983"/>
          </a:xfrm>
          <a:prstGeom prst="rect">
            <a:avLst/>
          </a:prstGeom>
        </p:spPr>
        <p:txBody>
          <a:bodyPr vert="horz" lIns="45720" rIns="45720" bIns="45720" anchor="b">
            <a:no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ru-RU" sz="2800" dirty="0" smtClean="0"/>
              <a:t>2013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68760"/>
            <a:ext cx="8183880" cy="2459760"/>
          </a:xfrm>
        </p:spPr>
        <p:txBody>
          <a:bodyPr/>
          <a:lstStyle/>
          <a:p>
            <a:pPr>
              <a:buNone/>
            </a:pPr>
            <a:r>
              <a:rPr lang="ru-RU" sz="2000" b="1" dirty="0" smtClean="0"/>
              <a:t>Цель: </a:t>
            </a:r>
            <a:r>
              <a:rPr lang="ru-RU" sz="1600" dirty="0" smtClean="0"/>
              <a:t>развитие способности самостоятельно </a:t>
            </a:r>
          </a:p>
          <a:p>
            <a:pPr>
              <a:buNone/>
            </a:pPr>
            <a:r>
              <a:rPr lang="ru-RU" sz="1600" dirty="0" smtClean="0"/>
              <a:t>создавать выразительные образы в лепке,</a:t>
            </a:r>
          </a:p>
          <a:p>
            <a:pPr>
              <a:buNone/>
            </a:pPr>
            <a:r>
              <a:rPr lang="ru-RU" sz="1600" dirty="0" smtClean="0"/>
              <a:t>отличающиеся оригинальностью.</a:t>
            </a:r>
            <a:endParaRPr lang="ru-RU" sz="2000" dirty="0" smtClean="0"/>
          </a:p>
          <a:p>
            <a:pPr>
              <a:buNone/>
            </a:pPr>
            <a:r>
              <a:rPr lang="ru-RU" sz="2000" b="1" dirty="0" smtClean="0"/>
              <a:t>Задачи:</a:t>
            </a:r>
            <a:r>
              <a:rPr lang="ru-RU" sz="1600" dirty="0" smtClean="0"/>
              <a:t> поощрять  творческую активность</a:t>
            </a:r>
          </a:p>
          <a:p>
            <a:pPr>
              <a:buNone/>
            </a:pPr>
            <a:r>
              <a:rPr lang="ru-RU" sz="1600" dirty="0" smtClean="0"/>
              <a:t>детей, инициативу и самостоятельность.</a:t>
            </a:r>
            <a:endParaRPr lang="ru-RU" sz="2000" dirty="0" smtClean="0"/>
          </a:p>
          <a:p>
            <a:pPr>
              <a:buNone/>
            </a:pPr>
            <a:endParaRPr lang="ru-RU" sz="2000" dirty="0"/>
          </a:p>
        </p:txBody>
      </p:sp>
      <p:pic>
        <p:nvPicPr>
          <p:cNvPr id="4" name="Рисунок 3" descr="DSC_0149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47864" y="2996952"/>
            <a:ext cx="5084057" cy="2859782"/>
          </a:xfrm>
          <a:prstGeom prst="rect">
            <a:avLst/>
          </a:prstGeom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183880" cy="864096"/>
          </a:xfrm>
        </p:spPr>
        <p:txBody>
          <a:bodyPr/>
          <a:lstStyle/>
          <a:p>
            <a:pPr algn="r"/>
            <a:r>
              <a:rPr lang="ru-RU" dirty="0" smtClean="0"/>
              <a:t>3й этап. Завершающий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DSC_044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-32355" y="2097809"/>
            <a:ext cx="3738273" cy="2707778"/>
          </a:xfrm>
          <a:prstGeom prst="rect">
            <a:avLst/>
          </a:prstGeom>
        </p:spPr>
      </p:pic>
      <p:pic>
        <p:nvPicPr>
          <p:cNvPr id="6" name="Рисунок 5" descr="DSC_0603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2719618" y="2540607"/>
            <a:ext cx="3768418" cy="2826313"/>
          </a:xfrm>
          <a:prstGeom prst="rect">
            <a:avLst/>
          </a:prstGeom>
        </p:spPr>
      </p:pic>
      <p:pic>
        <p:nvPicPr>
          <p:cNvPr id="7" name="Рисунок 6" descr="DSC_0492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5385975" y="1994903"/>
            <a:ext cx="3998321" cy="2736304"/>
          </a:xfrm>
          <a:prstGeom prst="rect">
            <a:avLst/>
          </a:prstGeom>
        </p:spPr>
      </p:pic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183880" cy="864096"/>
          </a:xfrm>
        </p:spPr>
        <p:txBody>
          <a:bodyPr/>
          <a:lstStyle/>
          <a:p>
            <a:pPr algn="r"/>
            <a:r>
              <a:rPr lang="ru-RU" dirty="0" smtClean="0"/>
              <a:t>НАШИ   УСПЕХИ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DSC_0060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7544" y="476672"/>
            <a:ext cx="4824536" cy="2736304"/>
          </a:xfrm>
        </p:spPr>
      </p:pic>
      <p:pic>
        <p:nvPicPr>
          <p:cNvPr id="6" name="Рисунок 5" descr="DSC_0442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4371442" y="1469318"/>
            <a:ext cx="5328592" cy="3343300"/>
          </a:xfrm>
          <a:prstGeom prst="rect">
            <a:avLst/>
          </a:prstGeom>
        </p:spPr>
      </p:pic>
      <p:pic>
        <p:nvPicPr>
          <p:cNvPr id="7" name="Рисунок 6" descr="DSC_0119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467544" y="3284984"/>
            <a:ext cx="4824536" cy="25202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DSC_0160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-504564" y="1448780"/>
            <a:ext cx="4968552" cy="3024336"/>
          </a:xfrm>
        </p:spPr>
      </p:pic>
      <p:pic>
        <p:nvPicPr>
          <p:cNvPr id="5" name="Рисунок 4" descr="DSC_0406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2323796" y="1652803"/>
            <a:ext cx="4992554" cy="2592288"/>
          </a:xfrm>
          <a:prstGeom prst="rect">
            <a:avLst/>
          </a:prstGeom>
        </p:spPr>
      </p:pic>
      <p:pic>
        <p:nvPicPr>
          <p:cNvPr id="8" name="Рисунок 7" descr="DSC_0110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4900027" y="1660811"/>
            <a:ext cx="4968551" cy="26002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23528" y="1772816"/>
            <a:ext cx="8183880" cy="29523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8900" dirty="0" smtClean="0"/>
              <a:t>СПАСИБО   ЗА   ВНИМАНИЕ!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419872" y="4941168"/>
            <a:ext cx="51845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 презентации использованы </a:t>
            </a:r>
          </a:p>
          <a:p>
            <a:r>
              <a:rPr lang="ru-RU" dirty="0" smtClean="0"/>
              <a:t>фотографии из архива воспитателя </a:t>
            </a:r>
            <a:r>
              <a:rPr lang="ru-RU" dirty="0" err="1" smtClean="0"/>
              <a:t>Дикаевой</a:t>
            </a:r>
            <a:r>
              <a:rPr lang="ru-RU" dirty="0" smtClean="0"/>
              <a:t> Р.М.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4400" dirty="0" smtClean="0"/>
              <a:t>         </a:t>
            </a:r>
            <a:r>
              <a:rPr lang="ru-RU" sz="5400" dirty="0" smtClean="0"/>
              <a:t>Моя группа</a:t>
            </a:r>
            <a:endParaRPr lang="ru-RU" sz="5400" dirty="0"/>
          </a:p>
        </p:txBody>
      </p:sp>
      <p:pic>
        <p:nvPicPr>
          <p:cNvPr id="4" name="Содержимое 3" descr="image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9592" y="476672"/>
            <a:ext cx="7454883" cy="432048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DSC_0318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611560" y="1916832"/>
            <a:ext cx="7704856" cy="4032448"/>
          </a:xfrm>
          <a:prstGeom prst="rect">
            <a:avLst/>
          </a:prstGeom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611559" y="764704"/>
            <a:ext cx="7862515" cy="1080120"/>
          </a:xfrm>
        </p:spPr>
        <p:txBody>
          <a:bodyPr>
            <a:normAutofit fontScale="90000"/>
          </a:bodyPr>
          <a:lstStyle/>
          <a:p>
            <a:pPr algn="r"/>
            <a:r>
              <a:rPr lang="ru-RU" sz="5400" dirty="0" smtClean="0"/>
              <a:t>МОЯ ГРУППА «ПЧЕЛКИ»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183880" cy="648072"/>
          </a:xfrm>
        </p:spPr>
        <p:txBody>
          <a:bodyPr>
            <a:normAutofit/>
          </a:bodyPr>
          <a:lstStyle/>
          <a:p>
            <a:pPr algn="r"/>
            <a:r>
              <a:rPr lang="ru-RU" sz="2800" dirty="0" smtClean="0"/>
              <a:t>ЦЕЛИ И ЗАДАЧИ ЗАНЯТИЯ ПО ЛЕПКЕ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8183880" cy="418795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Цель: </a:t>
            </a:r>
            <a:r>
              <a:rPr lang="ru-RU" sz="2400" dirty="0" smtClean="0"/>
              <a:t>развитие творческих и коммуникативных способностей ребёнка по средствам самовыражения через изготовление изделий из солёного теста</a:t>
            </a:r>
          </a:p>
          <a:p>
            <a:pPr>
              <a:buNone/>
            </a:pPr>
            <a:r>
              <a:rPr lang="ru-RU" dirty="0" smtClean="0"/>
              <a:t>Задачи:</a:t>
            </a:r>
          </a:p>
          <a:p>
            <a:pPr marL="0" indent="0">
              <a:buNone/>
            </a:pPr>
            <a:r>
              <a:rPr lang="ru-RU" sz="2400" dirty="0" smtClean="0"/>
              <a:t>- </a:t>
            </a:r>
            <a:r>
              <a:rPr lang="ru-RU" sz="2400" dirty="0"/>
              <a:t>у</a:t>
            </a:r>
            <a:r>
              <a:rPr lang="ru-RU" sz="2400" dirty="0" smtClean="0"/>
              <a:t>чить детей приёмам скатывания, раскатывания, разделения и соединения солёного теста;</a:t>
            </a:r>
          </a:p>
          <a:p>
            <a:pPr marL="0" indent="0">
              <a:buNone/>
            </a:pPr>
            <a:r>
              <a:rPr lang="ru-RU" sz="2400" dirty="0" smtClean="0"/>
              <a:t>- формирования у детей интереса к лепке;</a:t>
            </a:r>
          </a:p>
          <a:p>
            <a:pPr marL="0" indent="0">
              <a:buNone/>
            </a:pPr>
            <a:r>
              <a:rPr lang="ru-RU" sz="2400" dirty="0" smtClean="0"/>
              <a:t>- развитие мелкой моторики;</a:t>
            </a:r>
          </a:p>
          <a:p>
            <a:pPr marL="0" indent="0">
              <a:buNone/>
            </a:pPr>
            <a:r>
              <a:rPr lang="ru-RU" sz="2400" dirty="0" smtClean="0"/>
              <a:t>- развитие речи;</a:t>
            </a:r>
          </a:p>
          <a:p>
            <a:pPr marL="0" indent="0">
              <a:buNone/>
            </a:pPr>
            <a:r>
              <a:rPr lang="ru-RU" sz="2400" dirty="0" smtClean="0"/>
              <a:t>- ознакомление с окружающим миром.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311762"/>
            <a:ext cx="8424936" cy="456551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b="1" dirty="0" smtClean="0"/>
          </a:p>
          <a:p>
            <a:pPr>
              <a:buNone/>
            </a:pPr>
            <a:r>
              <a:rPr lang="ru-RU" sz="2400" dirty="0" smtClean="0"/>
              <a:t>Мука – 300 г (2 чашки);</a:t>
            </a:r>
          </a:p>
          <a:p>
            <a:pPr>
              <a:buNone/>
            </a:pPr>
            <a:r>
              <a:rPr lang="ru-RU" sz="2400" dirty="0" smtClean="0"/>
              <a:t>Соль – 300 г (1 чашка);</a:t>
            </a:r>
          </a:p>
          <a:p>
            <a:pPr>
              <a:buNone/>
            </a:pPr>
            <a:r>
              <a:rPr lang="ru-RU" sz="2400" dirty="0" smtClean="0"/>
              <a:t>Вода – 200 г (200 мл).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000" i="1" dirty="0" smtClean="0"/>
              <a:t>Дополнительные материалы для улучшения качества теста:</a:t>
            </a:r>
          </a:p>
          <a:p>
            <a:pPr>
              <a:buNone/>
            </a:pPr>
            <a:r>
              <a:rPr lang="ru-RU" sz="2400" dirty="0" smtClean="0"/>
              <a:t>Крахмал – 1 </a:t>
            </a:r>
            <a:r>
              <a:rPr lang="ru-RU" sz="2400" dirty="0" err="1" smtClean="0"/>
              <a:t>ст.ложка</a:t>
            </a:r>
            <a:r>
              <a:rPr lang="ru-RU" sz="2400" dirty="0" smtClean="0"/>
              <a:t>;</a:t>
            </a:r>
          </a:p>
          <a:p>
            <a:pPr>
              <a:buNone/>
            </a:pPr>
            <a:r>
              <a:rPr lang="ru-RU" sz="2400" dirty="0" smtClean="0"/>
              <a:t>Клей обойный – 2 </a:t>
            </a:r>
            <a:r>
              <a:rPr lang="ru-RU" sz="2400" dirty="0" err="1" smtClean="0"/>
              <a:t>ч.ложки</a:t>
            </a:r>
            <a:r>
              <a:rPr lang="ru-RU" sz="2400" dirty="0" smtClean="0"/>
              <a:t>;</a:t>
            </a:r>
          </a:p>
          <a:p>
            <a:pPr>
              <a:buNone/>
            </a:pPr>
            <a:r>
              <a:rPr lang="ru-RU" sz="2400" dirty="0" smtClean="0"/>
              <a:t>Ваниль – 1ч.ложка;</a:t>
            </a:r>
          </a:p>
          <a:p>
            <a:pPr>
              <a:buNone/>
            </a:pPr>
            <a:r>
              <a:rPr lang="ru-RU" sz="2400" dirty="0" smtClean="0"/>
              <a:t>Масло растительное – 5 </a:t>
            </a:r>
            <a:r>
              <a:rPr lang="ru-RU" sz="2400" dirty="0" err="1" smtClean="0"/>
              <a:t>ч.ложек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183880" cy="648072"/>
          </a:xfrm>
        </p:spPr>
        <p:txBody>
          <a:bodyPr>
            <a:noAutofit/>
          </a:bodyPr>
          <a:lstStyle/>
          <a:p>
            <a:pPr algn="r"/>
            <a:r>
              <a:rPr lang="ru-RU" sz="2400" dirty="0" smtClean="0"/>
              <a:t>КЛАССИЧЕСКИЙ РЕЦЕПТ СОЛЁНОГО ТЕСТА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68760"/>
            <a:ext cx="8183880" cy="4187952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sz="2400" dirty="0" smtClean="0"/>
              <a:t>Доски, скалки, салфетки.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Стеки, формочки, трафареты.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Природный материал, бросовый материал.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Краски, кисточки.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И многое другое </a:t>
            </a:r>
            <a:endParaRPr lang="ru-RU" sz="2400" dirty="0"/>
          </a:p>
        </p:txBody>
      </p:sp>
      <p:pic>
        <p:nvPicPr>
          <p:cNvPr id="4" name="Рисунок 3" descr="Lepka_iz_solyenogo_testa (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3968" y="2730219"/>
            <a:ext cx="4176464" cy="3129650"/>
          </a:xfrm>
          <a:prstGeom prst="rect">
            <a:avLst/>
          </a:prstGeom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864096"/>
          </a:xfrm>
        </p:spPr>
        <p:txBody>
          <a:bodyPr>
            <a:normAutofit/>
          </a:bodyPr>
          <a:lstStyle/>
          <a:p>
            <a:pPr algn="r"/>
            <a:r>
              <a:rPr lang="ru-RU" dirty="0" smtClean="0"/>
              <a:t>ИСТРУМЕНТЫ И МАТЕРИАЛЫ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183880" cy="720080"/>
          </a:xfrm>
        </p:spPr>
        <p:txBody>
          <a:bodyPr>
            <a:noAutofit/>
          </a:bodyPr>
          <a:lstStyle/>
          <a:p>
            <a:pPr algn="r"/>
            <a:r>
              <a:rPr lang="ru-RU" sz="4400" dirty="0" smtClean="0"/>
              <a:t>ЭТАПЫ ЗАНЯТИЯ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12776"/>
            <a:ext cx="8183880" cy="1512168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4400" dirty="0" smtClean="0"/>
              <a:t>1 этап – начальный</a:t>
            </a:r>
          </a:p>
          <a:p>
            <a:pPr marL="0" indent="0">
              <a:buNone/>
            </a:pPr>
            <a:r>
              <a:rPr lang="ru-RU" sz="4400" dirty="0" smtClean="0"/>
              <a:t>2 этап – промежуточный</a:t>
            </a:r>
          </a:p>
          <a:p>
            <a:pPr marL="0" indent="0">
              <a:buNone/>
            </a:pPr>
            <a:r>
              <a:rPr lang="ru-RU" sz="4400" dirty="0" smtClean="0"/>
              <a:t>3 этап - завершающий</a:t>
            </a:r>
            <a:endParaRPr lang="ru-RU" sz="4400" dirty="0"/>
          </a:p>
        </p:txBody>
      </p:sp>
      <p:pic>
        <p:nvPicPr>
          <p:cNvPr id="4" name="Рисунок 3" descr="PhotoA-0500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27984" y="2852936"/>
            <a:ext cx="3995936" cy="29969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0181" y="548680"/>
            <a:ext cx="8183880" cy="720080"/>
          </a:xfrm>
        </p:spPr>
        <p:txBody>
          <a:bodyPr/>
          <a:lstStyle/>
          <a:p>
            <a:pPr algn="r"/>
            <a:r>
              <a:rPr lang="ru-RU" dirty="0" smtClean="0"/>
              <a:t>1й этап. Начальный.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340768"/>
            <a:ext cx="8183880" cy="3377536"/>
          </a:xfrm>
        </p:spPr>
        <p:txBody>
          <a:bodyPr/>
          <a:lstStyle/>
          <a:p>
            <a:pPr>
              <a:buNone/>
            </a:pPr>
            <a:r>
              <a:rPr lang="ru-RU" sz="2000" b="1" dirty="0" smtClean="0"/>
              <a:t>Цель: </a:t>
            </a:r>
            <a:r>
              <a:rPr lang="ru-RU" sz="1600" dirty="0" smtClean="0"/>
              <a:t>ознакомление и обучение детей. Накопление творческого опыта детей.</a:t>
            </a:r>
          </a:p>
          <a:p>
            <a:pPr>
              <a:buNone/>
            </a:pPr>
            <a:r>
              <a:rPr lang="ru-RU" sz="1800" b="1" dirty="0" smtClean="0"/>
              <a:t>Задачи: </a:t>
            </a:r>
            <a:r>
              <a:rPr lang="ru-RU" sz="1600" dirty="0" smtClean="0"/>
              <a:t>заинтересовать и раскрепостить детей, чтобы исчез страх перед новым материалом.</a:t>
            </a:r>
          </a:p>
          <a:p>
            <a:pPr>
              <a:buNone/>
            </a:pPr>
            <a:r>
              <a:rPr lang="ru-RU" sz="1600" dirty="0" smtClean="0"/>
              <a:t>  Познакомить дошкольников с особенностями лепки из солёного теста.</a:t>
            </a:r>
            <a:endParaRPr lang="ru-RU" sz="1600" dirty="0"/>
          </a:p>
        </p:txBody>
      </p:sp>
      <p:pic>
        <p:nvPicPr>
          <p:cNvPr id="4" name="Рисунок 3" descr="PhotoA-045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3284984"/>
            <a:ext cx="4064000" cy="3048000"/>
          </a:xfrm>
          <a:prstGeom prst="rect">
            <a:avLst/>
          </a:prstGeom>
        </p:spPr>
      </p:pic>
      <p:pic>
        <p:nvPicPr>
          <p:cNvPr id="6" name="Рисунок 5" descr="PhotoA-0525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88024" y="3320413"/>
            <a:ext cx="3888432" cy="30243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183880" cy="864096"/>
          </a:xfrm>
        </p:spPr>
        <p:txBody>
          <a:bodyPr/>
          <a:lstStyle/>
          <a:p>
            <a:pPr algn="r"/>
            <a:r>
              <a:rPr lang="ru-RU" dirty="0" smtClean="0"/>
              <a:t>2й этап. Промежуточный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556792"/>
            <a:ext cx="8183880" cy="4104456"/>
          </a:xfrm>
        </p:spPr>
        <p:txBody>
          <a:bodyPr/>
          <a:lstStyle/>
          <a:p>
            <a:pPr>
              <a:buNone/>
            </a:pPr>
            <a:r>
              <a:rPr lang="ru-RU" sz="2000" b="1" dirty="0" smtClean="0"/>
              <a:t>Цель:</a:t>
            </a:r>
            <a:r>
              <a:rPr lang="ru-RU" sz="2000" dirty="0" smtClean="0"/>
              <a:t> </a:t>
            </a:r>
            <a:r>
              <a:rPr lang="ru-RU" sz="1600" dirty="0" smtClean="0"/>
              <a:t>приобретение детьми творческого опыта </a:t>
            </a:r>
          </a:p>
          <a:p>
            <a:pPr>
              <a:buNone/>
            </a:pPr>
            <a:r>
              <a:rPr lang="ru-RU" sz="1600" dirty="0" smtClean="0"/>
              <a:t>в преобразовании  изделий из солёного теста.</a:t>
            </a:r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r>
              <a:rPr lang="ru-RU" sz="2000" b="1" dirty="0" smtClean="0"/>
              <a:t>Задачи:</a:t>
            </a:r>
            <a:r>
              <a:rPr lang="ru-RU" sz="2000" dirty="0" smtClean="0"/>
              <a:t> </a:t>
            </a:r>
            <a:r>
              <a:rPr lang="ru-RU" sz="1600" dirty="0" smtClean="0"/>
              <a:t>развивать способность детей</a:t>
            </a:r>
          </a:p>
          <a:p>
            <a:pPr>
              <a:buNone/>
            </a:pPr>
            <a:r>
              <a:rPr lang="ru-RU" sz="1600" dirty="0" smtClean="0"/>
              <a:t>преобразовывать свои поделки;</a:t>
            </a:r>
            <a:endParaRPr lang="ru-RU" sz="2000" dirty="0" smtClean="0"/>
          </a:p>
          <a:p>
            <a:pPr>
              <a:buNone/>
            </a:pPr>
            <a:r>
              <a:rPr lang="ru-RU" sz="1600" dirty="0" smtClean="0"/>
              <a:t>побуждать создавать </a:t>
            </a:r>
          </a:p>
          <a:p>
            <a:pPr>
              <a:buNone/>
            </a:pPr>
            <a:r>
              <a:rPr lang="ru-RU" sz="1600" dirty="0" smtClean="0"/>
              <a:t>выразительные образы</a:t>
            </a:r>
          </a:p>
          <a:p>
            <a:pPr>
              <a:buNone/>
            </a:pPr>
            <a:r>
              <a:rPr lang="ru-RU" sz="1600" dirty="0" smtClean="0"/>
              <a:t>самостоятельно выбирая </a:t>
            </a:r>
          </a:p>
          <a:p>
            <a:pPr>
              <a:buNone/>
            </a:pPr>
            <a:r>
              <a:rPr lang="ru-RU" sz="1600" dirty="0" smtClean="0"/>
              <a:t>приёмы лепки.</a:t>
            </a:r>
          </a:p>
          <a:p>
            <a:pPr>
              <a:buNone/>
            </a:pPr>
            <a:endParaRPr lang="ru-RU" sz="2000" dirty="0"/>
          </a:p>
        </p:txBody>
      </p:sp>
      <p:pic>
        <p:nvPicPr>
          <p:cNvPr id="4" name="Рисунок 3" descr="DSC_0120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4355976" y="3140968"/>
            <a:ext cx="4392488" cy="31683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155</TotalTime>
  <Words>313</Words>
  <Application>Microsoft Office PowerPoint</Application>
  <PresentationFormat>Экран (4:3)</PresentationFormat>
  <Paragraphs>66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Аспект</vt:lpstr>
      <vt:lpstr>ГБДОУ ДЕТСКИЙ САД № 39 Московского района Санкт-Петербурга</vt:lpstr>
      <vt:lpstr>         Моя группа</vt:lpstr>
      <vt:lpstr>МОЯ ГРУППА «ПЧЕЛКИ»</vt:lpstr>
      <vt:lpstr>ЦЕЛИ И ЗАДАЧИ ЗАНЯТИЯ ПО ЛЕПКЕ </vt:lpstr>
      <vt:lpstr>КЛАССИЧЕСКИЙ РЕЦЕПТ СОЛЁНОГО ТЕСТА</vt:lpstr>
      <vt:lpstr>ИСТРУМЕНТЫ И МАТЕРИАЛЫ</vt:lpstr>
      <vt:lpstr>ЭТАПЫ ЗАНЯТИЯ</vt:lpstr>
      <vt:lpstr>1й этап. Начальный.</vt:lpstr>
      <vt:lpstr>2й этап. Промежуточный</vt:lpstr>
      <vt:lpstr>3й этап. Завершающий</vt:lpstr>
      <vt:lpstr>НАШИ   УСПЕХИ</vt:lpstr>
      <vt:lpstr>Презентация PowerPoint</vt:lpstr>
      <vt:lpstr>Презентация PowerPoint</vt:lpstr>
      <vt:lpstr>СПАСИБО   ЗА   ВНИМАНИЕ!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ГБДОУ-39 Московского района Санкт-Петербурга</dc:title>
  <dc:creator>Admin</dc:creator>
  <cp:lastModifiedBy>User</cp:lastModifiedBy>
  <cp:revision>19</cp:revision>
  <cp:lastPrinted>2014-08-21T14:57:06Z</cp:lastPrinted>
  <dcterms:created xsi:type="dcterms:W3CDTF">2014-08-21T10:24:22Z</dcterms:created>
  <dcterms:modified xsi:type="dcterms:W3CDTF">2014-08-21T16:24:01Z</dcterms:modified>
</cp:coreProperties>
</file>