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84" r:id="rId2"/>
    <p:sldId id="256" r:id="rId3"/>
    <p:sldId id="257" r:id="rId4"/>
    <p:sldId id="288" r:id="rId5"/>
    <p:sldId id="273" r:id="rId6"/>
    <p:sldId id="259" r:id="rId7"/>
    <p:sldId id="260" r:id="rId8"/>
    <p:sldId id="261" r:id="rId9"/>
    <p:sldId id="262" r:id="rId10"/>
    <p:sldId id="263" r:id="rId11"/>
    <p:sldId id="287" r:id="rId12"/>
    <p:sldId id="264" r:id="rId13"/>
    <p:sldId id="285" r:id="rId14"/>
    <p:sldId id="289" r:id="rId15"/>
    <p:sldId id="266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86" r:id="rId24"/>
    <p:sldId id="278" r:id="rId25"/>
    <p:sldId id="281" r:id="rId26"/>
    <p:sldId id="282" r:id="rId27"/>
    <p:sldId id="283" r:id="rId28"/>
  </p:sldIdLst>
  <p:sldSz cx="9906000" cy="6858000" type="A4"/>
  <p:notesSz cx="6858000" cy="9144000"/>
  <p:defaultTextStyle>
    <a:defPPr>
      <a:defRPr lang="ru-RU"/>
    </a:defPPr>
    <a:lvl1pPr marL="0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606105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212211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818313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424419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3030523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636628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4242733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848838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4" autoAdjust="0"/>
    <p:restoredTop sz="94660"/>
  </p:normalViewPr>
  <p:slideViewPr>
    <p:cSldViewPr>
      <p:cViewPr varScale="1">
        <p:scale>
          <a:sx n="94" d="100"/>
          <a:sy n="94" d="100"/>
        </p:scale>
        <p:origin x="-120" y="-264"/>
      </p:cViewPr>
      <p:guideLst>
        <p:guide orient="horz" pos="2160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E2253-B4E1-4472-BDEE-D3F8FF5CECF2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D848D-9CE1-49DD-8A0B-A398A23883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00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6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2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8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4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0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36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42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48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1" cy="58515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38"/>
            <a:ext cx="6521452" cy="58515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4" y="4406902"/>
            <a:ext cx="84201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4" y="2906718"/>
            <a:ext cx="8420101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6061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212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8183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244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305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366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427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48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1" y="1600205"/>
            <a:ext cx="4375151" cy="4525963"/>
          </a:xfrm>
        </p:spPr>
        <p:txBody>
          <a:bodyPr/>
          <a:lstStyle>
            <a:lvl1pPr>
              <a:defRPr sz="3600"/>
            </a:lvl1pPr>
            <a:lvl2pPr>
              <a:defRPr sz="33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1" cy="4525963"/>
          </a:xfrm>
        </p:spPr>
        <p:txBody>
          <a:bodyPr/>
          <a:lstStyle>
            <a:lvl1pPr>
              <a:defRPr sz="3600"/>
            </a:lvl1pPr>
            <a:lvl2pPr>
              <a:defRPr sz="33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7" y="1535117"/>
            <a:ext cx="4376874" cy="639763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06105" indent="0">
              <a:buNone/>
              <a:defRPr sz="2500" b="1"/>
            </a:lvl2pPr>
            <a:lvl3pPr marL="1212211" indent="0">
              <a:buNone/>
              <a:defRPr sz="2200" b="1"/>
            </a:lvl3pPr>
            <a:lvl4pPr marL="1818313" indent="0">
              <a:buNone/>
              <a:defRPr sz="2000" b="1"/>
            </a:lvl4pPr>
            <a:lvl5pPr marL="2424419" indent="0">
              <a:buNone/>
              <a:defRPr sz="2000" b="1"/>
            </a:lvl5pPr>
            <a:lvl6pPr marL="3030523" indent="0">
              <a:buNone/>
              <a:defRPr sz="2000" b="1"/>
            </a:lvl6pPr>
            <a:lvl7pPr marL="3636628" indent="0">
              <a:buNone/>
              <a:defRPr sz="2000" b="1"/>
            </a:lvl7pPr>
            <a:lvl8pPr marL="4242733" indent="0">
              <a:buNone/>
              <a:defRPr sz="2000" b="1"/>
            </a:lvl8pPr>
            <a:lvl9pPr marL="4848838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7" y="2174876"/>
            <a:ext cx="4376874" cy="3951288"/>
          </a:xfrm>
        </p:spPr>
        <p:txBody>
          <a:bodyPr/>
          <a:lstStyle>
            <a:lvl1pPr>
              <a:defRPr sz="33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25" y="1535117"/>
            <a:ext cx="4378584" cy="639763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06105" indent="0">
              <a:buNone/>
              <a:defRPr sz="2500" b="1"/>
            </a:lvl2pPr>
            <a:lvl3pPr marL="1212211" indent="0">
              <a:buNone/>
              <a:defRPr sz="2200" b="1"/>
            </a:lvl3pPr>
            <a:lvl4pPr marL="1818313" indent="0">
              <a:buNone/>
              <a:defRPr sz="2000" b="1"/>
            </a:lvl4pPr>
            <a:lvl5pPr marL="2424419" indent="0">
              <a:buNone/>
              <a:defRPr sz="2000" b="1"/>
            </a:lvl5pPr>
            <a:lvl6pPr marL="3030523" indent="0">
              <a:buNone/>
              <a:defRPr sz="2000" b="1"/>
            </a:lvl6pPr>
            <a:lvl7pPr marL="3636628" indent="0">
              <a:buNone/>
              <a:defRPr sz="2000" b="1"/>
            </a:lvl7pPr>
            <a:lvl8pPr marL="4242733" indent="0">
              <a:buNone/>
              <a:defRPr sz="2000" b="1"/>
            </a:lvl8pPr>
            <a:lvl9pPr marL="4848838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25" y="2174876"/>
            <a:ext cx="4378584" cy="3951288"/>
          </a:xfrm>
        </p:spPr>
        <p:txBody>
          <a:bodyPr/>
          <a:lstStyle>
            <a:lvl1pPr>
              <a:defRPr sz="33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3"/>
            <a:ext cx="3259004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80" y="273055"/>
            <a:ext cx="5537729" cy="5853114"/>
          </a:xfrm>
        </p:spPr>
        <p:txBody>
          <a:bodyPr/>
          <a:lstStyle>
            <a:lvl1pPr>
              <a:defRPr sz="4400"/>
            </a:lvl1pPr>
            <a:lvl2pPr>
              <a:defRPr sz="3600"/>
            </a:lvl2pPr>
            <a:lvl3pPr>
              <a:defRPr sz="33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606105" indent="0">
              <a:buNone/>
              <a:defRPr sz="1700"/>
            </a:lvl2pPr>
            <a:lvl3pPr marL="1212211" indent="0">
              <a:buNone/>
              <a:defRPr sz="1300"/>
            </a:lvl3pPr>
            <a:lvl4pPr marL="1818313" indent="0">
              <a:buNone/>
              <a:defRPr sz="1100"/>
            </a:lvl4pPr>
            <a:lvl5pPr marL="2424419" indent="0">
              <a:buNone/>
              <a:defRPr sz="1100"/>
            </a:lvl5pPr>
            <a:lvl6pPr marL="3030523" indent="0">
              <a:buNone/>
              <a:defRPr sz="1100"/>
            </a:lvl6pPr>
            <a:lvl7pPr marL="3636628" indent="0">
              <a:buNone/>
              <a:defRPr sz="1100"/>
            </a:lvl7pPr>
            <a:lvl8pPr marL="4242733" indent="0">
              <a:buNone/>
              <a:defRPr sz="1100"/>
            </a:lvl8pPr>
            <a:lvl9pPr marL="4848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3"/>
            <a:ext cx="5943600" cy="56674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/>
          <a:lstStyle>
            <a:lvl1pPr marL="0" indent="0">
              <a:buNone/>
              <a:defRPr sz="4400"/>
            </a:lvl1pPr>
            <a:lvl2pPr marL="606105" indent="0">
              <a:buNone/>
              <a:defRPr sz="3600"/>
            </a:lvl2pPr>
            <a:lvl3pPr marL="1212211" indent="0">
              <a:buNone/>
              <a:defRPr sz="3300"/>
            </a:lvl3pPr>
            <a:lvl4pPr marL="1818313" indent="0">
              <a:buNone/>
              <a:defRPr sz="2500"/>
            </a:lvl4pPr>
            <a:lvl5pPr marL="2424419" indent="0">
              <a:buNone/>
              <a:defRPr sz="2500"/>
            </a:lvl5pPr>
            <a:lvl6pPr marL="3030523" indent="0">
              <a:buNone/>
              <a:defRPr sz="2500"/>
            </a:lvl6pPr>
            <a:lvl7pPr marL="3636628" indent="0">
              <a:buNone/>
              <a:defRPr sz="2500"/>
            </a:lvl7pPr>
            <a:lvl8pPr marL="4242733" indent="0">
              <a:buNone/>
              <a:defRPr sz="2500"/>
            </a:lvl8pPr>
            <a:lvl9pPr marL="4848838" indent="0">
              <a:buNone/>
              <a:defRPr sz="2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39"/>
            <a:ext cx="59436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606105" indent="0">
              <a:buNone/>
              <a:defRPr sz="1700"/>
            </a:lvl2pPr>
            <a:lvl3pPr marL="1212211" indent="0">
              <a:buNone/>
              <a:defRPr sz="1300"/>
            </a:lvl3pPr>
            <a:lvl4pPr marL="1818313" indent="0">
              <a:buNone/>
              <a:defRPr sz="1100"/>
            </a:lvl4pPr>
            <a:lvl5pPr marL="2424419" indent="0">
              <a:buNone/>
              <a:defRPr sz="1100"/>
            </a:lvl5pPr>
            <a:lvl6pPr marL="3030523" indent="0">
              <a:buNone/>
              <a:defRPr sz="1100"/>
            </a:lvl6pPr>
            <a:lvl7pPr marL="3636628" indent="0">
              <a:buNone/>
              <a:defRPr sz="1100"/>
            </a:lvl7pPr>
            <a:lvl8pPr marL="4242733" indent="0">
              <a:buNone/>
              <a:defRPr sz="1100"/>
            </a:lvl8pPr>
            <a:lvl9pPr marL="4848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39"/>
            <a:ext cx="8915400" cy="1143000"/>
          </a:xfrm>
          <a:prstGeom prst="rect">
            <a:avLst/>
          </a:prstGeom>
        </p:spPr>
        <p:txBody>
          <a:bodyPr vert="horz" lIns="121221" tIns="60609" rIns="121221" bIns="6060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600205"/>
            <a:ext cx="8915400" cy="4525963"/>
          </a:xfrm>
          <a:prstGeom prst="rect">
            <a:avLst/>
          </a:prstGeom>
        </p:spPr>
        <p:txBody>
          <a:bodyPr vert="horz" lIns="121221" tIns="60609" rIns="121221" bIns="606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7"/>
          </a:xfrm>
          <a:prstGeom prst="rect">
            <a:avLst/>
          </a:prstGeom>
        </p:spPr>
        <p:txBody>
          <a:bodyPr vert="horz" lIns="121221" tIns="60609" rIns="121221" bIns="60609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7C546-0AA9-4F1F-93DE-91FD5260CBCE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1" cy="365127"/>
          </a:xfrm>
          <a:prstGeom prst="rect">
            <a:avLst/>
          </a:prstGeom>
        </p:spPr>
        <p:txBody>
          <a:bodyPr vert="horz" lIns="121221" tIns="60609" rIns="121221" bIns="60609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1"/>
            <a:ext cx="2311401" cy="365127"/>
          </a:xfrm>
          <a:prstGeom prst="rect">
            <a:avLst/>
          </a:prstGeom>
        </p:spPr>
        <p:txBody>
          <a:bodyPr vert="horz" lIns="121221" tIns="60609" rIns="121221" bIns="60609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2211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579" indent="-454579" algn="l" defTabSz="1212211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84920" indent="-378815" algn="l" defTabSz="1212211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515261" indent="-303052" algn="l" defTabSz="1212211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21367" indent="-303052" algn="l" defTabSz="121221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727471" indent="-303052" algn="l" defTabSz="1212211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333578" indent="-303052" algn="l" defTabSz="121221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39683" indent="-303052" algn="l" defTabSz="121221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45786" indent="-303052" algn="l" defTabSz="121221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51890" indent="-303052" algn="l" defTabSz="121221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22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06105" algn="l" defTabSz="12122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12211" algn="l" defTabSz="12122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313" algn="l" defTabSz="12122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24419" algn="l" defTabSz="12122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30523" algn="l" defTabSz="12122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36628" algn="l" defTabSz="12122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42733" algn="l" defTabSz="12122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48838" algn="l" defTabSz="12122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82;&#1086;&#1087;&#1080;&#1080;%20&#1076;&#1086;&#1082;&#1091;&#1084;&#1077;&#1085;&#1090;&#1086;&#1074;/&#1091;&#1076;&#1086;&#1089;&#1090;&#1086;&#1074;&#1077;&#1088;&#1077;&#1085;&#1080;&#1077;%20&#1086;%20&#1082;&#1091;&#1088;&#1089;&#1072;&#1093;.JPG" TargetMode="External"/><Relationship Id="rId2" Type="http://schemas.openxmlformats.org/officeDocument/2006/relationships/hyperlink" Target="&#1082;&#1086;&#1087;&#1080;&#1080;%20&#1076;&#1086;&#1082;&#1091;&#1084;&#1077;&#1085;&#1090;&#1086;&#1074;/&#1082;&#1086;&#1087;&#1080;&#1103;%20&#1082;&#1091;&#1088;&#1089;&#1099;%2020070001.TIF" TargetMode="Externa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89;&#1077;&#1084;&#1080;&#1085;&#1072;&#1088;%20&#1060;&#1086;&#1088;&#1084;&#1080;&#1088;&#1086;&#1074;&#1072;&#1085;&#1080;&#1077;%20&#1087;&#1086;&#1090;&#1088;&#1077;&#1073;&#1085;&#1086;&#1089;&#1090;&#1080;%20&#1082;%20&#1047;&#1054;&#1046;%20&#1091;%20&#1089;&#1090;&#1072;&#1088;&#1096;&#1080;&#1093;%20&#1076;&#1086;&#1096;&#1082;&#1086;&#1083;&#1100;&#1085;&#1080;&#1082;&#1086;&#1074;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hyperlink" Target="&#1084;&#1077;&#1090;&#1086;&#1076;&#1080;&#1095;&#1077;&#1089;&#1082;&#1086;&#1077;%20&#1086;&#1073;&#1098;&#1077;&#1076;&#1080;&#1085;&#1077;&#1085;&#1080;&#1077;%20&#1042;&#1086;&#1089;&#1087;&#1080;&#1090;&#1072;&#1085;&#1080;&#1077;%20&#1087;&#1072;&#1090;&#1088;&#1080;&#1086;&#1090;&#1080;&#1095;&#1077;&#1089;&#1082;&#1080;&#1093;%20&#1095;&#1091;&#1074;&#1089;&#1090;&#1074;%20&#1080;%20&#1083;&#1102;&#1073;&#1074;&#1080;%20&#1082;%20&#1056;&#1086;&#1076;&#1080;&#1085;&#1077;%20&#1095;&#1077;&#1088;&#1077;&#1079;%20&#1087;&#1088;&#1080;&#1086;&#1073;&#1097;&#1077;&#1085;&#1080;&#1077;%20&#1089;&#1090;&#1072;&#1088;&#1096;&#1080;&#1093;%20&#1076;&#1086;&#1096;&#1082;&#1086;&#1083;&#1100;&#1085;&#1080;&#1082;&#1086;&#1074;%20&#1082;%20&#1085;&#1072;&#1088;&#1086;&#1076;&#1085;&#1086;&#1081;%20&#1082;&#1091;&#1083;&#1100;&#1090;&#1091;&#1088;&#1077;" TargetMode="External"/><Relationship Id="rId4" Type="http://schemas.openxmlformats.org/officeDocument/2006/relationships/hyperlink" Target="&#1089;&#1077;&#1084;&#1080;&#1085;&#1072;&#1088;%20&#1057;&#1086;&#1074;&#1088;&#1077;&#1084;&#1077;&#1085;&#1085;&#1099;&#1077;%20&#1087;&#1086;&#1076;&#1093;&#1086;&#1076;&#1099;%20&#1082;%20&#1087;&#1088;&#1086;&#1073;&#1083;&#1077;&#1084;&#1077;%20&#1087;&#1072;&#1090;&#1088;&#1080;&#1086;&#1090;&#1080;&#1095;&#1077;&#1089;&#1082;&#1086;&#1075;&#1086;%20&#1074;&#1086;&#1089;&#1087;&#1080;&#1090;&#1072;&#1085;&#1080;&#1103;%20&#1076;&#1086;&#1096;&#1082;&#1086;&#1083;&#1100;&#1085;&#1080;&#1082;&#1086;&#1074;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82;%20&#1087;&#1077;&#1076;&#1089;&#1086;&#1074;&#1077;&#1090;&#1091;%20&#1058;&#1072;&#1082;&#1086;&#1081;%20&#1088;&#1072;&#1079;&#1085;&#1099;&#1081;,%20&#1088;&#1072;&#1079;&#1085;&#1099;&#1081;%20&#1084;&#1080;&#1088;" TargetMode="External"/><Relationship Id="rId2" Type="http://schemas.openxmlformats.org/officeDocument/2006/relationships/hyperlink" Target="&#1084;&#1077;&#1090;&#1086;&#1076;%20&#1086;&#1073;&#1098;&#1077;&#1076;&#1080;&#1085;&#1077;&#1085;&#1080;&#1077;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6;&#1077;&#1082;&#1090;%20&#1047;&#1076;&#1086;&#1088;&#1086;&#1074;&#1099;&#1077;%20&#1088;&#1086;&#1076;&#1080;&#1090;&#1077;&#1083;&#1080;%20-%20&#1079;&#1076;&#1086;&#1088;&#1086;&#1074;&#1099;&#1077;%20&#1076;&#1077;&#1090;&#1080;" TargetMode="External"/><Relationship Id="rId7" Type="http://schemas.openxmlformats.org/officeDocument/2006/relationships/image" Target="../media/image11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&#1087;&#1088;&#1086;&#1077;&#1082;&#1090;%20&#1048;&#1089;&#1087;&#1086;&#1083;&#1100;&#1079;&#1086;&#1074;&#1072;&#1085;&#1080;&#1077;%20&#1085;&#1072;&#1088;&#1086;&#1076;&#1085;&#1099;&#1093;%20&#1080;&#1075;&#1088;%20&#1074;%20&#1092;&#1080;&#1079;&#1080;&#1095;&#1077;&#1089;&#1082;&#1086;&#1084;%20&#1088;&#1072;&#1079;&#1074;&#1080;&#1090;&#1080;&#1080;%20&#1080;%20&#1086;&#1079;&#1076;&#1086;&#1088;&#1086;&#1074;&#1083;&#1077;&#1085;&#1080;&#1080;%20&#1088;&#1077;&#1073;&#1077;&#1085;&#1082;&#1072;/&#1055;%20&#1056;%20&#1054;%20&#1045;%20&#1050;%20&#1058;.pptx" TargetMode="External"/><Relationship Id="rId5" Type="http://schemas.openxmlformats.org/officeDocument/2006/relationships/hyperlink" Target="&#1055;&#1088;&#1086;&#1077;&#1082;&#1090;.pptx" TargetMode="External"/><Relationship Id="rId4" Type="http://schemas.openxmlformats.org/officeDocument/2006/relationships/hyperlink" Target="&#1087;&#1088;&#1086;&#1077;&#1082;&#1090;%20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57;&#1084;&#1099;&#1095;&#1072;&#1075;&#1080;&#1085;&#1072;%20&#1054;.&#1052;..doc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&#1082;&#1086;&#1087;&#1080;&#1080;%20&#1076;&#1086;&#1082;&#1091;&#1084;&#1077;&#1085;&#1090;&#1086;&#1074;/&#1057;&#1042;&#1048;&#1044;&#1045;&#1058;&#1045;&#1051;&#1068;&#1057;&#1058;&#1042;&#1054;%20&#1054;%20&#1055;&#1059;&#1041;&#1051;&#1048;&#1050;&#1040;&#1062;&#1048;&#1048;2.mht" TargetMode="External"/><Relationship Id="rId3" Type="http://schemas.openxmlformats.org/officeDocument/2006/relationships/image" Target="../media/image14.gif"/><Relationship Id="rId7" Type="http://schemas.openxmlformats.org/officeDocument/2006/relationships/hyperlink" Target="&#1082;&#1086;&#1087;&#1080;&#1080;%20&#1076;&#1086;&#1082;&#1091;&#1084;&#1077;&#1085;&#1090;&#1086;&#1074;/&#1057;&#1042;&#1048;&#1044;&#1045;&#1058;&#1045;&#1051;&#1068;&#1057;&#1058;&#1042;&#1054;%20&#1054;%20&#1055;&#1059;&#1041;&#1051;&#1048;&#1050;&#1040;&#1062;&#1048;&#1048;%20(2).mht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&#1082;&#1086;&#1087;&#1080;&#1080;%20&#1076;&#1086;&#1082;&#1091;&#1084;&#1077;&#1085;&#1090;&#1086;&#1074;/&#1057;&#1042;&#1048;&#1044;&#1045;&#1058;&#1045;&#1051;&#1068;&#1057;&#1058;&#1042;&#1054;%20&#1054;%20&#1055;&#1059;&#1041;&#1051;&#1048;&#1050;&#1040;&#1062;&#1048;&#1048;.mht" TargetMode="External"/><Relationship Id="rId5" Type="http://schemas.openxmlformats.org/officeDocument/2006/relationships/hyperlink" Target="&#1076;&#1080;&#1087;&#1083;&#1086;&#1084;.JPG" TargetMode="External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&#1079;&#1072;&#1085;&#1103;&#1090;&#1080;&#1077;%20&#1089;&#1088;&#1077;&#1076;&#1085;&#1103;&#1103;%20&#1075;&#1088;.%20&#1084;&#1099;&#1096;&#1082;&#1080;-&#1090;&#1088;&#1091;&#1078;&#1077;&#1085;&#1080;&#1094;&#1099;.docx" TargetMode="External"/><Relationship Id="rId3" Type="http://schemas.openxmlformats.org/officeDocument/2006/relationships/hyperlink" Target="&#1079;&#1072;&#1085;&#1103;&#1090;&#1080;&#1077;%201%20&#1084;&#1083;.%20&#1075;&#1088;.%20&#1042;&#1077;&#1089;&#1077;&#1083;&#1099;&#1077;%20&#1073;&#1077;&#1083;&#1086;&#1095;&#1082;&#1080;.docx" TargetMode="External"/><Relationship Id="rId7" Type="http://schemas.openxmlformats.org/officeDocument/2006/relationships/hyperlink" Target="2%20&#1084;&#1083;.%20&#1075;&#1088;.%20&#1055;&#1091;&#1096;&#1080;&#1089;&#1090;&#1099;&#1077;%20&#1094;&#1099;&#1087;&#1083;&#1103;&#1090;&#1072;.docx" TargetMode="External"/><Relationship Id="rId12" Type="http://schemas.openxmlformats.org/officeDocument/2006/relationships/image" Target="../media/image18.gif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&#1079;&#1072;&#1085;&#1103;&#1090;&#1080;&#1077;%202%20&#1084;&#1083;.%20&#1075;&#1088;.%20&#1102;&#1085;&#1099;&#1077;%20&#1082;&#1086;&#1089;&#1084;&#1086;&#1085;&#1072;&#1074;&#1090;&#1099;.docx" TargetMode="External"/><Relationship Id="rId11" Type="http://schemas.openxmlformats.org/officeDocument/2006/relationships/hyperlink" Target="&#1087;&#1086;&#1076;&#1075;&#1086;&#1090;&#1086;&#1074;&#1080;&#1090;&#1077;&#1083;&#1100;&#1085;&#1072;&#1103;%20&#1075;&#1088;&#1091;&#1087;&#1087;&#1072;%20&#1059;&#1088;&#1086;&#1082;%20&#1079;&#1076;&#1086;&#1088;&#1086;&#1074;&#1100;&#1103;.docx" TargetMode="External"/><Relationship Id="rId5" Type="http://schemas.openxmlformats.org/officeDocument/2006/relationships/hyperlink" Target="&#1079;&#1072;&#1085;&#1103;&#1090;&#1080;&#1077;%202%20&#1084;&#1083;.%20&#1075;&#1088;.%20&#1074;&#1077;&#1088;&#1077;&#1074;&#1082;&#1086;&#1081;,%20&#1079;&#1072;&#1084;&#1082;&#1085;&#1091;&#1090;&#1086;&#1081;%20&#1074;%20&#1082;&#1088;&#1091;&#1075;.docx" TargetMode="External"/><Relationship Id="rId10" Type="http://schemas.openxmlformats.org/officeDocument/2006/relationships/hyperlink" Target="&#1086;&#1090;&#1082;&#1088;&#1099;&#1090;&#1086;&#1077;%20&#1079;&#1072;&#1085;&#1103;&#1090;&#1080;&#1077;" TargetMode="External"/><Relationship Id="rId4" Type="http://schemas.openxmlformats.org/officeDocument/2006/relationships/hyperlink" Target="&#1079;&#1072;&#1085;&#1103;&#1090;&#1080;&#1077;%201%20&#1084;&#1083;.%20&#1075;&#1088;.%20&#1089;%20&#1087;&#1086;&#1075;&#1088;&#1077;&#1084;&#1091;&#1096;&#1082;&#1086;&#1081;.docx" TargetMode="External"/><Relationship Id="rId9" Type="http://schemas.openxmlformats.org/officeDocument/2006/relationships/hyperlink" Target="&#1089;&#1090;&#1072;&#1088;&#1096;&#1072;&#1103;%20&#1075;&#1088;&#1091;&#1087;&#1087;&#1072;%20&#1053;&#1072;&#1096;&#1080;%20&#1087;&#1086;&#1084;&#1086;&#1097;&#1085;&#1080;&#1082;&#1080;%20&#1074;%20&#1091;&#1082;&#1088;&#1077;&#1087;&#1083;&#1077;&#1085;&#1080;&#1080;%20&#1079;&#1076;&#1086;&#1088;&#1086;&#1074;&#1100;&#1103;.doc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letn_dosug.ppt" TargetMode="External"/><Relationship Id="rId3" Type="http://schemas.openxmlformats.org/officeDocument/2006/relationships/hyperlink" Target="&#1087;&#1086;%20&#1080;&#1075;&#1088;&#1086;&#1074;&#1086;&#1084;&#1091;%20&#1089;&#1090;&#1088;&#1077;&#1090;&#1095;&#1080;&#1085;&#1075;&#1091;.docx" TargetMode="External"/><Relationship Id="rId7" Type="http://schemas.openxmlformats.org/officeDocument/2006/relationships/hyperlink" Target="&#1082;&#1072;&#1082;&#1080;&#1077;%20&#1079;&#1072;&#1085;&#1103;&#1090;&#1080;&#1103;%20&#1089;&#1072;&#1084;&#1099;&#1077;%20&#1075;&#1083;&#1072;&#1074;&#1085;&#1099;&#1077;.docx" TargetMode="External"/><Relationship Id="rId2" Type="http://schemas.openxmlformats.org/officeDocument/2006/relationships/hyperlink" Target="&#1082;&#1080;&#1085;&#1077;&#1079;&#1080;&#1086;&#1083;&#1086;&#1075;&#1080;&#1103;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&#1082;&#1086;&#1085;&#1089;&#1091;&#1083;&#1100;&#1090;&#1072;&#1094;&#1080;&#1080;%20&#1076;&#1083;&#1103;%20&#1074;&#1086;&#1089;&#1087;&#1080;&#1090;&#1072;&#1090;&#1077;&#1083;&#1077;&#1081;/&#1095;&#1077;&#1084;%20&#1080;%20&#1082;&#1072;&#1082;%20&#1079;&#1072;&#1085;&#1103;&#1090;&#1100;%20&#1088;&#1077;&#1073;&#1077;&#1085;&#1082;&#1072;%20&#1074;%20&#1089;&#1087;&#1086;&#1088;&#1090;&#1080;&#1074;&#1085;&#1086;&#1084;%20&#1079;&#1072;&#1083;&#1077;.doc" TargetMode="External"/><Relationship Id="rId11" Type="http://schemas.openxmlformats.org/officeDocument/2006/relationships/image" Target="../media/image20.gif"/><Relationship Id="rId5" Type="http://schemas.openxmlformats.org/officeDocument/2006/relationships/hyperlink" Target="&#1056;&#1045;&#1050;&#1054;&#1052;&#1045;&#1053;&#1044;&#1040;&#1062;&#1048;&#1048;%20&#1042;&#1054;&#1057;&#1055;&#1048;&#1058;&#1040;&#1058;&#1045;&#1051;&#1071;&#1052;.docx" TargetMode="External"/><Relationship Id="rId10" Type="http://schemas.openxmlformats.org/officeDocument/2006/relationships/image" Target="../media/image19.gif"/><Relationship Id="rId4" Type="http://schemas.openxmlformats.org/officeDocument/2006/relationships/hyperlink" Target="&#1056;&#1086;&#1083;&#1100;%20&#1085;&#1072;&#1088;&#1086;&#1076;&#1085;&#1086;&#1081;%20&#1087;&#1086;&#1076;&#1074;&#1080;&#1078;&#1085;&#1086;&#1081;%20&#1080;&#1075;&#1088;&#1099;%20&#1074;%20&#1092;&#1080;&#1079;&#1080;&#1095;&#1077;&#1089;&#1082;&#1086;&#1084;%20&#1088;&#1072;&#1079;&#1074;&#1080;&#1090;&#1080;&#1080;%20&#1088;&#1077;&#1073;&#1077;&#1085;&#1082;&#1072;%20(&#1086;&#1073;&#1084;&#1077;&#1085;%20&#1086;&#1087;&#1099;&#1090;&#1086;&#1084;).docx" TargetMode="External"/><Relationship Id="rId9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&#1090;&#1077;&#1089;&#1090;&#1099;%20&#1074;%20&#1082;&#1072;&#1088;&#1090;&#1080;&#1085;&#1082;&#1072;&#1093;" TargetMode="External"/><Relationship Id="rId3" Type="http://schemas.openxmlformats.org/officeDocument/2006/relationships/hyperlink" Target="&#1082;&#1072;&#1088;&#1090;&#1086;&#1090;&#1077;&#1082;&#1072;%20&#1087;&#1086;&#1076;&#1074;&#1080;&#1078;&#1085;&#1099;&#1093;%20&#1080;&#1075;&#1088;" TargetMode="External"/><Relationship Id="rId7" Type="http://schemas.openxmlformats.org/officeDocument/2006/relationships/hyperlink" Target="&#1073;&#1091;&#1076;&#1080;&#1083;&#1082;&#1080;%20&#1076;&#1083;&#1103;%20&#1076;&#1077;&#1090;&#1080;&#1096;&#1077;&#1082;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&#1080;&#1075;&#1088;&#1086;&#1074;&#1072;&#1103;%20&#1075;&#1080;&#1084;&#1085;&#1072;&#1089;&#1090;&#1080;&#1082;&#1072;.doc" TargetMode="External"/><Relationship Id="rId11" Type="http://schemas.openxmlformats.org/officeDocument/2006/relationships/image" Target="../media/image21.gif"/><Relationship Id="rId5" Type="http://schemas.openxmlformats.org/officeDocument/2006/relationships/hyperlink" Target="&#1090;&#1072;&#1085;&#1094;&#1099;%20&#1076;&#1083;&#1103;%20&#1076;&#1077;&#1090;&#1077;&#1081;" TargetMode="External"/><Relationship Id="rId10" Type="http://schemas.openxmlformats.org/officeDocument/2006/relationships/hyperlink" Target="&#1082;&#1072;&#1082;%20&#1084;&#1099;%20&#1087;&#1088;&#1086;&#1089;&#1099;&#1087;&#1072;&#1077;&#1084;&#1089;&#1103;" TargetMode="External"/><Relationship Id="rId4" Type="http://schemas.openxmlformats.org/officeDocument/2006/relationships/hyperlink" Target="&#1075;&#1080;&#1084;&#1085;&#1072;&#1089;&#1090;&#1080;&#1082;&#1072;%20&#1084;&#1072;&#1083;&#1077;&#1085;&#1100;&#1082;&#1080;&#1093;%20&#1074;&#1086;&#1083;&#1096;&#1077;&#1073;&#1085;&#1080;&#1082;&#1086;&#1074;.docx" TargetMode="External"/><Relationship Id="rId9" Type="http://schemas.openxmlformats.org/officeDocument/2006/relationships/hyperlink" Target="&#1075;&#1072;&#1079;&#1077;&#1090;&#1072;/&#1075;&#1072;&#1079;&#1077;&#1090;&#1072;%20&#8470;1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letn_dosug.ppt" TargetMode="External"/><Relationship Id="rId2" Type="http://schemas.openxmlformats.org/officeDocument/2006/relationships/hyperlink" Target="&#1088;&#1086;&#1076;&#1080;&#1090;&#1077;&#1083;&#1100;&#1089;&#1082;&#1080;&#1081;%20&#1082;&#1083;&#1091;&#1073;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gif"/><Relationship Id="rId4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hyperlink" Target="&#1087;&#1086;&#1093;&#1086;&#1076;%202009-2010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Relationship Id="rId6" Type="http://schemas.openxmlformats.org/officeDocument/2006/relationships/hyperlink" Target="&#1074;&#1074;&#1086;&#1076;&#1085;&#1086;&#1077;%20&#1079;&#1072;&#1085;&#1103;&#1090;&#1080;&#1077;%20&#1087;&#1086;&#1076;&#1075;&#1086;&#1090;&#1086;&#1074;&#1080;&#1090;&#1077;&#1083;&#1100;&#1085;&#1072;&#1103;%20&#1075;&#1088;&#1091;&#1087;&#1087;&#1072;.pptx" TargetMode="External"/><Relationship Id="rId5" Type="http://schemas.openxmlformats.org/officeDocument/2006/relationships/hyperlink" Target="&#1074;&#1074;&#1086;&#1076;&#1085;&#1086;&#1077;%20&#1079;&#1072;&#1085;&#1103;&#1090;&#1080;&#1077;%20&#1089;&#1090;&#1072;&#1088;&#1096;&#1072;&#1103;%20&#1075;&#1088;&#1091;&#1087;&#1087;&#1072;.pptx" TargetMode="External"/><Relationship Id="rId4" Type="http://schemas.openxmlformats.org/officeDocument/2006/relationships/hyperlink" Target="&#1074;&#1074;&#1086;&#1076;&#1085;&#1086;&#1077;%20&#1079;&#1072;&#1085;&#1103;&#1090;&#1080;&#1077;.pp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7.gif"/><Relationship Id="rId3" Type="http://schemas.openxmlformats.org/officeDocument/2006/relationships/hyperlink" Target="&#1050;&#1086;&#1085;&#1074;&#1077;&#1085;&#1094;&#1080;&#1103;%20&#1086;%20&#1087;&#1088;&#1072;&#1074;&#1072;&#1093;%20&#1088;&#1077;&#1073;&#1077;&#1085;&#1082;&#1072;.docx" TargetMode="External"/><Relationship Id="rId7" Type="http://schemas.openxmlformats.org/officeDocument/2006/relationships/hyperlink" Target="&#1052;&#1072;&#1082;&#1089;&#1080;&#1084;&#1072;&#1083;&#1100;&#1085;&#1072;&#1103;%20&#1085;&#1072;&#1075;&#1088;&#1091;&#1079;&#1082;.rtf" TargetMode="External"/><Relationship Id="rId12" Type="http://schemas.openxmlformats.org/officeDocument/2006/relationships/slide" Target="slide4.xml"/><Relationship Id="rId2" Type="http://schemas.openxmlformats.org/officeDocument/2006/relationships/hyperlink" Target="&#1047;&#1072;&#1082;&#1086;&#1085;%20&#1056;&#1086;&#1089;&#1089;&#1080;&#1081;&#1089;&#1082;&#1086;&#1081;%20&#1060;&#1077;&#1076;&#1077;&#1088;&#1072;&#1094;&#1080;&#1080;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&#1054;%20&#1087;&#1088;&#1072;&#1082;&#1090;&#1080;&#1082;&#1077;%20&#1087;&#1088;&#1086;&#1074;&#1077;&#1076;&#1077;&#1085;&#1080;&#1103;%20&#1076;&#1080;&#1072;&#1075;&#1085;&#1086;&#1089;&#1090;&#1080;&#1082;&#1080;%20&#1088;&#1072;&#1079;&#1074;&#1080;&#1090;&#1080;&#1103;%20&#1088;&#1077;&#1073;&#1077;&#1085;&#1082;&#1072;%20&#1074;%20&#1089;&#1080;&#1089;&#1090;&#1077;&#1084;&#1077;.rtf" TargetMode="External"/><Relationship Id="rId11" Type="http://schemas.openxmlformats.org/officeDocument/2006/relationships/slide" Target="slide9.xml"/><Relationship Id="rId5" Type="http://schemas.openxmlformats.org/officeDocument/2006/relationships/hyperlink" Target="&#1060;&#1077;&#1076;&#1077;&#1088;&#1072;&#1083;&#1100;&#1085;&#1099;&#1081;%20&#1079;&#1072;&#1082;&#1086;&#1085;.docx" TargetMode="External"/><Relationship Id="rId10" Type="http://schemas.openxmlformats.org/officeDocument/2006/relationships/slide" Target="slide8.xml"/><Relationship Id="rId4" Type="http://schemas.openxmlformats.org/officeDocument/2006/relationships/hyperlink" Target="&#1050;&#1086;&#1085;&#1094;&#1077;&#1087;&#1094;&#1080;&#1103;%20&#1076;&#1086;&#1096;&#1082;&#1086;&#1083;&#1100;&#1085;&#1086;&#1075;&#1086;%20&#1074;&#1086;&#1089;&#1087;&#1080;&#1090;&#1072;&#1085;&#1080;&#1103;.docx" TargetMode="External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8.gif"/><Relationship Id="rId3" Type="http://schemas.openxmlformats.org/officeDocument/2006/relationships/slide" Target="slide12.xml"/><Relationship Id="rId7" Type="http://schemas.openxmlformats.org/officeDocument/2006/relationships/slide" Target="slide16.xml"/><Relationship Id="rId12" Type="http://schemas.openxmlformats.org/officeDocument/2006/relationships/slide" Target="slide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4.xml"/><Relationship Id="rId11" Type="http://schemas.openxmlformats.org/officeDocument/2006/relationships/slide" Target="slide5.xml"/><Relationship Id="rId5" Type="http://schemas.openxmlformats.org/officeDocument/2006/relationships/slide" Target="slide15.xml"/><Relationship Id="rId10" Type="http://schemas.openxmlformats.org/officeDocument/2006/relationships/slide" Target="slide23.xml"/><Relationship Id="rId4" Type="http://schemas.openxmlformats.org/officeDocument/2006/relationships/slide" Target="slide13.xml"/><Relationship Id="rId9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20.xml"/><Relationship Id="rId7" Type="http://schemas.openxmlformats.org/officeDocument/2006/relationships/slide" Target="slide25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2.xml"/><Relationship Id="rId5" Type="http://schemas.openxmlformats.org/officeDocument/2006/relationships/slide" Target="slide26.xml"/><Relationship Id="rId4" Type="http://schemas.openxmlformats.org/officeDocument/2006/relationships/slide" Target="slide21.xml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82;&#1086;&#1087;&#1080;&#1080;%20&#1076;&#1086;&#1082;&#1091;&#1084;&#1077;&#1085;&#1090;&#1086;&#1074;/&#1082;&#1086;&#1085;&#1082;&#1091;&#1088;&#1089;%20&#1085;&#1072;%20&#1087;&#1086;&#1086;&#1097;&#1088;&#1077;&#1085;&#1080;&#1077;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hyperlink" Target="&#1082;&#1086;&#1087;&#1080;&#1080;%20&#1076;&#1086;&#1082;&#1091;&#1084;&#1077;&#1085;&#1090;&#1086;&#1074;/&#1086;&#1085;&#1083;&#1072;&#1081;&#1085;%20&#1082;&#1086;&#1085;&#1082;&#1091;&#1088;&#1089;0001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ортфоли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16"/>
            <a:ext cx="9906000" cy="68453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5348" y="142852"/>
            <a:ext cx="7429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 </a:t>
            </a:r>
            <a:endParaRPr lang="ru-RU" sz="1400" b="1" dirty="0" smtClean="0">
              <a:latin typeface="Cambria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детский сад «</a:t>
            </a:r>
            <a:r>
              <a:rPr lang="ru-RU" sz="1400" b="1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Северяночка</a:t>
            </a:r>
            <a:r>
              <a:rPr lang="ru-RU" sz="1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1400" b="1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общеразвивающего</a:t>
            </a:r>
            <a:r>
              <a:rPr lang="ru-RU" sz="1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вида</a:t>
            </a:r>
            <a:endParaRPr lang="ru-RU" sz="1400" b="1" dirty="0" smtClean="0">
              <a:latin typeface="Cambria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с приоритетным направлением физического развития</a:t>
            </a:r>
            <a:endParaRPr lang="ru-RU" sz="1400" b="1" dirty="0" smtClean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" name="Рисунок 5" descr="IMG_0292.jpg"/>
          <p:cNvPicPr>
            <a:picLocks noChangeAspect="1"/>
          </p:cNvPicPr>
          <p:nvPr/>
        </p:nvPicPr>
        <p:blipFill>
          <a:blip r:embed="rId3" cstate="print"/>
          <a:srcRect l="14930" t="15625" r="9920" b="12500"/>
          <a:stretch>
            <a:fillRect/>
          </a:stretch>
        </p:blipFill>
        <p:spPr>
          <a:xfrm rot="399740">
            <a:off x="7446503" y="401997"/>
            <a:ext cx="2148124" cy="2470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452538" y="2928934"/>
            <a:ext cx="6655643" cy="1292220"/>
          </a:xfrm>
          <a:prstGeom prst="rect">
            <a:avLst/>
          </a:prstGeom>
        </p:spPr>
        <p:txBody>
          <a:bodyPr wrap="none" lIns="121221" tIns="60609" rIns="121221" bIns="60609" fromWordArt="1">
            <a:prstTxWarp prst="textButton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электронное </a:t>
            </a:r>
            <a:r>
              <a:rPr lang="ru-RU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портфолио</a:t>
            </a:r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rtl="0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инструктора Ф. К.</a:t>
            </a:r>
            <a:endParaRPr lang="ru-RU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17365D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23910" y="4143380"/>
            <a:ext cx="9906000" cy="12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221" tIns="60609" rIns="121221" bIns="60609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400" dirty="0" err="1" smtClean="0">
                <a:solidFill>
                  <a:srgbClr val="002060"/>
                </a:solidFill>
                <a:latin typeface="Mistral" pitchFamily="66" charset="0"/>
                <a:ea typeface="Calibri" pitchFamily="34" charset="0"/>
                <a:cs typeface="Times New Roman" pitchFamily="18" charset="0"/>
              </a:rPr>
              <a:t>Смычагиной</a:t>
            </a:r>
            <a:r>
              <a:rPr lang="ru-RU" sz="7400" dirty="0" smtClean="0">
                <a:solidFill>
                  <a:srgbClr val="002060"/>
                </a:solidFill>
                <a:latin typeface="Mistral" pitchFamily="66" charset="0"/>
                <a:ea typeface="Calibri" pitchFamily="34" charset="0"/>
                <a:cs typeface="Times New Roman" pitchFamily="18" charset="0"/>
              </a:rPr>
              <a:t> О. М.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777\Desktop\все для презентаций\Анимашки - Школа\4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30" y="4000504"/>
            <a:ext cx="3500462" cy="239198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928670"/>
          <a:ext cx="9906000" cy="5715041"/>
        </p:xfrm>
        <a:graphic>
          <a:graphicData uri="http://schemas.openxmlformats.org/drawingml/2006/table">
            <a:tbl>
              <a:tblPr/>
              <a:tblGrid>
                <a:gridCol w="574997"/>
                <a:gridCol w="1734797"/>
                <a:gridCol w="642942"/>
                <a:gridCol w="4151660"/>
                <a:gridCol w="2801604"/>
              </a:tblGrid>
              <a:tr h="1097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проблема</a:t>
                      </a: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этап</a:t>
                      </a: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содержание работы</a:t>
                      </a: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0112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/>
                        </a:rPr>
                        <a:t>2006-2011 год</a:t>
                      </a:r>
                      <a:endParaRPr lang="ru-RU" sz="120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Изучение методической литературы</a:t>
                      </a:r>
                      <a:endParaRPr lang="ru-RU" sz="12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None/>
                      </a:pPr>
                      <a:r>
                        <a:rPr lang="en-US" sz="1400" dirty="0" smtClean="0">
                          <a:latin typeface="Cambria" pitchFamily="18" charset="0"/>
                        </a:rPr>
                        <a:t>1</a:t>
                      </a:r>
                    </a:p>
                    <a:p>
                      <a:pPr marL="514350" indent="-514350">
                        <a:buFont typeface="+mj-lt"/>
                        <a:buAutoNum type="romanUcPeriod"/>
                      </a:pPr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Спутник руководителя физического воспитания дошкольного</a:t>
                      </a:r>
                      <a:r>
                        <a:rPr lang="ru-RU" sz="1200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 учреждения: Методическое пособие для руководителей физического воспитания дошкольных учреждений (Под редакцией С. О. </a:t>
                      </a:r>
                      <a:r>
                        <a:rPr lang="ru-RU" sz="1200" baseline="0" dirty="0" err="1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Филипповой.-Спб</a:t>
                      </a:r>
                      <a:r>
                        <a:rPr lang="ru-RU" sz="1200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.: «Детство-Пресс», 2007 г.</a:t>
                      </a:r>
                    </a:p>
                    <a:p>
                      <a:pPr marL="228600" indent="-2286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Здоровый образ жизни: Н. И. Соловьева, И. А. </a:t>
                      </a:r>
                      <a:r>
                        <a:rPr lang="ru-RU" sz="1200" baseline="0" dirty="0" err="1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Чаленко</a:t>
                      </a:r>
                      <a:r>
                        <a:rPr lang="ru-RU" sz="1200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 – Москва «Школьная Пресса» 2007 </a:t>
                      </a:r>
                    </a:p>
                    <a:p>
                      <a:pPr marL="228600" indent="-2286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Физкультурный калейдоскоп для дошкольников: Голицына Н. С., </a:t>
                      </a:r>
                      <a:r>
                        <a:rPr lang="ru-RU" sz="1200" baseline="0" dirty="0" err="1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Бухарова</a:t>
                      </a:r>
                      <a:r>
                        <a:rPr lang="ru-RU" sz="1200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 Е. Е. – М.: Издательство «Скрипторий 2003», 2006 г.</a:t>
                      </a:r>
                    </a:p>
                    <a:p>
                      <a:pPr marL="228600" indent="-2286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Система физического воспитания в ДОУ: О. М. Литвинова – Волгоград: Учитель 2007 г.</a:t>
                      </a:r>
                    </a:p>
                    <a:p>
                      <a:pPr marL="228600" indent="-2286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Формы оздоровления детей 4-7 лет – Е. И. Подольская – Волгоград: Учитель, 2009.</a:t>
                      </a:r>
                    </a:p>
                    <a:p>
                      <a:pPr marL="228600" indent="-228600" algn="just">
                        <a:spcAft>
                          <a:spcPts val="0"/>
                        </a:spcAft>
                        <a:buAutoNum type="arabicPeriod"/>
                      </a:pPr>
                      <a:endParaRPr lang="ru-RU" sz="12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>
                          <a:latin typeface="Cambria" pitchFamily="18" charset="0"/>
                          <a:cs typeface="Times New Roman"/>
                        </a:rPr>
                        <a:t>Консультация по игровому стретчингу.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>
                          <a:latin typeface="Cambria" pitchFamily="18" charset="0"/>
                          <a:cs typeface="Times New Roman"/>
                        </a:rPr>
                        <a:t>Консультация «Кинезиология как направление психокоррекционной работы»</a:t>
                      </a:r>
                      <a:endParaRPr lang="ru-RU" sz="120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1605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mbr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Формирование опыта по теме. Внедрение в практику.</a:t>
                      </a:r>
                      <a:endParaRPr lang="ru-RU" sz="12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1. Использование блочной системы</a:t>
                      </a:r>
                      <a:r>
                        <a:rPr lang="ru-RU" sz="1200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 планирования занятий.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2. Применение стретчинга.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3. Проведение бесед в форме мультимедийных презентации.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4. Составление плана родительского клуба.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aseline="0" dirty="0" smtClean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1. Участие в семинарах: показ утренней гимнастики</a:t>
                      </a:r>
                      <a:r>
                        <a:rPr lang="ru-RU" sz="1200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 в форме игрового стретчинга.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2. Мастер класс для воспитателей «Танцевальная гимнастика».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3. Заседание родительского клуба «Здоровые родители – здоровые дети»</a:t>
                      </a:r>
                      <a:endParaRPr lang="ru-RU" sz="12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5"/>
          <p:cNvSpPr txBox="1">
            <a:spLocks/>
          </p:cNvSpPr>
          <p:nvPr/>
        </p:nvSpPr>
        <p:spPr>
          <a:xfrm>
            <a:off x="7239016" y="4357694"/>
            <a:ext cx="2528883" cy="4397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21221" tIns="60609" rIns="121221" bIns="606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  <a:hlinkClick r:id="rId2" action="ppaction://hlinksldjump"/>
              </a:rPr>
              <a:t>продолжить</a:t>
            </a:r>
            <a:endParaRPr lang="ru-RU" sz="2000" dirty="0" smtClean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184" y="142852"/>
            <a:ext cx="94298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Тема самообразования и этапы ее исследования</a:t>
            </a:r>
            <a:endParaRPr lang="ru-RU" sz="28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142984"/>
          <a:ext cx="9906000" cy="2453159"/>
        </p:xfrm>
        <a:graphic>
          <a:graphicData uri="http://schemas.openxmlformats.org/drawingml/2006/table">
            <a:tbl>
              <a:tblPr/>
              <a:tblGrid>
                <a:gridCol w="574997"/>
                <a:gridCol w="1734797"/>
                <a:gridCol w="642942"/>
                <a:gridCol w="4151660"/>
                <a:gridCol w="2801604"/>
              </a:tblGrid>
              <a:tr h="1143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проблема</a:t>
                      </a: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этап</a:t>
                      </a: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содержание работы</a:t>
                      </a: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1310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Представление опыта работы по теме.</a:t>
                      </a:r>
                      <a:endParaRPr lang="ru-RU" sz="12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Разработка</a:t>
                      </a:r>
                      <a:r>
                        <a:rPr lang="ru-RU" sz="1200" b="0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 проекта «Здоровые дети – здоровое поколение»</a:t>
                      </a:r>
                      <a:endParaRPr lang="ru-RU" sz="12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1. Обмен опыта по теме: «Роль народной игры в физическом развитии ребенка»</a:t>
                      </a:r>
                      <a:endParaRPr lang="ru-RU" sz="12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5"/>
          <p:cNvSpPr txBox="1">
            <a:spLocks/>
          </p:cNvSpPr>
          <p:nvPr/>
        </p:nvSpPr>
        <p:spPr>
          <a:xfrm>
            <a:off x="6524636" y="5500702"/>
            <a:ext cx="2677709" cy="3682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21221" tIns="60609" rIns="121221" bIns="60609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500" dirty="0" smtClean="0">
                <a:latin typeface="Cambria" pitchFamily="18" charset="0"/>
                <a:hlinkClick r:id="rId2" action="ppaction://hlinksldjump"/>
              </a:rPr>
              <a:t>К содержанию</a:t>
            </a:r>
            <a:endParaRPr lang="ru-RU" sz="25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428736"/>
          <a:ext cx="9906000" cy="4996844"/>
        </p:xfrm>
        <a:graphic>
          <a:graphicData uri="http://schemas.openxmlformats.org/drawingml/2006/table">
            <a:tbl>
              <a:tblPr/>
              <a:tblGrid>
                <a:gridCol w="743455"/>
                <a:gridCol w="2209282"/>
                <a:gridCol w="4286280"/>
                <a:gridCol w="2666983"/>
              </a:tblGrid>
              <a:tr h="1026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год прохождения</a:t>
                      </a: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место прохождения</a:t>
                      </a: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68452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Cambria" pitchFamily="18" charset="0"/>
                          <a:cs typeface="Times New Roman"/>
                        </a:rPr>
                        <a:t>1</a:t>
                      </a:r>
                      <a:endParaRPr lang="ru-RU" sz="140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7 апреля 2002 год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Cambria" pitchFamily="18" charset="0"/>
                          <a:cs typeface="Times New Roman"/>
                        </a:rPr>
                        <a:t>«Основы гуманистической</a:t>
                      </a:r>
                      <a:r>
                        <a:rPr lang="ru-RU" sz="1400" baseline="0" dirty="0" smtClean="0">
                          <a:latin typeface="Cambria" pitchFamily="18" charset="0"/>
                          <a:cs typeface="Times New Roman"/>
                        </a:rPr>
                        <a:t> педагогики, новые подходы к развитию детей»</a:t>
                      </a:r>
                      <a:endParaRPr lang="ru-RU" sz="140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Cambria" pitchFamily="18" charset="0"/>
                          <a:cs typeface="Times New Roman"/>
                        </a:rPr>
                        <a:t>г. Салехард</a:t>
                      </a:r>
                      <a:endParaRPr lang="ru-RU" sz="140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5111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20 марта 2003 года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«Самостоятельная активность детей вне занятий»</a:t>
                      </a:r>
                      <a:r>
                        <a:rPr lang="ru-RU" sz="1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г. Москва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5156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24 марта 2003 года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«Основы компьютерной грамотности»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г. Салехард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5480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16 октября 2007 года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  <a:hlinkClick r:id="rId2" action="ppaction://hlinkfile"/>
                        </a:rPr>
                        <a:t>«Организационно-методические аспекты работы специалистов спортивных учреждений»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г. Салехард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14053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с 1 сентября 2009 г. по 30 мая 2010 г.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  <a:hlinkClick r:id="rId3" action="ppaction://hlinkfile"/>
                        </a:rPr>
                        <a:t>«Современные подходы к оздоровлению детей в детском саду»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г. Москва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5"/>
          <p:cNvSpPr txBox="1">
            <a:spLocks/>
          </p:cNvSpPr>
          <p:nvPr/>
        </p:nvSpPr>
        <p:spPr>
          <a:xfrm>
            <a:off x="7228291" y="5929330"/>
            <a:ext cx="2677709" cy="5111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21221" tIns="60609" rIns="121221" bIns="606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500" dirty="0" smtClean="0">
                <a:latin typeface="Cambria" pitchFamily="18" charset="0"/>
                <a:hlinkClick r:id="rId4" action="ppaction://hlinksldjump"/>
              </a:rPr>
              <a:t>К содержанию</a:t>
            </a:r>
            <a:endParaRPr lang="ru-RU" sz="2500" dirty="0" smtClean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184" y="285728"/>
            <a:ext cx="94298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Курсы повышения квалификации</a:t>
            </a:r>
            <a:endParaRPr lang="ru-RU" sz="40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6654" y="214290"/>
            <a:ext cx="94298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Участие в семинарах, конференциях, методических объединениях</a:t>
            </a:r>
            <a:endParaRPr lang="ru-RU" sz="28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</a:endParaRP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6881826" y="5643578"/>
            <a:ext cx="2528883" cy="4397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21221" tIns="60609" rIns="121221" bIns="606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  <a:hlinkClick r:id="rId2" action="ppaction://hlinksldjump"/>
              </a:rPr>
              <a:t>к содержанию</a:t>
            </a:r>
            <a:endParaRPr lang="ru-RU" sz="2000" dirty="0" smtClean="0">
              <a:latin typeface="Cambr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8092" y="1071546"/>
          <a:ext cx="9429816" cy="5212389"/>
        </p:xfrm>
        <a:graphic>
          <a:graphicData uri="http://schemas.openxmlformats.org/drawingml/2006/table">
            <a:tbl>
              <a:tblPr/>
              <a:tblGrid>
                <a:gridCol w="912563"/>
                <a:gridCol w="5068982"/>
                <a:gridCol w="3448271"/>
              </a:tblGrid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доклад</a:t>
                      </a: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7189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  <a:cs typeface="Times New Roman"/>
                        </a:rPr>
                        <a:t>2005 г.</a:t>
                      </a:r>
                      <a:endParaRPr lang="ru-RU" sz="140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Зональная научно-практическая конференция «Игра как средство всестороннего</a:t>
                      </a:r>
                      <a:r>
                        <a:rPr lang="ru-RU" sz="1400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 развития и здоровьесбережения детей дошкольного возраста»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Cambria" pitchFamily="18" charset="0"/>
                          <a:cs typeface="Times New Roman"/>
                        </a:rPr>
                        <a:t>«Организационно-методические основы игровой деятельности через физическое развитие»</a:t>
                      </a:r>
                      <a:endParaRPr lang="ru-RU" sz="140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958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2006 г.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Семинар «Оздоровительная работа в детском саду»</a:t>
                      </a:r>
                      <a:r>
                        <a:rPr lang="ru-RU" sz="1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«Взаимодействие инструктора</a:t>
                      </a:r>
                      <a:r>
                        <a:rPr lang="ru-RU" sz="1400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 физического воспитания с родителями в развитии физических способностей детей»</a:t>
                      </a:r>
                      <a:r>
                        <a:rPr lang="ru-RU" sz="1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1677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2009 г. 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Семинар </a:t>
                      </a: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  <a:hlinkClick r:id="rId3" action="ppaction://hlinkfile"/>
                        </a:rPr>
                        <a:t>«Формирование потребности к здоровому образу жизни у старших дошкольников»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Утренняя гимнастика «Сказка о жадном императоре»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Мастер-класс «Танцевальная гимнастика» 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Заседание родительского клуба «Здоровые родители – здоровые дети»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479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2009 г.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Семинар </a:t>
                      </a: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  <a:hlinkClick r:id="rId4" action="ppaction://hlinkfile"/>
                        </a:rPr>
                        <a:t>«Современные подходы к проблеме патриотического воспитания дошкольников»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Развлечение «Ярмарка русских потех»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890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2010 г.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Методическое объединение </a:t>
                      </a: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  <a:hlinkClick r:id="rId5" action="ppaction://hlinkfile"/>
                        </a:rPr>
                        <a:t>«Воспитание патриотических чувств и  любви к Родине через</a:t>
                      </a:r>
                      <a:r>
                        <a:rPr lang="ru-RU" sz="1400" baseline="0" dirty="0" smtClean="0">
                          <a:latin typeface="Cambria" pitchFamily="18" charset="0"/>
                          <a:ea typeface="Times New Roman"/>
                          <a:cs typeface="Times New Roman"/>
                          <a:hlinkClick r:id="rId5" action="ppaction://hlinkfile"/>
                        </a:rPr>
                        <a:t> приобщение старших дошкольников к народной культуре»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Утренняя гимнастика «В деревне»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Доклад «Русские</a:t>
                      </a:r>
                      <a:r>
                        <a:rPr lang="ru-RU" sz="1400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 народные подвижные игры в физическом воспитании дошкольников»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7024702" y="6286520"/>
            <a:ext cx="2577718" cy="3682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21221" tIns="60609" rIns="121221" bIns="60609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  <a:hlinkClick r:id="rId6" action="ppaction://hlinksldjump"/>
              </a:rPr>
              <a:t>к содержанию</a:t>
            </a:r>
            <a:endParaRPr lang="ru-RU" sz="2000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1818680"/>
              </p:ext>
            </p:extLst>
          </p:nvPr>
        </p:nvGraphicFramePr>
        <p:xfrm>
          <a:off x="200472" y="476672"/>
          <a:ext cx="9429816" cy="2165291"/>
        </p:xfrm>
        <a:graphic>
          <a:graphicData uri="http://schemas.openxmlformats.org/drawingml/2006/table">
            <a:tbl>
              <a:tblPr/>
              <a:tblGrid>
                <a:gridCol w="912563"/>
                <a:gridCol w="5068982"/>
                <a:gridCol w="3448271"/>
              </a:tblGrid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доклад</a:t>
                      </a: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7189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  <a:cs typeface="Times New Roman"/>
                        </a:rPr>
                        <a:t>2011 г.</a:t>
                      </a:r>
                      <a:endParaRPr lang="ru-RU" sz="140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Методическое объединение </a:t>
                      </a: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  <a:hlinkClick r:id="rId2" action="ppaction://hlinkfile"/>
                        </a:rPr>
                        <a:t>«Внедрение инновационных</a:t>
                      </a:r>
                      <a:r>
                        <a:rPr lang="ru-RU" sz="1400" baseline="0" dirty="0" smtClean="0">
                          <a:latin typeface="Cambria" pitchFamily="18" charset="0"/>
                          <a:ea typeface="Times New Roman"/>
                          <a:cs typeface="Times New Roman"/>
                          <a:hlinkClick r:id="rId2" action="ppaction://hlinkfile"/>
                        </a:rPr>
                        <a:t> технологий в </a:t>
                      </a:r>
                      <a:r>
                        <a:rPr lang="ru-RU" sz="1400" baseline="0" dirty="0" err="1" smtClean="0">
                          <a:latin typeface="Cambria" pitchFamily="18" charset="0"/>
                          <a:ea typeface="Times New Roman"/>
                          <a:cs typeface="Times New Roman"/>
                          <a:hlinkClick r:id="rId2" action="ppaction://hlinkfile"/>
                        </a:rPr>
                        <a:t>воспитательно</a:t>
                      </a:r>
                      <a:r>
                        <a:rPr lang="ru-RU" sz="1400" baseline="0" dirty="0" smtClean="0">
                          <a:latin typeface="Cambria" pitchFamily="18" charset="0"/>
                          <a:ea typeface="Times New Roman"/>
                          <a:cs typeface="Times New Roman"/>
                          <a:hlinkClick r:id="rId2" action="ppaction://hlinkfile"/>
                        </a:rPr>
                        <a:t>-образовательный процесс ДОУ»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Cambria" pitchFamily="18" charset="0"/>
                          <a:cs typeface="Times New Roman"/>
                        </a:rPr>
                        <a:t>Мастер-класс для педагогов «12 шагов к кошачьей пластике»</a:t>
                      </a:r>
                      <a:endParaRPr lang="ru-RU" sz="140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9586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Педагогический совет </a:t>
                      </a:r>
                      <a:r>
                        <a:rPr lang="ru-RU" sz="1400" dirty="0" smtClean="0">
                          <a:latin typeface="Cambria" pitchFamily="18" charset="0"/>
                          <a:hlinkClick r:id="rId3" action="ppaction://hlinkfile"/>
                        </a:rPr>
                        <a:t>«Такой разный разный мир»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Интегрированные занятия в ДОУ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679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733001" y="5715016"/>
            <a:ext cx="2577718" cy="3682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21221" tIns="60609" rIns="121221" bIns="60609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  <a:hlinkClick r:id="rId2" action="ppaction://hlinksldjump"/>
              </a:rPr>
              <a:t>к содержанию</a:t>
            </a:r>
            <a:endParaRPr lang="ru-RU" sz="2000" dirty="0" smtClean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5282" y="785794"/>
            <a:ext cx="8929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Проектные    работы</a:t>
            </a:r>
            <a:endParaRPr lang="ru-RU" sz="4000" b="1" cap="all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5282" y="2214554"/>
            <a:ext cx="8915400" cy="307183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Cambria" pitchFamily="18" charset="0"/>
              </a:rPr>
              <a:t>1. </a:t>
            </a:r>
            <a:r>
              <a:rPr lang="ru-RU" sz="2800" dirty="0" smtClean="0">
                <a:latin typeface="Cambria" pitchFamily="18" charset="0"/>
                <a:hlinkClick r:id="rId3" action="ppaction://hlinkfile"/>
              </a:rPr>
              <a:t>«Здоровые родители – здоровые дети»</a:t>
            </a:r>
            <a:r>
              <a:rPr lang="ru-RU" sz="2800" dirty="0" smtClean="0">
                <a:latin typeface="Cambria" pitchFamily="18" charset="0"/>
              </a:rPr>
              <a:t/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2. </a:t>
            </a:r>
            <a:r>
              <a:rPr lang="ru-RU" sz="2800" dirty="0" smtClean="0">
                <a:latin typeface="Cambria" pitchFamily="18" charset="0"/>
                <a:hlinkClick r:id="rId4" action="ppaction://hlinkfile"/>
              </a:rPr>
              <a:t>«Здоровые дети – здоровое поколение»</a:t>
            </a:r>
            <a:r>
              <a:rPr lang="ru-RU" sz="2800" dirty="0" smtClean="0">
                <a:latin typeface="Cambria" pitchFamily="18" charset="0"/>
              </a:rPr>
              <a:t/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3.  </a:t>
            </a:r>
            <a:r>
              <a:rPr lang="ru-RU" sz="2800" dirty="0" smtClean="0">
                <a:latin typeface="Cambria" pitchFamily="18" charset="0"/>
                <a:hlinkClick r:id="rId5" action="ppaction://hlinkpres?slideindex=1&amp;slidetitle="/>
              </a:rPr>
              <a:t>«Спортивные игры»</a:t>
            </a:r>
            <a:r>
              <a:rPr lang="ru-RU" sz="2800" dirty="0" smtClean="0">
                <a:latin typeface="Cambria" pitchFamily="18" charset="0"/>
              </a:rPr>
              <a:t/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4.   </a:t>
            </a:r>
            <a:r>
              <a:rPr lang="ru-RU" sz="2800" dirty="0" smtClean="0">
                <a:latin typeface="Cambria" pitchFamily="18" charset="0"/>
                <a:hlinkClick r:id="rId6" action="ppaction://hlinkpres?slideindex=1&amp;slidetitle="/>
              </a:rPr>
              <a:t>«Использование русских народных игр в Ф. Р. </a:t>
            </a:r>
            <a:r>
              <a:rPr lang="ru-RU" sz="2800" smtClean="0">
                <a:latin typeface="Cambria" pitchFamily="18" charset="0"/>
                <a:hlinkClick r:id="rId6" action="ppaction://hlinkpres?slideindex=1&amp;slidetitle="/>
              </a:rPr>
              <a:t>и </a:t>
            </a:r>
            <a:r>
              <a:rPr lang="ru-RU" sz="2800" dirty="0" smtClean="0">
                <a:latin typeface="Cambria" pitchFamily="18" charset="0"/>
                <a:hlinkClick r:id="rId6" action="ppaction://hlinkpres?slideindex=1&amp;slidetitle="/>
              </a:rPr>
              <a:t>оздоровлении детей»</a:t>
            </a:r>
            <a:r>
              <a:rPr lang="ru-RU" sz="2800" dirty="0" smtClean="0">
                <a:latin typeface="Cambria" pitchFamily="18" charset="0"/>
              </a:rPr>
              <a:t/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/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 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6" name="Рисунок 5" descr="6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7116" y="4857760"/>
            <a:ext cx="1781732" cy="1690695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810388" y="5643578"/>
            <a:ext cx="2600321" cy="4397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21221" tIns="60609" rIns="121221" bIns="606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  <a:hlinkClick r:id="rId2" action="ppaction://hlinksldjump"/>
              </a:rPr>
              <a:t>к содержанию</a:t>
            </a:r>
            <a:endParaRPr lang="ru-RU" sz="2000" dirty="0" smtClean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530" y="428604"/>
            <a:ext cx="91440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Авторские программы, </a:t>
            </a:r>
          </a:p>
          <a:p>
            <a:pPr algn="ctr"/>
            <a:r>
              <a:rPr lang="ru-RU" sz="36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методики</a:t>
            </a:r>
            <a:endParaRPr lang="ru-RU" sz="3600" b="1" cap="all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3844" y="2357430"/>
            <a:ext cx="89154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ambria" pitchFamily="18" charset="0"/>
                <a:hlinkClick r:id="rId3" action="ppaction://hlinkfile"/>
              </a:rPr>
              <a:t>Программа «Физическое развитие детей 5- 7 лет» </a:t>
            </a:r>
            <a:endParaRPr lang="ru-RU" sz="2000" dirty="0">
              <a:latin typeface="Cambria" pitchFamily="18" charset="0"/>
            </a:endParaRPr>
          </a:p>
        </p:txBody>
      </p:sp>
      <p:pic>
        <p:nvPicPr>
          <p:cNvPr id="6" name="Рисунок 5" descr="4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1562" y="3786190"/>
            <a:ext cx="1762134" cy="1547613"/>
          </a:xfrm>
          <a:prstGeom prst="rect">
            <a:avLst/>
          </a:prstGeom>
        </p:spPr>
      </p:pic>
      <p:pic>
        <p:nvPicPr>
          <p:cNvPr id="7" name="Рисунок 6" descr="4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8488" y="2857496"/>
            <a:ext cx="1166819" cy="3243757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7024702" y="5572140"/>
            <a:ext cx="2463395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21221" tIns="60609" rIns="121221" bIns="606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  <a:hlinkClick r:id="rId2" action="ppaction://hlinksldjump"/>
              </a:rPr>
              <a:t>к содержанию</a:t>
            </a:r>
            <a:endParaRPr lang="ru-RU" sz="2000" dirty="0" smtClean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публикации</a:t>
            </a:r>
            <a:endParaRPr lang="ru-RU" sz="4000" b="1" cap="all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2480" y="764704"/>
            <a:ext cx="8915400" cy="642942"/>
          </a:xfrm>
        </p:spPr>
        <p:txBody>
          <a:bodyPr anchor="t">
            <a:normAutofit fontScale="900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2000" dirty="0" smtClean="0">
                <a:latin typeface="Cambria" pitchFamily="18" charset="0"/>
              </a:rPr>
              <a:t>   Журнал «Ребенок в детском саду» №5 2009 г.</a:t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/>
            </a:r>
            <a:br>
              <a:rPr lang="ru-RU" sz="2800" dirty="0" smtClean="0">
                <a:latin typeface="Cambria" pitchFamily="18" charset="0"/>
              </a:rPr>
            </a:br>
            <a:endParaRPr lang="ru-RU" sz="2800" dirty="0">
              <a:latin typeface="Cambria" pitchFamily="18" charset="0"/>
            </a:endParaRPr>
          </a:p>
        </p:txBody>
      </p:sp>
      <p:pic>
        <p:nvPicPr>
          <p:cNvPr id="6" name="Рисунок 5" descr="8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4808" y="260648"/>
            <a:ext cx="2341192" cy="2071702"/>
          </a:xfrm>
          <a:prstGeom prst="rect">
            <a:avLst/>
          </a:prstGeom>
        </p:spPr>
      </p:pic>
      <p:pic>
        <p:nvPicPr>
          <p:cNvPr id="7" name="Рисунок 6" descr="5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8624" y="5619744"/>
            <a:ext cx="1671646" cy="1238256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272480" y="1196752"/>
            <a:ext cx="8915400" cy="792088"/>
          </a:xfrm>
          <a:prstGeom prst="rect">
            <a:avLst/>
          </a:prstGeom>
        </p:spPr>
        <p:txBody>
          <a:bodyPr vert="horz" lIns="121221" tIns="60609" rIns="121221" bIns="60609" rtlCol="0" anchor="ctr">
            <a:normAutofit/>
          </a:bodyPr>
          <a:lstStyle/>
          <a:p>
            <a:pPr marL="0" marR="0" lvl="0" indent="0" algn="just" defTabSz="121221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  <a:hlinkClick r:id="rId5" action="ppaction://hlinkfile"/>
              </a:rPr>
              <a:t>Всероссийский фестиваль «Открытый  урок»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2009/2010 </a:t>
            </a:r>
          </a:p>
          <a:p>
            <a:pPr marL="0" marR="0" lvl="0" indent="0" algn="just" defTabSz="121221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учебный год статья  «Здоровые дети – здоровое поколение»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200472" y="1772816"/>
            <a:ext cx="8915400" cy="642942"/>
          </a:xfrm>
          <a:prstGeom prst="rect">
            <a:avLst/>
          </a:prstGeom>
        </p:spPr>
        <p:txBody>
          <a:bodyPr vert="horz" lIns="121221" tIns="60609" rIns="121221" bIns="60609" rtlCol="0" anchor="ctr">
            <a:normAutofit/>
          </a:bodyPr>
          <a:lstStyle/>
          <a:p>
            <a:pPr marL="0" marR="0" lvl="0" indent="0" algn="just" defTabSz="121221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Журнал «Инструктор по физкультуре» №2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2010 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200472" y="2276872"/>
            <a:ext cx="9433048" cy="1224136"/>
          </a:xfrm>
          <a:prstGeom prst="rect">
            <a:avLst/>
          </a:prstGeom>
        </p:spPr>
        <p:txBody>
          <a:bodyPr vert="horz" lIns="121221" tIns="60609" rIns="121221" bIns="60609" rtlCol="0" anchor="t"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lang="ru-RU" sz="1800" dirty="0" smtClean="0">
                <a:latin typeface="Cambria" pitchFamily="18" charset="0"/>
              </a:rPr>
              <a:t>ЭЛЕКТРОННОЕ ПЕРИОДИЧЕСКОЕ ИЗДАНИЕ  «НУМИ» (NUMI.RU) </a:t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>(научные, учебные и методические издания) </a:t>
            </a:r>
            <a:r>
              <a:rPr lang="ru-RU" sz="1800" dirty="0" smtClean="0">
                <a:latin typeface="Cambria" pitchFamily="18" charset="0"/>
                <a:hlinkClick r:id="rId6" action="ppaction://hlinkfile"/>
              </a:rPr>
              <a:t>Статья «Познакомьтесь, это мы - "</a:t>
            </a:r>
            <a:r>
              <a:rPr lang="ru-RU" sz="1800" dirty="0" err="1" smtClean="0">
                <a:latin typeface="Cambria" pitchFamily="18" charset="0"/>
                <a:hlinkClick r:id="rId6" action="ppaction://hlinkfile"/>
              </a:rPr>
              <a:t>Спортяшки</a:t>
            </a:r>
            <a:r>
              <a:rPr lang="ru-RU" sz="1800" dirty="0" smtClean="0">
                <a:latin typeface="Cambria" pitchFamily="18" charset="0"/>
                <a:hlinkClick r:id="rId6" action="ppaction://hlinkfile"/>
              </a:rPr>
              <a:t>"! (фотоальбом, из опыта работы)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dirty="0"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2480" y="3284984"/>
            <a:ext cx="9145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latin typeface="Cambria" pitchFamily="18" charset="0"/>
              </a:rPr>
              <a:t>       ЭЛЕКТРОННОЕ ПЕРИОДИЧЕСКОЕ ИЗДАНИЕ  «НУМИ» (NUMI.RU) </a:t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>(научные, учебные и методические издания) </a:t>
            </a:r>
            <a:r>
              <a:rPr lang="ru-RU" sz="1800" dirty="0" smtClean="0">
                <a:latin typeface="Cambria" pitchFamily="18" charset="0"/>
                <a:hlinkClick r:id="rId7" action="ppaction://hlinkfile"/>
              </a:rPr>
              <a:t>Статья «Лёгкая атлетика в физическом развитии детей»</a:t>
            </a:r>
            <a:endParaRPr lang="ru-RU" sz="1800" dirty="0" smtClean="0">
              <a:latin typeface="Cambria" pitchFamily="18" charset="0"/>
            </a:endParaRPr>
          </a:p>
          <a:p>
            <a:pPr algn="just"/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pPr algn="just">
              <a:buFont typeface="Wingdings" pitchFamily="2" charset="2"/>
              <a:buChar char="ü"/>
            </a:pP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472" y="4221088"/>
            <a:ext cx="9217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latin typeface="Cambria" pitchFamily="18" charset="0"/>
              </a:rPr>
              <a:t>ЭЛЕКТРОННОЕ ПЕРИОДИЧЕСКОЕ ИЗДАНИЕ  «НУМИ» (NUMI.RU) </a:t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>(научные, учебные и методические издания) </a:t>
            </a:r>
            <a:r>
              <a:rPr lang="ru-RU" sz="1800" dirty="0" smtClean="0">
                <a:latin typeface="Cambria" pitchFamily="18" charset="0"/>
                <a:hlinkClick r:id="rId8" action="ppaction://hlinkfile"/>
              </a:rPr>
              <a:t>«Методика проведения мониторинга физической подготовленности детей 4-7 лет»</a:t>
            </a:r>
            <a:endParaRPr lang="ru-RU" sz="1800" dirty="0" smtClean="0">
              <a:latin typeface="Cambria" pitchFamily="18" charset="0"/>
            </a:endParaRPr>
          </a:p>
          <a:p>
            <a:pPr algn="just"/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endParaRPr lang="ru-RU" sz="1800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1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733001" y="5715016"/>
            <a:ext cx="2577718" cy="3682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21221" tIns="60609" rIns="121221" bIns="60609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  <a:hlinkClick r:id="rId2" action="ppaction://hlinksldjump"/>
              </a:rPr>
              <a:t>к содержанию</a:t>
            </a:r>
            <a:endParaRPr lang="ru-RU" sz="2000" dirty="0" smtClean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3844" y="357166"/>
            <a:ext cx="91440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Материалы, выложенные в </a:t>
            </a:r>
            <a:r>
              <a:rPr lang="ru-RU" sz="3600" b="1" cap="all" spc="3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интернет-ресурсах</a:t>
            </a:r>
            <a:endParaRPr lang="ru-RU" sz="36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66984" y="1071546"/>
            <a:ext cx="6215106" cy="19288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http://in-ku.com/</a:t>
            </a:r>
            <a:br>
              <a:rPr lang="en-US" sz="2400" dirty="0" smtClean="0"/>
            </a:br>
            <a:r>
              <a:rPr lang="ru-RU" sz="2400" dirty="0" smtClean="0"/>
              <a:t>Кружок «В стране игралии»</a:t>
            </a:r>
            <a:endParaRPr lang="ru-RU" sz="2400" dirty="0"/>
          </a:p>
        </p:txBody>
      </p:sp>
      <p:pic>
        <p:nvPicPr>
          <p:cNvPr id="5" name="Рисунок 4" descr="inter-kultur-haus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224" y="1071546"/>
            <a:ext cx="2095508" cy="2095508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881034" y="3786190"/>
            <a:ext cx="6215106" cy="1928826"/>
          </a:xfrm>
          <a:prstGeom prst="rect">
            <a:avLst/>
          </a:prstGeom>
        </p:spPr>
        <p:txBody>
          <a:bodyPr vert="horz" lIns="121221" tIns="60609" rIns="121221" bIns="60609" rtlCol="0" anchor="ctr">
            <a:normAutofit/>
          </a:bodyPr>
          <a:lstStyle/>
          <a:p>
            <a:pPr marL="0" marR="0" lvl="0" indent="0" algn="ctr" defTabSz="121221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http://i</a:t>
            </a:r>
            <a:r>
              <a:rPr lang="en-US" sz="2400" noProof="0" dirty="0" smtClean="0">
                <a:latin typeface="+mj-lt"/>
                <a:ea typeface="+mj-ea"/>
                <a:cs typeface="+mj-cs"/>
              </a:rPr>
              <a:t>t-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n.ru/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Кружок «В стране игралии»</a:t>
            </a:r>
          </a:p>
          <a:p>
            <a:pPr marL="0" marR="0" lvl="0" indent="0" algn="ctr" defTabSz="121221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Легкая атлетика в физическом развитии дошкольников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itnlogo_new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8818" y="3571876"/>
            <a:ext cx="3333750" cy="790575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7024702" y="6143644"/>
            <a:ext cx="2528883" cy="4286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21221" tIns="60609" rIns="121221" bIns="606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  <a:hlinkClick r:id="rId2" action="ppaction://hlinksldjump"/>
              </a:rPr>
              <a:t>к содержанию</a:t>
            </a:r>
            <a:endParaRPr lang="ru-RU" sz="2000" dirty="0" smtClean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3844" y="357166"/>
            <a:ext cx="91440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Планы занятий</a:t>
            </a:r>
            <a:endParaRPr lang="ru-RU" sz="4000" b="1" cap="all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2406" y="1000108"/>
            <a:ext cx="8915400" cy="535785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Cambria" pitchFamily="18" charset="0"/>
              </a:rPr>
              <a:t>		</a:t>
            </a:r>
            <a:r>
              <a:rPr lang="ru-RU" sz="2400" dirty="0" smtClean="0">
                <a:latin typeface="Cambria" pitchFamily="18" charset="0"/>
              </a:rPr>
              <a:t>первая младшая группа:</a:t>
            </a:r>
            <a:r>
              <a:rPr lang="ru-RU" sz="2000" dirty="0" smtClean="0">
                <a:latin typeface="Cambria" pitchFamily="18" charset="0"/>
              </a:rPr>
              <a:t/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- </a:t>
            </a:r>
            <a:r>
              <a:rPr lang="ru-RU" sz="2000" dirty="0" smtClean="0">
                <a:latin typeface="Cambria" pitchFamily="18" charset="0"/>
                <a:hlinkClick r:id="rId3" action="ppaction://hlinkfile"/>
              </a:rPr>
              <a:t>«Веселые белочки»</a:t>
            </a:r>
            <a:r>
              <a:rPr lang="ru-RU" sz="2000" dirty="0" smtClean="0">
                <a:latin typeface="Cambria" pitchFamily="18" charset="0"/>
              </a:rPr>
              <a:t/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- </a:t>
            </a:r>
            <a:r>
              <a:rPr lang="ru-RU" sz="2000" dirty="0" smtClean="0">
                <a:latin typeface="Cambria" pitchFamily="18" charset="0"/>
                <a:hlinkClick r:id="rId4" action="ppaction://hlinkfile"/>
              </a:rPr>
              <a:t>с погремушкой</a:t>
            </a:r>
            <a:r>
              <a:rPr lang="ru-RU" sz="2000" dirty="0" smtClean="0">
                <a:latin typeface="Cambria" pitchFamily="18" charset="0"/>
              </a:rPr>
              <a:t/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		</a:t>
            </a:r>
            <a:r>
              <a:rPr lang="ru-RU" sz="2400" dirty="0" smtClean="0">
                <a:latin typeface="Cambria" pitchFamily="18" charset="0"/>
              </a:rPr>
              <a:t>вторая младшая группа:</a:t>
            </a:r>
            <a:r>
              <a:rPr lang="ru-RU" sz="2000" dirty="0" smtClean="0">
                <a:latin typeface="Cambria" pitchFamily="18" charset="0"/>
              </a:rPr>
              <a:t/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- </a:t>
            </a:r>
            <a:r>
              <a:rPr lang="ru-RU" sz="2000" dirty="0" smtClean="0">
                <a:latin typeface="Cambria" pitchFamily="18" charset="0"/>
                <a:hlinkClick r:id="rId5" action="ppaction://hlinkfile"/>
              </a:rPr>
              <a:t>с веревкой, замкнутой в круг</a:t>
            </a:r>
            <a:r>
              <a:rPr lang="ru-RU" sz="2000" dirty="0" smtClean="0">
                <a:latin typeface="Cambria" pitchFamily="18" charset="0"/>
              </a:rPr>
              <a:t/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- </a:t>
            </a:r>
            <a:r>
              <a:rPr lang="ru-RU" sz="2000" dirty="0" smtClean="0">
                <a:latin typeface="Cambria" pitchFamily="18" charset="0"/>
                <a:hlinkClick r:id="rId6" action="ppaction://hlinkfile"/>
              </a:rPr>
              <a:t>«Юные космонавты»</a:t>
            </a:r>
            <a:r>
              <a:rPr lang="ru-RU" sz="2000" dirty="0" smtClean="0">
                <a:latin typeface="Cambria" pitchFamily="18" charset="0"/>
              </a:rPr>
              <a:t/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- </a:t>
            </a:r>
            <a:r>
              <a:rPr lang="ru-RU" sz="2000" dirty="0" smtClean="0">
                <a:latin typeface="Cambria" pitchFamily="18" charset="0"/>
                <a:hlinkClick r:id="rId7" action="ppaction://hlinkfile"/>
              </a:rPr>
              <a:t>«Пушистые цыплята»</a:t>
            </a:r>
            <a:r>
              <a:rPr lang="ru-RU" sz="2000" dirty="0" smtClean="0">
                <a:latin typeface="Cambria" pitchFamily="18" charset="0"/>
              </a:rPr>
              <a:t/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		</a:t>
            </a:r>
            <a:r>
              <a:rPr lang="ru-RU" sz="2400" dirty="0" smtClean="0">
                <a:latin typeface="Cambria" pitchFamily="18" charset="0"/>
              </a:rPr>
              <a:t>средняя группа:</a:t>
            </a:r>
            <a:r>
              <a:rPr lang="ru-RU" sz="2000" dirty="0" smtClean="0">
                <a:latin typeface="Cambria" pitchFamily="18" charset="0"/>
              </a:rPr>
              <a:t/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- </a:t>
            </a:r>
            <a:r>
              <a:rPr lang="ru-RU" sz="2000" dirty="0" smtClean="0">
                <a:latin typeface="Cambria" pitchFamily="18" charset="0"/>
                <a:hlinkClick r:id="rId8" action="ppaction://hlinkfile"/>
              </a:rPr>
              <a:t>«Мышки-труженицы»</a:t>
            </a:r>
            <a:r>
              <a:rPr lang="ru-RU" sz="2000" dirty="0" smtClean="0">
                <a:latin typeface="Cambria" pitchFamily="18" charset="0"/>
              </a:rPr>
              <a:t/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		</a:t>
            </a:r>
            <a:r>
              <a:rPr lang="ru-RU" sz="2400" dirty="0" smtClean="0">
                <a:latin typeface="Cambria" pitchFamily="18" charset="0"/>
              </a:rPr>
              <a:t>старшая группа:</a:t>
            </a:r>
            <a:r>
              <a:rPr lang="ru-RU" sz="1400" dirty="0" smtClean="0">
                <a:latin typeface="Cambria" pitchFamily="18" charset="0"/>
              </a:rPr>
              <a:t/>
            </a:r>
            <a:br>
              <a:rPr lang="ru-RU" sz="14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- </a:t>
            </a:r>
            <a:r>
              <a:rPr lang="ru-RU" sz="2000" dirty="0" smtClean="0">
                <a:latin typeface="Cambria" pitchFamily="18" charset="0"/>
                <a:hlinkClick r:id="rId9" action="ppaction://hlinkfile"/>
              </a:rPr>
              <a:t>«Наши помощники в укреплении здоровья»</a:t>
            </a:r>
            <a:r>
              <a:rPr lang="ru-RU" sz="2000" dirty="0" smtClean="0">
                <a:latin typeface="Cambria" pitchFamily="18" charset="0"/>
              </a:rPr>
              <a:t/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- </a:t>
            </a:r>
            <a:r>
              <a:rPr lang="ru-RU" sz="2000" dirty="0" smtClean="0">
                <a:latin typeface="Cambria" pitchFamily="18" charset="0"/>
                <a:hlinkClick r:id="rId10" action="ppaction://hlinkfile"/>
              </a:rPr>
              <a:t>«Мячи разные бывают»</a:t>
            </a:r>
            <a:r>
              <a:rPr lang="ru-RU" sz="1400" dirty="0" smtClean="0">
                <a:latin typeface="Cambria" pitchFamily="18" charset="0"/>
              </a:rPr>
              <a:t/>
            </a:r>
            <a:br>
              <a:rPr lang="ru-RU" sz="1400" dirty="0" smtClean="0">
                <a:latin typeface="Cambria" pitchFamily="18" charset="0"/>
              </a:rPr>
            </a:br>
            <a:r>
              <a:rPr lang="ru-RU" sz="1400" dirty="0" smtClean="0">
                <a:latin typeface="Cambria" pitchFamily="18" charset="0"/>
              </a:rPr>
              <a:t>		</a:t>
            </a:r>
            <a:r>
              <a:rPr lang="ru-RU" sz="2400" dirty="0" smtClean="0">
                <a:latin typeface="Cambria" pitchFamily="18" charset="0"/>
              </a:rPr>
              <a:t>Подготовительная группа:</a:t>
            </a:r>
            <a:r>
              <a:rPr lang="ru-RU" sz="1400" dirty="0" smtClean="0">
                <a:latin typeface="Cambria" pitchFamily="18" charset="0"/>
              </a:rPr>
              <a:t/>
            </a:r>
            <a:br>
              <a:rPr lang="ru-RU" sz="14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- </a:t>
            </a:r>
            <a:r>
              <a:rPr lang="ru-RU" sz="2000" dirty="0" smtClean="0">
                <a:latin typeface="Cambria" pitchFamily="18" charset="0"/>
                <a:hlinkClick r:id="rId11" action="ppaction://hlinkfile"/>
              </a:rPr>
              <a:t>«Урок здоровья»</a:t>
            </a:r>
            <a:endParaRPr lang="ru-RU" sz="2000" dirty="0">
              <a:latin typeface="Cambria" pitchFamily="18" charset="0"/>
            </a:endParaRPr>
          </a:p>
        </p:txBody>
      </p:sp>
      <p:pic>
        <p:nvPicPr>
          <p:cNvPr id="5" name="Рисунок 4" descr="41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39016" y="2214554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777\Desktop\все для презентаций\коричневый фон\2690166d2bfe.png"/>
          <p:cNvPicPr/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09533" y="0"/>
            <a:ext cx="93643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238230" y="1214423"/>
            <a:ext cx="7739118" cy="4954587"/>
          </a:xfrm>
          <a:prstGeom prst="rect">
            <a:avLst/>
          </a:prstGeom>
        </p:spPr>
        <p:txBody>
          <a:bodyPr wrap="none" lIns="121221" tIns="60609" rIns="121221" bIns="60609" fromWordArt="1">
            <a:prstTxWarp prst="textDeflateInflateDeflate">
              <a:avLst>
                <a:gd name="adj" fmla="val 28028"/>
              </a:avLst>
            </a:prstTxWarp>
          </a:bodyPr>
          <a:lstStyle/>
          <a:p>
            <a:pPr algn="ctr" rtl="0"/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622423"/>
                </a:solidFill>
                <a:latin typeface="Impact"/>
              </a:rPr>
              <a:t>"ВНЕДРЕНИЕ ИННОВАЦИОННЫХ</a:t>
            </a:r>
          </a:p>
          <a:p>
            <a:pPr algn="ctr" rtl="0"/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622423"/>
                </a:solidFill>
                <a:latin typeface="Impact"/>
              </a:rPr>
              <a:t>ФОРМ РАБОТЫ В</a:t>
            </a:r>
          </a:p>
          <a:p>
            <a:pPr algn="ctr" rtl="0"/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622423"/>
                </a:solidFill>
                <a:latin typeface="Impact"/>
              </a:rPr>
              <a:t>СИСТЕМУ ФИЗИЧЕСКОГО РАЗВИТИЯ</a:t>
            </a:r>
          </a:p>
          <a:p>
            <a:pPr algn="ctr" rtl="0"/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622423"/>
                </a:solidFill>
                <a:latin typeface="Impact"/>
              </a:rPr>
              <a:t>ДОШКОЛЬНИКОВ"</a:t>
            </a:r>
            <a:endParaRPr lang="ru-RU" kern="10" dirty="0">
              <a:ln w="9525">
                <a:noFill/>
                <a:round/>
                <a:headEnd/>
                <a:tailEnd/>
              </a:ln>
              <a:solidFill>
                <a:srgbClr val="622423"/>
              </a:solidFill>
              <a:latin typeface="Impact"/>
            </a:endParaRPr>
          </a:p>
        </p:txBody>
      </p:sp>
      <p:pic>
        <p:nvPicPr>
          <p:cNvPr id="3074" name="Picture 2" descr="C:\Users\777\Desktop\все для презентаций\Анимашки - Школа\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6483">
            <a:off x="1063266" y="1753843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3844" y="357166"/>
            <a:ext cx="91440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консультации</a:t>
            </a:r>
            <a:endParaRPr lang="ru-RU" sz="4000" b="1" cap="all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28802"/>
            <a:ext cx="4500594" cy="435771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dirty="0" smtClean="0">
                <a:latin typeface="Cambria" pitchFamily="18" charset="0"/>
              </a:rPr>
              <a:t>Для   воспитателей</a:t>
            </a:r>
          </a:p>
          <a:p>
            <a:pPr algn="just"/>
            <a:endParaRPr lang="ru-RU" sz="3600" dirty="0" smtClean="0">
              <a:latin typeface="Cambria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Cambria" pitchFamily="18" charset="0"/>
                <a:hlinkClick r:id="rId2" action="ppaction://hlinkfile"/>
              </a:rPr>
              <a:t>«Кинезиология как направление психокоррекционной работы.</a:t>
            </a:r>
            <a:endParaRPr lang="ru-RU" dirty="0" smtClean="0">
              <a:latin typeface="Cambria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  <a:hlinkClick r:id="rId3" action="ppaction://hlinkfile"/>
              </a:rPr>
              <a:t>По игровому стретчингу.</a:t>
            </a:r>
            <a:endParaRPr lang="ru-RU" dirty="0" smtClean="0">
              <a:latin typeface="Cambria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  <a:hlinkClick r:id="rId4" action="ppaction://hlinkfile"/>
              </a:rPr>
              <a:t>«Роль народной подвижной игры в физическом развитии дошкольников»</a:t>
            </a:r>
            <a:endParaRPr lang="ru-RU" dirty="0" smtClean="0">
              <a:latin typeface="Cambria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  <a:hlinkClick r:id="rId5" action="ppaction://hlinkfile"/>
              </a:rPr>
              <a:t>«Комплекс игровых упражнений в сухом бассейне»</a:t>
            </a:r>
            <a:endParaRPr lang="ru-RU" dirty="0" smtClean="0">
              <a:latin typeface="Cambria" pitchFamily="18" charset="0"/>
            </a:endParaRPr>
          </a:p>
          <a:p>
            <a:pPr algn="just"/>
            <a:r>
              <a:rPr lang="ru-RU" dirty="0" smtClean="0">
                <a:latin typeface="Cambria" pitchFamily="18" charset="0"/>
              </a:rPr>
              <a:t>- </a:t>
            </a:r>
            <a:r>
              <a:rPr lang="ru-RU" dirty="0" smtClean="0">
                <a:latin typeface="Cambria" pitchFamily="18" charset="0"/>
                <a:hlinkClick r:id="rId6" action="ppaction://hlinkfile"/>
              </a:rPr>
              <a:t>«Чем и как занять ребенка в спортивном зале»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3968" y="1928802"/>
            <a:ext cx="4572032" cy="435771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ambria" pitchFamily="18" charset="0"/>
              </a:rPr>
              <a:t>Для родителей</a:t>
            </a:r>
          </a:p>
          <a:p>
            <a:pPr algn="ctr"/>
            <a:endParaRPr lang="ru-RU" sz="3600" dirty="0" smtClean="0">
              <a:latin typeface="Cambria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Cambria" pitchFamily="18" charset="0"/>
                <a:hlinkClick r:id="rId7" action="ppaction://hlinkfile"/>
              </a:rPr>
              <a:t>«Какие занятия самые главные»</a:t>
            </a:r>
            <a:endParaRPr lang="ru-RU" dirty="0" smtClean="0">
              <a:latin typeface="Cambria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Cambria" pitchFamily="18" charset="0"/>
              </a:rPr>
              <a:t>  «Дети и спорт. Когда и с чего начинать»</a:t>
            </a:r>
          </a:p>
          <a:p>
            <a:pPr>
              <a:buFontTx/>
              <a:buChar char="-"/>
            </a:pPr>
            <a:r>
              <a:rPr lang="ru-RU" dirty="0" smtClean="0">
                <a:latin typeface="Cambria" pitchFamily="18" charset="0"/>
              </a:rPr>
              <a:t>  Рекомендации родителям по укреплению здоровья детей»</a:t>
            </a:r>
          </a:p>
          <a:p>
            <a:pPr>
              <a:buFontTx/>
              <a:buChar char="-"/>
            </a:pP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  <a:hlinkClick r:id="rId8" action="ppaction://hlinkpres?slideindex=1&amp;slidetitle="/>
              </a:rPr>
              <a:t>«Как организовать летний досуг с ребенком»</a:t>
            </a:r>
            <a:endParaRPr lang="ru-RU" dirty="0" smtClean="0">
              <a:latin typeface="Cambria" pitchFamily="18" charset="0"/>
            </a:endParaRPr>
          </a:p>
          <a:p>
            <a:r>
              <a:rPr lang="ru-RU" dirty="0" smtClean="0">
                <a:latin typeface="Cambria" pitchFamily="18" charset="0"/>
              </a:rPr>
              <a:t> 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7328282" y="6215082"/>
            <a:ext cx="2577718" cy="4397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21221" tIns="60609" rIns="121221" bIns="606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  <a:hlinkClick r:id="rId9" action="ppaction://hlinksldjump"/>
              </a:rPr>
              <a:t>к содержанию</a:t>
            </a:r>
            <a:endParaRPr lang="ru-RU" sz="2000" dirty="0" smtClean="0">
              <a:latin typeface="Cambria" pitchFamily="18" charset="0"/>
            </a:endParaRPr>
          </a:p>
        </p:txBody>
      </p:sp>
      <p:pic>
        <p:nvPicPr>
          <p:cNvPr id="8" name="Рисунок 7" descr="16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325408">
            <a:off x="8024834" y="571480"/>
            <a:ext cx="1190631" cy="1232653"/>
          </a:xfrm>
          <a:prstGeom prst="rect">
            <a:avLst/>
          </a:prstGeom>
        </p:spPr>
      </p:pic>
      <p:pic>
        <p:nvPicPr>
          <p:cNvPr id="9" name="Рисунок 8" descr="20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24306" y="4429132"/>
            <a:ext cx="1862147" cy="221349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733001" y="5572140"/>
            <a:ext cx="2577718" cy="511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21221" tIns="60609" rIns="121221" bIns="606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  <a:hlinkClick r:id="rId2" action="ppaction://hlinksldjump"/>
              </a:rPr>
              <a:t>к содержанию</a:t>
            </a:r>
            <a:endParaRPr lang="ru-RU" sz="2000" dirty="0" smtClean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530" y="357166"/>
            <a:ext cx="91440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Методические разработки</a:t>
            </a:r>
            <a:endParaRPr lang="ru-RU" sz="4000" b="1" cap="all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0968" y="1714488"/>
            <a:ext cx="8915400" cy="423479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Cambria" pitchFamily="18" charset="0"/>
              </a:rPr>
              <a:t>1. </a:t>
            </a:r>
            <a:r>
              <a:rPr lang="ru-RU" sz="2800" dirty="0" smtClean="0">
                <a:latin typeface="Cambria" pitchFamily="18" charset="0"/>
                <a:hlinkClick r:id="rId3" action="ppaction://hlinkfile"/>
              </a:rPr>
              <a:t>«Картотека подвижных игр»</a:t>
            </a:r>
            <a:r>
              <a:rPr lang="ru-RU" sz="2800" dirty="0" smtClean="0">
                <a:latin typeface="Cambria" pitchFamily="18" charset="0"/>
              </a:rPr>
              <a:t/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2.  </a:t>
            </a:r>
            <a:r>
              <a:rPr lang="ru-RU" sz="2800" dirty="0" smtClean="0">
                <a:latin typeface="Cambria" pitchFamily="18" charset="0"/>
                <a:hlinkClick r:id="rId4" action="ppaction://hlinkfile"/>
              </a:rPr>
              <a:t>«Гимнастика маленьких волшебников»</a:t>
            </a:r>
            <a:r>
              <a:rPr lang="ru-RU" sz="2800" dirty="0" smtClean="0">
                <a:latin typeface="Cambria" pitchFamily="18" charset="0"/>
              </a:rPr>
              <a:t/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3.   </a:t>
            </a:r>
            <a:r>
              <a:rPr lang="ru-RU" sz="2800" dirty="0" smtClean="0">
                <a:latin typeface="Cambria" pitchFamily="18" charset="0"/>
                <a:hlinkClick r:id="rId5" action="ppaction://hlinkfile"/>
              </a:rPr>
              <a:t>«Танцы для детей»</a:t>
            </a:r>
            <a:r>
              <a:rPr lang="ru-RU" sz="2800" dirty="0" smtClean="0">
                <a:latin typeface="Cambria" pitchFamily="18" charset="0"/>
              </a:rPr>
              <a:t/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4.   </a:t>
            </a:r>
            <a:r>
              <a:rPr lang="ru-RU" sz="2800" dirty="0" smtClean="0">
                <a:latin typeface="Cambria" pitchFamily="18" charset="0"/>
                <a:hlinkClick r:id="rId6" action="ppaction://hlinkfile"/>
              </a:rPr>
              <a:t>«Игровая гимнастика»</a:t>
            </a:r>
            <a:r>
              <a:rPr lang="ru-RU" sz="2800" dirty="0" smtClean="0">
                <a:latin typeface="Cambria" pitchFamily="18" charset="0"/>
              </a:rPr>
              <a:t/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5.   </a:t>
            </a:r>
            <a:r>
              <a:rPr lang="ru-RU" sz="2800" dirty="0" smtClean="0">
                <a:latin typeface="Cambria" pitchFamily="18" charset="0"/>
                <a:hlinkClick r:id="rId7" action="ppaction://hlinkfile"/>
              </a:rPr>
              <a:t>«</a:t>
            </a:r>
            <a:r>
              <a:rPr lang="ru-RU" sz="2800" dirty="0" err="1" smtClean="0">
                <a:latin typeface="Cambria" pitchFamily="18" charset="0"/>
                <a:hlinkClick r:id="rId7" action="ppaction://hlinkfile"/>
              </a:rPr>
              <a:t>Будилки</a:t>
            </a:r>
            <a:r>
              <a:rPr lang="ru-RU" sz="2800" dirty="0" smtClean="0">
                <a:latin typeface="Cambria" pitchFamily="18" charset="0"/>
                <a:hlinkClick r:id="rId7" action="ppaction://hlinkfile"/>
              </a:rPr>
              <a:t> для детишек»</a:t>
            </a:r>
            <a:r>
              <a:rPr lang="ru-RU" sz="2800" dirty="0" smtClean="0">
                <a:latin typeface="Cambria" pitchFamily="18" charset="0"/>
              </a:rPr>
              <a:t/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6.   </a:t>
            </a:r>
            <a:r>
              <a:rPr lang="ru-RU" sz="2800" dirty="0" smtClean="0">
                <a:latin typeface="Cambria" pitchFamily="18" charset="0"/>
                <a:hlinkClick r:id="rId8" action="ppaction://hlinkfile"/>
              </a:rPr>
              <a:t>«Мониторинг физической подготовленности в картинках»</a:t>
            </a:r>
            <a:r>
              <a:rPr lang="ru-RU" sz="2800" dirty="0" smtClean="0">
                <a:latin typeface="Cambria" pitchFamily="18" charset="0"/>
              </a:rPr>
              <a:t/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7.   </a:t>
            </a:r>
            <a:r>
              <a:rPr lang="ru-RU" sz="2800" dirty="0" smtClean="0">
                <a:latin typeface="Cambria" pitchFamily="18" charset="0"/>
                <a:hlinkClick r:id="rId9" action="ppaction://hlinkfile"/>
              </a:rPr>
              <a:t>«Газета для родителей» выпуск № 1</a:t>
            </a:r>
            <a:r>
              <a:rPr lang="ru-RU" sz="2800" dirty="0" smtClean="0">
                <a:latin typeface="Cambria" pitchFamily="18" charset="0"/>
              </a:rPr>
              <a:t/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8.   </a:t>
            </a:r>
            <a:r>
              <a:rPr lang="ru-RU" sz="2800" dirty="0" smtClean="0">
                <a:latin typeface="Cambria" pitchFamily="18" charset="0"/>
                <a:hlinkClick r:id="rId10" action="ppaction://hlinkfile"/>
              </a:rPr>
              <a:t>«Как мы просыпаемся»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6" name="Рисунок 5" descr="53.2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091283">
            <a:off x="7310454" y="1000098"/>
            <a:ext cx="1714512" cy="171451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04528" y="836712"/>
          <a:ext cx="8121352" cy="4455635"/>
        </p:xfrm>
        <a:graphic>
          <a:graphicData uri="http://schemas.openxmlformats.org/drawingml/2006/table">
            <a:tbl>
              <a:tblPr/>
              <a:tblGrid>
                <a:gridCol w="950474"/>
                <a:gridCol w="2036791"/>
                <a:gridCol w="1745821"/>
                <a:gridCol w="1745821"/>
                <a:gridCol w="1642445"/>
              </a:tblGrid>
              <a:tr h="126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количество детей, принимающих участие в мониторинге</a:t>
                      </a: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высокий уровень физической подготовленности</a:t>
                      </a: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средний уровень физической подготовленности</a:t>
                      </a: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низкий уровень физической подготовленности</a:t>
                      </a: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598519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mbria" pitchFamily="18" charset="0"/>
                          <a:cs typeface="Times New Roman"/>
                        </a:rPr>
                        <a:t>2005-2006</a:t>
                      </a:r>
                      <a:endParaRPr lang="ru-RU" sz="1400" b="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8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Cambria" pitchFamily="18" charset="0"/>
                          <a:cs typeface="Times New Roman"/>
                        </a:rPr>
                        <a:t>92%</a:t>
                      </a:r>
                      <a:endParaRPr lang="ru-RU" sz="1800" b="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Cambria" pitchFamily="18" charset="0"/>
                          <a:cs typeface="Times New Roman"/>
                        </a:rPr>
                        <a:t>5%</a:t>
                      </a:r>
                      <a:endParaRPr lang="ru-RU" sz="1800" b="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Cambria" pitchFamily="18" charset="0"/>
                          <a:cs typeface="Times New Roman"/>
                        </a:rPr>
                        <a:t>3%</a:t>
                      </a:r>
                      <a:endParaRPr lang="ru-RU" sz="1800" b="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598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2006-2007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8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91%</a:t>
                      </a:r>
                      <a:endParaRPr lang="ru-RU" sz="18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5%</a:t>
                      </a:r>
                      <a:r>
                        <a:rPr lang="ru-RU" sz="1800" b="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4%</a:t>
                      </a:r>
                      <a:r>
                        <a:rPr lang="ru-RU" sz="1800" b="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598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2007-2008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8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93%</a:t>
                      </a:r>
                      <a:endParaRPr lang="ru-RU" sz="18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4%</a:t>
                      </a:r>
                      <a:endParaRPr lang="ru-RU" sz="18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3%</a:t>
                      </a:r>
                      <a:endParaRPr lang="ru-RU" sz="18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598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2008-2009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8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96%</a:t>
                      </a:r>
                      <a:endParaRPr lang="ru-RU" sz="18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2%</a:t>
                      </a:r>
                      <a:endParaRPr lang="ru-RU" sz="18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2%</a:t>
                      </a:r>
                      <a:endParaRPr lang="ru-RU" sz="18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598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2009-2010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8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5"/>
          <p:cNvSpPr txBox="1">
            <a:spLocks/>
          </p:cNvSpPr>
          <p:nvPr/>
        </p:nvSpPr>
        <p:spPr>
          <a:xfrm>
            <a:off x="7239016" y="6215082"/>
            <a:ext cx="2500330" cy="4397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21221" tIns="60609" rIns="121221" bIns="606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  <a:hlinkClick r:id="rId2" action="ppaction://hlinksldjump"/>
              </a:rPr>
              <a:t>к содержанию</a:t>
            </a:r>
            <a:endParaRPr lang="ru-RU" sz="2000" dirty="0" smtClean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406" y="500042"/>
            <a:ext cx="91440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Диагностика физического воспитания детей</a:t>
            </a:r>
            <a:endParaRPr lang="ru-RU" sz="2400" b="1" cap="all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58" y="428605"/>
            <a:ext cx="8420101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Работа с родителями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09530" y="1214422"/>
            <a:ext cx="8964513" cy="30226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		Детско-родительский клуб </a:t>
            </a:r>
          </a:p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  <a:hlinkClick r:id="rId2" action="ppaction://hlinkfile"/>
              </a:rPr>
              <a:t>«Вместе с мамой, вместе с папой»</a:t>
            </a:r>
            <a:endParaRPr lang="ru-RU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		Рекомендации для родителей </a:t>
            </a:r>
          </a:p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  <a:hlinkClick r:id="rId3" action="ppaction://hlinkpres?slideindex=1&amp;slidetitle="/>
              </a:rPr>
              <a:t>«Как организовать летний отдых детей»</a:t>
            </a:r>
            <a:endParaRPr lang="ru-RU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6953265" y="5643578"/>
            <a:ext cx="2500330" cy="4397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21221" tIns="60609" rIns="121221" bIns="606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  <a:hlinkClick r:id="rId4" action="ppaction://hlinksldjump"/>
              </a:rPr>
              <a:t>к содержанию</a:t>
            </a:r>
            <a:endParaRPr lang="ru-RU" sz="2000" dirty="0" smtClean="0">
              <a:latin typeface="Cambria" pitchFamily="18" charset="0"/>
            </a:endParaRPr>
          </a:p>
        </p:txBody>
      </p:sp>
      <p:pic>
        <p:nvPicPr>
          <p:cNvPr id="5" name="Рисунок 4" descr="5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2868" y="4000504"/>
            <a:ext cx="2090750" cy="2515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1328744" cy="1866569"/>
          </a:xfrm>
          <a:prstGeom prst="rect">
            <a:avLst/>
          </a:prstGeom>
        </p:spPr>
      </p:pic>
      <p:sp>
        <p:nvSpPr>
          <p:cNvPr id="3" name="Заголовок 5"/>
          <p:cNvSpPr txBox="1">
            <a:spLocks/>
          </p:cNvSpPr>
          <p:nvPr/>
        </p:nvSpPr>
        <p:spPr>
          <a:xfrm>
            <a:off x="6881826" y="5643578"/>
            <a:ext cx="2528883" cy="4397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21221" tIns="60609" rIns="121221" bIns="606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  <a:hlinkClick r:id="rId3" action="ppaction://hlinksldjump"/>
              </a:rPr>
              <a:t>к содержанию</a:t>
            </a:r>
            <a:endParaRPr lang="ru-RU" sz="2000" dirty="0" smtClean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184" y="332656"/>
            <a:ext cx="94298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Творческие работы </a:t>
            </a:r>
          </a:p>
          <a:p>
            <a:pPr algn="ctr"/>
            <a:r>
              <a:rPr lang="ru-RU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(доклады, сценарии открытых занятий, внеклассных мероприятий и т. д.)</a:t>
            </a:r>
            <a:endParaRPr lang="ru-RU" sz="2400" b="1" cap="all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3844" y="2285992"/>
            <a:ext cx="8915400" cy="342902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Cambria" pitchFamily="18" charset="0"/>
              </a:rPr>
              <a:t>1. «Одаренные дети: особенности физического развития»</a:t>
            </a:r>
            <a:br>
              <a:rPr lang="ru-RU" sz="2400" dirty="0" smtClean="0">
                <a:latin typeface="Cambria" pitchFamily="18" charset="0"/>
              </a:rPr>
            </a:br>
            <a:r>
              <a:rPr lang="ru-RU" sz="2400" dirty="0" smtClean="0">
                <a:latin typeface="Cambria" pitchFamily="18" charset="0"/>
              </a:rPr>
              <a:t>2.   </a:t>
            </a:r>
            <a:r>
              <a:rPr lang="ru-RU" sz="2400" dirty="0" smtClean="0">
                <a:latin typeface="Cambria" pitchFamily="18" charset="0"/>
                <a:hlinkClick r:id="rId4" action="ppaction://hlinkpres?slideindex=1&amp;slidetitle="/>
              </a:rPr>
              <a:t>мультимедийная презентация  «Гимнастика»</a:t>
            </a:r>
            <a:r>
              <a:rPr lang="ru-RU" sz="2400" dirty="0" smtClean="0">
                <a:latin typeface="Cambria" pitchFamily="18" charset="0"/>
              </a:rPr>
              <a:t/>
            </a:r>
            <a:br>
              <a:rPr lang="ru-RU" sz="2400" dirty="0" smtClean="0">
                <a:latin typeface="Cambria" pitchFamily="18" charset="0"/>
              </a:rPr>
            </a:br>
            <a:r>
              <a:rPr lang="ru-RU" sz="2400" dirty="0" smtClean="0">
                <a:latin typeface="Cambria" pitchFamily="18" charset="0"/>
              </a:rPr>
              <a:t>3.  мультимедийная презентация к водному занятию </a:t>
            </a:r>
            <a:r>
              <a:rPr lang="ru-RU" sz="2400" dirty="0" smtClean="0">
                <a:latin typeface="Cambria" pitchFamily="18" charset="0"/>
                <a:hlinkClick r:id="rId5" action="ppaction://hlinkpres?slideindex=1&amp;slidetitle="/>
              </a:rPr>
              <a:t>Школа мяча для старшей группы</a:t>
            </a:r>
            <a:r>
              <a:rPr lang="ru-RU" sz="2400" dirty="0" smtClean="0">
                <a:latin typeface="Cambria" pitchFamily="18" charset="0"/>
              </a:rPr>
              <a:t/>
            </a:r>
            <a:br>
              <a:rPr lang="ru-RU" sz="2400" dirty="0" smtClean="0">
                <a:latin typeface="Cambria" pitchFamily="18" charset="0"/>
              </a:rPr>
            </a:br>
            <a:r>
              <a:rPr lang="ru-RU" sz="2400" dirty="0" smtClean="0">
                <a:latin typeface="Cambria" pitchFamily="18" charset="0"/>
              </a:rPr>
              <a:t>4.  мультимедийная презентация к водному занятию </a:t>
            </a:r>
            <a:r>
              <a:rPr lang="ru-RU" sz="2400" dirty="0" smtClean="0">
                <a:latin typeface="Cambria" pitchFamily="18" charset="0"/>
                <a:hlinkClick r:id="rId6" action="ppaction://hlinkpres?slideindex=1&amp;slidetitle="/>
              </a:rPr>
              <a:t>Школа мяча для подготовительной группы</a:t>
            </a:r>
            <a:r>
              <a:rPr lang="ru-RU" sz="2400" dirty="0" smtClean="0">
                <a:latin typeface="Cambria" pitchFamily="18" charset="0"/>
              </a:rPr>
              <a:t> </a:t>
            </a:r>
            <a:br>
              <a:rPr lang="ru-RU" sz="2400" dirty="0" smtClean="0">
                <a:latin typeface="Cambria" pitchFamily="18" charset="0"/>
              </a:rPr>
            </a:br>
            <a:r>
              <a:rPr lang="ru-RU" sz="2400" dirty="0" smtClean="0">
                <a:latin typeface="Cambria" pitchFamily="18" charset="0"/>
              </a:rPr>
              <a:t>5.  </a:t>
            </a:r>
            <a:r>
              <a:rPr lang="ru-RU" sz="2400" dirty="0" smtClean="0">
                <a:latin typeface="Cambria" pitchFamily="18" charset="0"/>
                <a:hlinkClick r:id="rId7" action="ppaction://hlinkfile"/>
              </a:rPr>
              <a:t>поход 2009-2010 год</a:t>
            </a:r>
            <a:endParaRPr lang="ru-RU" sz="2400" dirty="0">
              <a:latin typeface="Cambri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733001" y="5643578"/>
            <a:ext cx="2577718" cy="4397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21221" tIns="60609" rIns="121221" bIns="606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  <a:hlinkClick r:id="rId2" action="ppaction://hlinksldjump"/>
              </a:rPr>
              <a:t>к содержанию</a:t>
            </a:r>
            <a:endParaRPr lang="ru-RU" sz="2000" dirty="0" smtClean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092" y="714356"/>
            <a:ext cx="94298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Участие в спортивных соревнованиях, состязаниях</a:t>
            </a:r>
            <a:endParaRPr lang="ru-RU" sz="3600" b="1" cap="all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5282" y="2428868"/>
            <a:ext cx="8915400" cy="292895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Cambria" pitchFamily="18" charset="0"/>
              </a:rPr>
              <a:t>1. Спартакиада «</a:t>
            </a:r>
            <a:r>
              <a:rPr lang="ru-RU" sz="2800" dirty="0" err="1" smtClean="0">
                <a:latin typeface="Cambria" pitchFamily="18" charset="0"/>
              </a:rPr>
              <a:t>Спортяшки</a:t>
            </a:r>
            <a:r>
              <a:rPr lang="ru-RU" sz="2800" dirty="0" smtClean="0">
                <a:latin typeface="Cambria" pitchFamily="18" charset="0"/>
              </a:rPr>
              <a:t>»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1826" y="2428868"/>
            <a:ext cx="1327832" cy="1733559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733000" y="5572144"/>
            <a:ext cx="2677709" cy="5111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21221" tIns="60609" rIns="121221" bIns="606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  <a:hlinkClick r:id="rId2" action="ppaction://hlinksldjump"/>
              </a:rPr>
              <a:t>к содержанию</a:t>
            </a:r>
            <a:endParaRPr lang="ru-RU" sz="2000" dirty="0" smtClean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184" y="571480"/>
            <a:ext cx="94298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Икт   в работе  инструктора Ф.К.</a:t>
            </a:r>
            <a:endParaRPr lang="ru-RU" sz="40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3844" y="1571612"/>
          <a:ext cx="8858313" cy="3786214"/>
        </p:xfrm>
        <a:graphic>
          <a:graphicData uri="http://schemas.openxmlformats.org/drawingml/2006/table">
            <a:tbl>
              <a:tblPr/>
              <a:tblGrid>
                <a:gridCol w="3643338"/>
                <a:gridCol w="5214975"/>
              </a:tblGrid>
              <a:tr h="1391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вид деятельности</a:t>
                      </a:r>
                      <a:endParaRPr lang="ru-RU" sz="20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используемый</a:t>
                      </a:r>
                      <a:r>
                        <a:rPr lang="ru-RU" sz="2000" b="1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 продукт</a:t>
                      </a:r>
                      <a:endParaRPr lang="ru-RU" sz="20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39491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  <a:cs typeface="Times New Roman"/>
                        </a:rPr>
                        <a:t>Утренняя гимнастика, занятия, кружки, праздники, развлечения.</a:t>
                      </a:r>
                      <a:endParaRPr lang="ru-RU" sz="2000" dirty="0">
                        <a:latin typeface="Cambria" pitchFamily="18" charset="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Microsoft Office (Word,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Power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Point, Excel)</a:t>
                      </a:r>
                      <a:endParaRPr lang="ru-RU" sz="2000" dirty="0">
                        <a:latin typeface="Cambria" pitchFamily="18" charset="0"/>
                        <a:cs typeface="Times New Roman"/>
                      </a:endParaRPr>
                    </a:p>
                    <a:p>
                      <a:pPr marL="0" marR="0" lvl="0" indent="0" algn="l" defTabSz="12122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8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92407">
            <a:off x="3413805" y="4163106"/>
            <a:ext cx="1262068" cy="1410547"/>
          </a:xfrm>
          <a:prstGeom prst="rect">
            <a:avLst/>
          </a:prstGeom>
        </p:spPr>
      </p:pic>
      <p:pic>
        <p:nvPicPr>
          <p:cNvPr id="7" name="Рисунок 6" descr="10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3132" y="3714752"/>
            <a:ext cx="1430400" cy="1276357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733000" y="5572144"/>
            <a:ext cx="2677709" cy="5111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21221" tIns="60609" rIns="121221" bIns="606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500" dirty="0" smtClean="0">
                <a:latin typeface="Cambria" pitchFamily="18" charset="0"/>
                <a:hlinkClick r:id="rId2" action="ppaction://hlinksldjump"/>
              </a:rPr>
              <a:t>К содержанию</a:t>
            </a:r>
            <a:endParaRPr lang="ru-RU" sz="2500" dirty="0" smtClean="0">
              <a:latin typeface="Cambria" pitchFamily="18" charset="0"/>
            </a:endParaRPr>
          </a:p>
        </p:txBody>
      </p:sp>
      <p:pic>
        <p:nvPicPr>
          <p:cNvPr id="1026" name="Picture 2" descr="C:\Users\777\Desktop\все для презентаций\Анимашки - Школа\77.gif"/>
          <p:cNvPicPr>
            <a:picLocks noChangeAspect="1" noChangeArrowheads="1" noCrop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452538" y="1928802"/>
            <a:ext cx="7698060" cy="178595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38092" y="1500174"/>
            <a:ext cx="9132153" cy="323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221" tIns="60609" rIns="121221" bIns="60609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 smtClean="0">
                <a:latin typeface="Cambria" pitchFamily="18" charset="0"/>
                <a:cs typeface="Arial" pitchFamily="34" charset="0"/>
                <a:hlinkClick r:id="rId2" action="ppaction://hlinkfile"/>
              </a:rPr>
              <a:t>Закон РФ «Об образовании»</a:t>
            </a:r>
            <a:endParaRPr lang="ru-RU" sz="2000" dirty="0" smtClean="0">
              <a:latin typeface="Cambria" pitchFamily="18" charset="0"/>
              <a:cs typeface="Arial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 smtClean="0">
                <a:latin typeface="Cambria" pitchFamily="18" charset="0"/>
                <a:cs typeface="Arial" pitchFamily="34" charset="0"/>
                <a:hlinkClick r:id="rId3" action="ppaction://hlinkfile"/>
              </a:rPr>
              <a:t>Конвенция о правах ребенка</a:t>
            </a:r>
            <a:endParaRPr lang="ru-RU" sz="2000" dirty="0" smtClean="0">
              <a:latin typeface="Cambria" pitchFamily="18" charset="0"/>
              <a:cs typeface="Arial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 smtClean="0">
                <a:latin typeface="Cambria" pitchFamily="18" charset="0"/>
                <a:cs typeface="Arial" pitchFamily="34" charset="0"/>
                <a:hlinkClick r:id="rId4" action="ppaction://hlinkfile"/>
              </a:rPr>
              <a:t>Концепция дошкольного образования</a:t>
            </a:r>
            <a:endParaRPr lang="ru-RU" sz="2000" dirty="0" smtClean="0">
              <a:latin typeface="Cambria" pitchFamily="18" charset="0"/>
              <a:cs typeface="Arial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 smtClean="0">
                <a:latin typeface="Cambria" pitchFamily="18" charset="0"/>
                <a:cs typeface="Arial" pitchFamily="34" charset="0"/>
                <a:hlinkClick r:id="rId5" action="ppaction://hlinkfile"/>
              </a:rPr>
              <a:t>Закон «О физической культуре и спорте в Российской федерации»</a:t>
            </a:r>
            <a:endParaRPr lang="ru-RU" sz="2000" dirty="0" smtClean="0">
              <a:latin typeface="Cambria" pitchFamily="18" charset="0"/>
              <a:cs typeface="Arial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 smtClean="0">
                <a:latin typeface="Cambria" pitchFamily="18" charset="0"/>
                <a:cs typeface="Arial" pitchFamily="34" charset="0"/>
                <a:hlinkClick r:id="rId6" action="ppaction://hlinkfile"/>
              </a:rPr>
              <a:t>Письмо МО РФ от 7 апреля 1999 г. № 70/23-16 «О практике проведения диагностики развития ребенка в системе дошкольного образования».</a:t>
            </a:r>
            <a:endParaRPr lang="ru-RU" sz="2000" dirty="0" smtClean="0">
              <a:latin typeface="Cambria" pitchFamily="18" charset="0"/>
              <a:cs typeface="Arial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 smtClean="0">
                <a:latin typeface="Cambria" pitchFamily="18" charset="0"/>
                <a:cs typeface="Arial" pitchFamily="34" charset="0"/>
                <a:hlinkClick r:id="rId7" action="ppaction://hlinkfile"/>
              </a:rPr>
              <a:t>Письмо МО РФ от 14 марта 2000 г. № 65/23-16 «О гигиенических требованиях к максимальной нагрузке детей дошкольного возраста в организационных формах обучения».</a:t>
            </a:r>
            <a:endParaRPr lang="ru-RU" sz="2000" dirty="0" smtClean="0">
              <a:latin typeface="Cambria" pitchFamily="18" charset="0"/>
              <a:cs typeface="Arial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32147" y="366135"/>
            <a:ext cx="2291962" cy="63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221" tIns="60609" rIns="121221" bIns="6060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300" b="1" dirty="0" smtClean="0">
                <a:solidFill>
                  <a:srgbClr val="632423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Раздел  1</a:t>
            </a:r>
            <a:endParaRPr lang="ru-RU" sz="33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09530" y="928670"/>
            <a:ext cx="9429816" cy="73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221" tIns="60609" rIns="121221" bIns="60609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«Нормативно – правовая база деятельности инструктора Ф. К.»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4319" y="4"/>
            <a:ext cx="8915400" cy="511156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Содержание:</a:t>
            </a:r>
            <a:endParaRPr lang="ru-RU" sz="25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2406" y="4286256"/>
            <a:ext cx="2928958" cy="630233"/>
          </a:xfrm>
          <a:prstGeom prst="rect">
            <a:avLst/>
          </a:prstGeom>
        </p:spPr>
        <p:txBody>
          <a:bodyPr wrap="square" lIns="121221" tIns="60609" rIns="121221" bIns="60609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300" b="1" dirty="0" smtClean="0">
                <a:solidFill>
                  <a:srgbClr val="632423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Раздел  2</a:t>
            </a:r>
            <a:endParaRPr lang="ru-RU" sz="33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0968" y="4714884"/>
            <a:ext cx="9132153" cy="43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221" tIns="60609" rIns="121221" bIns="60609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Общие сведения об инструкторе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38092" y="5214950"/>
            <a:ext cx="9132153" cy="135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221" tIns="60609" rIns="121221" bIns="60609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Cambria" pitchFamily="18" charset="0"/>
                <a:ea typeface="Calibri" pitchFamily="34" charset="0"/>
                <a:cs typeface="Times New Roman" pitchFamily="18" charset="0"/>
                <a:hlinkClick r:id="rId8" action="ppaction://hlinksldjump"/>
              </a:rPr>
              <a:t>сведения о профессиональном базовом образовании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  <a:hlinkClick r:id="rId9" action="ppaction://hlinksldjump"/>
              </a:rPr>
              <a:t>сведения о присвоении квалификационной категории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Cambria" pitchFamily="18" charset="0"/>
                <a:ea typeface="Calibri" pitchFamily="34" charset="0"/>
                <a:cs typeface="Times New Roman" pitchFamily="18" charset="0"/>
                <a:hlinkClick r:id="rId10" action="ppaction://hlinksldjump"/>
              </a:rPr>
              <a:t>сведения о почетных званиях и наградах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Cambria" pitchFamily="18" charset="0"/>
                <a:ea typeface="Calibri" pitchFamily="34" charset="0"/>
                <a:cs typeface="Times New Roman" pitchFamily="18" charset="0"/>
                <a:hlinkClick r:id="rId11" action="ppaction://hlinksldjump"/>
              </a:rPr>
              <a:t>сведения о стаже работы инструктора Ф. К.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9310718" y="4929198"/>
            <a:ext cx="428628" cy="1714488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ru-RU" sz="1400" spc="-150" dirty="0" smtClean="0">
                <a:solidFill>
                  <a:schemeClr val="tx1"/>
                </a:solidFill>
                <a:latin typeface="Cambria" pitchFamily="18" charset="0"/>
                <a:hlinkClick r:id="rId12" action="ppaction://hlinksldjump"/>
              </a:rPr>
              <a:t>вперед</a:t>
            </a:r>
            <a:endParaRPr lang="ru-RU" sz="1400" spc="-15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6" name="Picture 2" descr="C:\Users\777\Desktop\все для презентаций\Анимашки - Школа\41.2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939274">
            <a:off x="7384867" y="3808474"/>
            <a:ext cx="2013072" cy="188725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09530" y="2285992"/>
            <a:ext cx="9906000" cy="323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221" tIns="60609" rIns="121221" bIns="6060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2000" dirty="0" smtClean="0">
                <a:latin typeface="Cambria" pitchFamily="18" charset="0"/>
                <a:ea typeface="Times New Roman" pitchFamily="18" charset="0"/>
                <a:cs typeface="Arial" pitchFamily="34" charset="0"/>
                <a:hlinkClick r:id="rId2" action="ppaction://hlinksldjump"/>
              </a:rPr>
              <a:t>тема самообразования и этапы ее исследования;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2000" dirty="0" smtClean="0">
                <a:latin typeface="Cambria" pitchFamily="18" charset="0"/>
                <a:ea typeface="Times New Roman" pitchFamily="18" charset="0"/>
                <a:cs typeface="Arial" pitchFamily="34" charset="0"/>
                <a:hlinkClick r:id="rId3" action="ppaction://hlinksldjump"/>
              </a:rPr>
              <a:t>курсы повышения квалификации;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2000" dirty="0" smtClean="0">
                <a:latin typeface="Cambria" pitchFamily="18" charset="0"/>
                <a:ea typeface="Times New Roman" pitchFamily="18" charset="0"/>
                <a:cs typeface="Arial" pitchFamily="34" charset="0"/>
                <a:hlinkClick r:id="rId4" action="ppaction://hlinksldjump"/>
              </a:rPr>
              <a:t>участие в семинарах, конференциях, методических   объединениях;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2000" dirty="0" smtClean="0">
                <a:latin typeface="Cambria" pitchFamily="18" charset="0"/>
                <a:ea typeface="Times New Roman" pitchFamily="18" charset="0"/>
                <a:cs typeface="Arial" pitchFamily="34" charset="0"/>
                <a:hlinkClick r:id="rId5" action="ppaction://hlinksldjump"/>
              </a:rPr>
              <a:t>проектные работы;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2000" dirty="0" smtClean="0">
                <a:latin typeface="Cambria" pitchFamily="18" charset="0"/>
                <a:ea typeface="Times New Roman" pitchFamily="18" charset="0"/>
                <a:cs typeface="Arial" pitchFamily="34" charset="0"/>
                <a:hlinkClick r:id="rId6" action="ppaction://hlinksldjump"/>
              </a:rPr>
              <a:t>творческие работы </a:t>
            </a:r>
            <a:r>
              <a:rPr lang="ru-RU" sz="2000" i="1" dirty="0" smtClean="0">
                <a:latin typeface="Cambria" pitchFamily="18" charset="0"/>
                <a:ea typeface="Times New Roman" pitchFamily="18" charset="0"/>
                <a:cs typeface="Arial" pitchFamily="34" charset="0"/>
                <a:hlinkClick r:id="rId6" action="ppaction://hlinksldjump"/>
              </a:rPr>
              <a:t>(доклады, сценарии открытых занятий и внеклассных мероприятий и т.д.)</a:t>
            </a:r>
            <a:r>
              <a:rPr lang="ru-RU" sz="2000" dirty="0" smtClean="0">
                <a:latin typeface="Cambria" pitchFamily="18" charset="0"/>
                <a:ea typeface="Times New Roman" pitchFamily="18" charset="0"/>
                <a:cs typeface="Arial" pitchFamily="34" charset="0"/>
                <a:hlinkClick r:id="rId6" action="ppaction://hlinksldjump"/>
              </a:rPr>
              <a:t>;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2000" dirty="0" smtClean="0">
                <a:latin typeface="Cambria" pitchFamily="18" charset="0"/>
                <a:ea typeface="Times New Roman" pitchFamily="18" charset="0"/>
                <a:cs typeface="Arial" pitchFamily="34" charset="0"/>
                <a:hlinkClick r:id="rId7" action="ppaction://hlinksldjump"/>
              </a:rPr>
              <a:t>авторские программы, методики;</a:t>
            </a:r>
            <a:r>
              <a:rPr lang="ru-RU" sz="20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2000" dirty="0" smtClean="0">
                <a:latin typeface="Cambria" pitchFamily="18" charset="0"/>
                <a:ea typeface="Times New Roman" pitchFamily="18" charset="0"/>
                <a:cs typeface="Arial" pitchFamily="34" charset="0"/>
                <a:hlinkClick r:id="rId8" action="ppaction://hlinksldjump"/>
              </a:rPr>
              <a:t>публикации;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2000" dirty="0" smtClean="0">
                <a:latin typeface="Cambria" pitchFamily="18" charset="0"/>
                <a:ea typeface="Times New Roman" pitchFamily="18" charset="0"/>
                <a:cs typeface="Arial" pitchFamily="34" charset="0"/>
                <a:hlinkClick r:id="rId9" action="ppaction://hlinksldjump"/>
              </a:rPr>
              <a:t>материалы, выложенные в Интернет-ресурсах;</a:t>
            </a:r>
            <a:endParaRPr lang="ru-RU" sz="2000" dirty="0" smtClean="0"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Cambria" pitchFamily="18" charset="0"/>
                <a:cs typeface="Arial" pitchFamily="34" charset="0"/>
              </a:rPr>
              <a:t>     </a:t>
            </a:r>
            <a:r>
              <a:rPr lang="ru-RU" sz="2000" dirty="0" smtClean="0">
                <a:latin typeface="Cambria" pitchFamily="18" charset="0"/>
                <a:cs typeface="Arial" pitchFamily="34" charset="0"/>
                <a:hlinkClick r:id="rId10" action="ppaction://hlinksldjump"/>
              </a:rPr>
              <a:t>работа с родителями.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38092" y="1571612"/>
            <a:ext cx="9054771" cy="43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221" tIns="60609" rIns="121221" bIns="60609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Творческая деятельность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654" y="571480"/>
            <a:ext cx="3250433" cy="630233"/>
          </a:xfrm>
          <a:prstGeom prst="rect">
            <a:avLst/>
          </a:prstGeom>
        </p:spPr>
        <p:txBody>
          <a:bodyPr wrap="square" lIns="121221" tIns="60609" rIns="121221" bIns="60609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300" b="1" dirty="0" smtClean="0">
                <a:solidFill>
                  <a:srgbClr val="632423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Раздел  3</a:t>
            </a:r>
            <a:endParaRPr lang="ru-RU" sz="33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9310718" y="4929198"/>
            <a:ext cx="428628" cy="1714488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ru-RU" sz="1400" spc="-150" dirty="0" smtClean="0">
                <a:solidFill>
                  <a:schemeClr val="tx1"/>
                </a:solidFill>
                <a:latin typeface="Cambria" pitchFamily="18" charset="0"/>
                <a:hlinkClick r:id="rId11" action="ppaction://hlinksldjump"/>
              </a:rPr>
              <a:t>вперед</a:t>
            </a:r>
            <a:endParaRPr lang="ru-RU" sz="1400" spc="-15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8953528" y="357166"/>
            <a:ext cx="428628" cy="1428760"/>
          </a:xfrm>
          <a:prstGeom prst="up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ru-RU" sz="1400" dirty="0" smtClean="0">
                <a:latin typeface="Cambria" pitchFamily="18" charset="0"/>
                <a:hlinkClick r:id="rId12" action="ppaction://hlinksldjump"/>
              </a:rPr>
              <a:t>назад</a:t>
            </a:r>
            <a:endParaRPr lang="ru-RU" sz="1400" dirty="0">
              <a:latin typeface="Cambria" pitchFamily="18" charset="0"/>
            </a:endParaRPr>
          </a:p>
        </p:txBody>
      </p:sp>
      <p:pic>
        <p:nvPicPr>
          <p:cNvPr id="8" name="Рисунок 7" descr="47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10388" y="4929198"/>
            <a:ext cx="1628783" cy="1252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9531" y="357171"/>
            <a:ext cx="3250433" cy="630233"/>
          </a:xfrm>
          <a:prstGeom prst="rect">
            <a:avLst/>
          </a:prstGeom>
        </p:spPr>
        <p:txBody>
          <a:bodyPr wrap="square" lIns="121221" tIns="60609" rIns="121221" bIns="60609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300" b="1" dirty="0" smtClean="0">
                <a:solidFill>
                  <a:srgbClr val="632423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Раздел  4</a:t>
            </a:r>
            <a:endParaRPr lang="ru-RU" sz="33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66654" y="857232"/>
            <a:ext cx="9358378" cy="73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221" tIns="60609" rIns="121221" bIns="60609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Инновационно-методическая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деятельность инструктора Ф. К.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(методическая копилка)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38092" y="1785926"/>
            <a:ext cx="9209547" cy="138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221" tIns="60609" rIns="121221" bIns="60609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Cambria" pitchFamily="18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планы занятий;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Cambria" pitchFamily="18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консультации;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Cambria" pitchFamily="18" charset="0"/>
                <a:ea typeface="Calibri" pitchFamily="34" charset="0"/>
                <a:cs typeface="Times New Roman" pitchFamily="18" charset="0"/>
                <a:hlinkClick r:id="rId4" action="ppaction://hlinksldjump"/>
              </a:rPr>
              <a:t>методические разработки.</a:t>
            </a:r>
            <a:endParaRPr lang="ru-RU" sz="2000" dirty="0" smtClean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  <a:hlinkClick r:id="rId5" action="ppaction://hlinksldjump"/>
              </a:rPr>
              <a:t>ИКТ в работе инструктора Ф. К.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0968" y="3214686"/>
            <a:ext cx="3250433" cy="630233"/>
          </a:xfrm>
          <a:prstGeom prst="rect">
            <a:avLst/>
          </a:prstGeom>
        </p:spPr>
        <p:txBody>
          <a:bodyPr wrap="square" lIns="121221" tIns="60609" rIns="121221" bIns="60609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300" b="1" dirty="0" smtClean="0">
                <a:solidFill>
                  <a:srgbClr val="632423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Раздел  5</a:t>
            </a:r>
            <a:endParaRPr lang="ru-RU" sz="33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80968" y="3873017"/>
            <a:ext cx="8977378" cy="43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221" tIns="60609" rIns="121221" bIns="60609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Результаты работы с детьми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38092" y="4643446"/>
            <a:ext cx="9364334" cy="73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221" tIns="60609" rIns="121221" bIns="60609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Cambria" pitchFamily="18" charset="0"/>
                <a:ea typeface="Calibri" pitchFamily="34" charset="0"/>
                <a:cs typeface="Times New Roman" pitchFamily="18" charset="0"/>
                <a:hlinkClick r:id="rId6" action="ppaction://hlinksldjump"/>
              </a:rPr>
              <a:t>диагностика физического воспитания детей;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Cambria" pitchFamily="18" charset="0"/>
                <a:ea typeface="Calibri" pitchFamily="34" charset="0"/>
                <a:cs typeface="Times New Roman" pitchFamily="18" charset="0"/>
                <a:hlinkClick r:id="rId7" action="ppaction://hlinksldjump" tooltip="участие в спортивных"/>
              </a:rPr>
              <a:t>участие в спортивных состязаниях, соревнованиях.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9239280" y="5143512"/>
            <a:ext cx="428628" cy="1428760"/>
          </a:xfrm>
          <a:prstGeom prst="up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ru-RU" sz="1400" dirty="0" smtClean="0">
                <a:latin typeface="Cambria" pitchFamily="18" charset="0"/>
                <a:hlinkClick r:id="rId8" action="ppaction://hlinksldjump"/>
              </a:rPr>
              <a:t>назад</a:t>
            </a:r>
            <a:endParaRPr lang="ru-RU" sz="1400" dirty="0">
              <a:latin typeface="Cambria" pitchFamily="18" charset="0"/>
            </a:endParaRPr>
          </a:p>
        </p:txBody>
      </p:sp>
      <p:pic>
        <p:nvPicPr>
          <p:cNvPr id="2051" name="Picture 3" descr="C:\Users\777\Desktop\все для презентаций\Анимашки - Школа\3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2071678"/>
            <a:ext cx="1876425" cy="1552575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8092" y="1500174"/>
          <a:ext cx="9358380" cy="4857784"/>
        </p:xfrm>
        <a:graphic>
          <a:graphicData uri="http://schemas.openxmlformats.org/drawingml/2006/table">
            <a:tbl>
              <a:tblPr/>
              <a:tblGrid>
                <a:gridCol w="2339595"/>
                <a:gridCol w="2339595"/>
                <a:gridCol w="2339595"/>
                <a:gridCol w="2339595"/>
              </a:tblGrid>
              <a:tr h="1888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/>
                          <a:ea typeface="Times New Roman"/>
                          <a:cs typeface="Times New Roman"/>
                        </a:rPr>
                        <a:t>наименование учреждения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/>
                          <a:ea typeface="Times New Roman"/>
                          <a:cs typeface="Times New Roman"/>
                        </a:rPr>
                        <a:t>дата </a:t>
                      </a:r>
                      <a:r>
                        <a:rPr lang="ru-RU" sz="1600" b="1" dirty="0">
                          <a:latin typeface="Cambria"/>
                          <a:ea typeface="Times New Roman"/>
                          <a:cs typeface="Times New Roman"/>
                        </a:rPr>
                        <a:t>окончания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/>
                          <a:ea typeface="Times New Roman"/>
                          <a:cs typeface="Times New Roman"/>
                        </a:rPr>
                        <a:t>специальность </a:t>
                      </a:r>
                      <a:r>
                        <a:rPr lang="ru-RU" sz="1600" b="1" dirty="0">
                          <a:latin typeface="Cambria"/>
                          <a:ea typeface="Times New Roman"/>
                          <a:cs typeface="Times New Roman"/>
                        </a:rPr>
                        <a:t>(включая дополнительную)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/>
                          <a:ea typeface="Times New Roman"/>
                          <a:cs typeface="Times New Roman"/>
                        </a:rPr>
                        <a:t>присвоенная </a:t>
                      </a:r>
                      <a:r>
                        <a:rPr lang="ru-RU" sz="1600" b="1" dirty="0">
                          <a:latin typeface="Cambria"/>
                          <a:ea typeface="Times New Roman"/>
                          <a:cs typeface="Times New Roman"/>
                        </a:rPr>
                        <a:t>квалификация (включая дополнительную)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178140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err="1" smtClean="0">
                          <a:latin typeface="Cambria" pitchFamily="18" charset="0"/>
                          <a:cs typeface="Times New Roman"/>
                        </a:rPr>
                        <a:t>Салехардский</a:t>
                      </a:r>
                      <a:r>
                        <a:rPr lang="ru-RU" sz="1400" dirty="0" smtClean="0">
                          <a:latin typeface="Cambria" pitchFamily="18" charset="0"/>
                          <a:cs typeface="Times New Roman"/>
                        </a:rPr>
                        <a:t> педагогический колледж народов Крайнего Севера</a:t>
                      </a:r>
                      <a:endParaRPr lang="ru-RU" sz="140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Cambria" pitchFamily="18" charset="0"/>
                          <a:cs typeface="Times New Roman"/>
                        </a:rPr>
                        <a:t>24 июня 1996 года</a:t>
                      </a:r>
                      <a:endParaRPr lang="ru-RU" sz="140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Cambria" pitchFamily="18" charset="0"/>
                          <a:cs typeface="Times New Roman"/>
                        </a:rPr>
                        <a:t>«Физическая культура с дополнительной специальностью «Организация спортивной</a:t>
                      </a:r>
                      <a:r>
                        <a:rPr lang="ru-RU" sz="1400" baseline="0" dirty="0" smtClean="0">
                          <a:latin typeface="Cambria" pitchFamily="18" charset="0"/>
                          <a:cs typeface="Times New Roman"/>
                        </a:rPr>
                        <a:t> секции, кружка»</a:t>
                      </a:r>
                      <a:endParaRPr lang="ru-RU" sz="140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Учитель физической культуры основной общеобразовательной школы, организатор спортивной секции, кружка.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1187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Тобольский</a:t>
                      </a: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 государственный </a:t>
                      </a:r>
                      <a:r>
                        <a:rPr lang="ru-RU" sz="1400" b="0" dirty="0" err="1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педагогичнский</a:t>
                      </a: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 институт имени Д. И. Менделеева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23</a:t>
                      </a:r>
                      <a:r>
                        <a:rPr lang="ru-RU" sz="1400" b="0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 июня 1999 года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 «Физическая культура»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Учитель физической культуры.</a:t>
                      </a:r>
                      <a:r>
                        <a:rPr lang="ru-RU" sz="1400" b="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67578" y="6143644"/>
            <a:ext cx="2500330" cy="50006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Cambria" pitchFamily="18" charset="0"/>
                <a:hlinkClick r:id="rId2" action="ppaction://hlinksldjump"/>
              </a:rPr>
              <a:t>к содержанию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119230" y="214290"/>
            <a:ext cx="1195291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сведения о профессиональном </a:t>
            </a:r>
          </a:p>
          <a:p>
            <a:pPr algn="ctr"/>
            <a:r>
              <a:rPr lang="ru-RU" sz="32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базовом образовании</a:t>
            </a:r>
            <a:endParaRPr lang="ru-RU" sz="32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38092" y="2786058"/>
          <a:ext cx="9286941" cy="2428892"/>
        </p:xfrm>
        <a:graphic>
          <a:graphicData uri="http://schemas.openxmlformats.org/drawingml/2006/table">
            <a:tbl>
              <a:tblPr/>
              <a:tblGrid>
                <a:gridCol w="3095647"/>
                <a:gridCol w="3095647"/>
                <a:gridCol w="3095647"/>
              </a:tblGrid>
              <a:tr h="1584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600" b="1" dirty="0">
                          <a:latin typeface="Cambria"/>
                          <a:ea typeface="Times New Roman"/>
                          <a:cs typeface="Times New Roman"/>
                        </a:rPr>
                        <a:t>квалификационной категории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/>
                          <a:ea typeface="Times New Roman"/>
                          <a:cs typeface="Times New Roman"/>
                        </a:rPr>
                        <a:t>дата </a:t>
                      </a:r>
                      <a:r>
                        <a:rPr lang="ru-RU" sz="1600" b="1" dirty="0">
                          <a:latin typeface="Cambria"/>
                          <a:ea typeface="Times New Roman"/>
                          <a:cs typeface="Times New Roman"/>
                        </a:rPr>
                        <a:t>присвоения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/>
                          <a:ea typeface="Times New Roman"/>
                          <a:cs typeface="Times New Roman"/>
                        </a:rPr>
                        <a:t>должность</a:t>
                      </a:r>
                      <a:r>
                        <a:rPr lang="ru-RU" sz="1600" b="1" dirty="0">
                          <a:latin typeface="Cambria"/>
                          <a:ea typeface="Times New Roman"/>
                          <a:cs typeface="Times New Roman"/>
                        </a:rPr>
                        <a:t>, по которой присвоена квалификационная категория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8448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  <a:cs typeface="Times New Roman"/>
                        </a:rPr>
                        <a:t>Высшая квалификационная</a:t>
                      </a:r>
                      <a:r>
                        <a:rPr lang="ru-RU" sz="1400" baseline="0" dirty="0" smtClean="0">
                          <a:latin typeface="Cambria" pitchFamily="18" charset="0"/>
                          <a:cs typeface="Times New Roman"/>
                        </a:rPr>
                        <a:t> категория</a:t>
                      </a:r>
                      <a:endParaRPr lang="ru-RU" sz="140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  <a:cs typeface="Times New Roman"/>
                        </a:rPr>
                        <a:t>28.01.2006 г.</a:t>
                      </a:r>
                      <a:endParaRPr lang="ru-RU" sz="140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  <a:cs typeface="Times New Roman"/>
                        </a:rPr>
                        <a:t>Инструктор Ф. В.</a:t>
                      </a:r>
                      <a:endParaRPr lang="ru-RU" sz="140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5"/>
          <p:cNvSpPr txBox="1">
            <a:spLocks/>
          </p:cNvSpPr>
          <p:nvPr/>
        </p:nvSpPr>
        <p:spPr>
          <a:xfrm>
            <a:off x="6881826" y="5929330"/>
            <a:ext cx="2677709" cy="5111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21221" tIns="60609" rIns="121221" bIns="606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  <a:hlinkClick r:id="rId2" action="ppaction://hlinksldjump"/>
              </a:rPr>
              <a:t>к содержанию</a:t>
            </a:r>
            <a:endParaRPr lang="ru-RU" sz="2000" dirty="0" smtClean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04916" y="500042"/>
            <a:ext cx="119529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сведения о присвоении </a:t>
            </a:r>
          </a:p>
          <a:p>
            <a:pPr algn="ctr"/>
            <a:r>
              <a:rPr lang="ru-RU" sz="40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квалификационной категории</a:t>
            </a:r>
            <a:endParaRPr lang="ru-RU" sz="40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8218399"/>
              </p:ext>
            </p:extLst>
          </p:nvPr>
        </p:nvGraphicFramePr>
        <p:xfrm>
          <a:off x="0" y="980728"/>
          <a:ext cx="9345488" cy="5707687"/>
        </p:xfrm>
        <a:graphic>
          <a:graphicData uri="http://schemas.openxmlformats.org/drawingml/2006/table">
            <a:tbl>
              <a:tblPr/>
              <a:tblGrid>
                <a:gridCol w="3664896"/>
                <a:gridCol w="3023541"/>
                <a:gridCol w="2657051"/>
              </a:tblGrid>
              <a:tr h="1103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600" b="1" dirty="0">
                          <a:latin typeface="Cambria"/>
                          <a:ea typeface="Times New Roman"/>
                          <a:cs typeface="Times New Roman"/>
                        </a:rPr>
                        <a:t>звания, награды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/>
                          <a:ea typeface="Times New Roman"/>
                          <a:cs typeface="Times New Roman"/>
                        </a:rPr>
                        <a:t>кем </a:t>
                      </a:r>
                      <a:r>
                        <a:rPr lang="ru-RU" sz="1600" b="1" dirty="0">
                          <a:latin typeface="Cambria"/>
                          <a:ea typeface="Times New Roman"/>
                          <a:cs typeface="Times New Roman"/>
                        </a:rPr>
                        <a:t>присвоено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/>
                          <a:ea typeface="Times New Roman"/>
                          <a:cs typeface="Times New Roman"/>
                        </a:rPr>
                        <a:t>дата </a:t>
                      </a:r>
                      <a:r>
                        <a:rPr lang="ru-RU" sz="1600" b="1" dirty="0">
                          <a:latin typeface="Cambria"/>
                          <a:ea typeface="Times New Roman"/>
                          <a:cs typeface="Times New Roman"/>
                        </a:rPr>
                        <a:t>присвоения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68484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  <a:cs typeface="Times New Roman"/>
                        </a:rPr>
                        <a:t>«За активное участие во Всероссийской  переписи населения 2002 года»</a:t>
                      </a:r>
                      <a:endParaRPr lang="ru-RU" sz="140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  <a:cs typeface="Times New Roman"/>
                        </a:rPr>
                        <a:t>Приказом Госкомстата России</a:t>
                      </a:r>
                      <a:endParaRPr lang="ru-RU" sz="140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28.07.2003 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1531223">
                <a:tc>
                  <a:txBody>
                    <a:bodyPr/>
                    <a:lstStyle/>
                    <a:p>
                      <a:pPr algn="just"/>
                      <a:endParaRPr lang="ru-RU" sz="1400" dirty="0" smtClean="0">
                        <a:latin typeface="Cambria" pitchFamily="18" charset="0"/>
                        <a:cs typeface="Times New Roman"/>
                        <a:hlinkClick r:id="rId3" action="ppaction://hlinkfile"/>
                      </a:endParaRPr>
                    </a:p>
                    <a:p>
                      <a:pPr algn="just"/>
                      <a:r>
                        <a:rPr lang="ru-RU" sz="1400" dirty="0" smtClean="0">
                          <a:latin typeface="Cambria" pitchFamily="18" charset="0"/>
                          <a:cs typeface="Times New Roman"/>
                          <a:hlinkClick r:id="rId3" action="ppaction://hlinkfile"/>
                        </a:rPr>
                        <a:t>Гранд главы </a:t>
                      </a:r>
                      <a:r>
                        <a:rPr lang="ru-RU" sz="1400" dirty="0" err="1" smtClean="0">
                          <a:latin typeface="Cambria" pitchFamily="18" charset="0"/>
                          <a:cs typeface="Times New Roman"/>
                          <a:hlinkClick r:id="rId3" action="ppaction://hlinkfile"/>
                        </a:rPr>
                        <a:t>Шурышкарского</a:t>
                      </a:r>
                      <a:r>
                        <a:rPr lang="ru-RU" sz="1400" dirty="0" smtClean="0">
                          <a:latin typeface="Cambria" pitchFamily="18" charset="0"/>
                          <a:cs typeface="Times New Roman"/>
                          <a:hlinkClick r:id="rId3" action="ppaction://hlinkfile"/>
                        </a:rPr>
                        <a:t> района как победителю конкурса на получение денежного поощрения лучших воспитателей муниципальных дошкольных образовательных учреждений </a:t>
                      </a:r>
                      <a:r>
                        <a:rPr lang="ru-RU" sz="1400" dirty="0" err="1" smtClean="0">
                          <a:latin typeface="Cambria" pitchFamily="18" charset="0"/>
                          <a:cs typeface="Times New Roman"/>
                          <a:hlinkClick r:id="rId3" action="ppaction://hlinkfile"/>
                        </a:rPr>
                        <a:t>Шурышкарского</a:t>
                      </a:r>
                      <a:r>
                        <a:rPr lang="ru-RU" sz="1400" dirty="0" smtClean="0">
                          <a:latin typeface="Cambria" pitchFamily="18" charset="0"/>
                          <a:cs typeface="Times New Roman"/>
                          <a:hlinkClick r:id="rId3" action="ppaction://hlinkfile"/>
                        </a:rPr>
                        <a:t> района</a:t>
                      </a:r>
                      <a:endParaRPr lang="ru-RU" sz="140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2009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856605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mbria" pitchFamily="18" charset="0"/>
                          <a:cs typeface="Times New Roman"/>
                          <a:hlinkClick r:id="rId4" action="ppaction://hlinkfile"/>
                        </a:rPr>
                        <a:t>III</a:t>
                      </a:r>
                      <a:r>
                        <a:rPr lang="ru-RU" sz="1400" dirty="0" smtClean="0">
                          <a:latin typeface="Cambria" pitchFamily="18" charset="0"/>
                          <a:cs typeface="Times New Roman"/>
                          <a:hlinkClick r:id="rId4" action="ppaction://hlinkfile"/>
                        </a:rPr>
                        <a:t> место в </a:t>
                      </a:r>
                      <a:r>
                        <a:rPr lang="en-US" sz="1400" dirty="0" smtClean="0">
                          <a:latin typeface="Cambria" pitchFamily="18" charset="0"/>
                          <a:cs typeface="Times New Roman"/>
                          <a:hlinkClick r:id="rId4" action="ppaction://hlinkfile"/>
                        </a:rPr>
                        <a:t>on-line – </a:t>
                      </a:r>
                      <a:r>
                        <a:rPr lang="ru-RU" sz="1400" dirty="0" err="1" smtClean="0">
                          <a:latin typeface="Cambria" pitchFamily="18" charset="0"/>
                          <a:cs typeface="Times New Roman"/>
                          <a:hlinkClick r:id="rId4" action="ppaction://hlinkfile"/>
                        </a:rPr>
                        <a:t>эрудиционе</a:t>
                      </a:r>
                      <a:r>
                        <a:rPr lang="ru-RU" sz="1400" dirty="0" smtClean="0">
                          <a:latin typeface="Cambria" pitchFamily="18" charset="0"/>
                          <a:cs typeface="Times New Roman"/>
                          <a:hlinkClick r:id="rId4" action="ppaction://hlinkfile"/>
                        </a:rPr>
                        <a:t>, посвященном 80-летию ЯНАО и </a:t>
                      </a:r>
                      <a:r>
                        <a:rPr lang="ru-RU" sz="1400" dirty="0" err="1" smtClean="0">
                          <a:latin typeface="Cambria" pitchFamily="18" charset="0"/>
                          <a:cs typeface="Times New Roman"/>
                          <a:hlinkClick r:id="rId4" action="ppaction://hlinkfile"/>
                        </a:rPr>
                        <a:t>Шурышкарского</a:t>
                      </a:r>
                      <a:r>
                        <a:rPr lang="ru-RU" sz="1400" dirty="0" smtClean="0">
                          <a:latin typeface="Cambria" pitchFamily="18" charset="0"/>
                          <a:cs typeface="Times New Roman"/>
                          <a:hlinkClick r:id="rId4" action="ppaction://hlinkfile"/>
                        </a:rPr>
                        <a:t> района</a:t>
                      </a:r>
                      <a:endParaRPr lang="ru-RU" sz="140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  <a:cs typeface="Times New Roman"/>
                        </a:rPr>
                        <a:t>Директор </a:t>
                      </a:r>
                      <a:r>
                        <a:rPr lang="ru-RU" sz="1400" dirty="0" err="1" smtClean="0">
                          <a:latin typeface="Cambria" pitchFamily="18" charset="0"/>
                          <a:cs typeface="Times New Roman"/>
                        </a:rPr>
                        <a:t>ЦВиДО</a:t>
                      </a:r>
                      <a:r>
                        <a:rPr lang="ru-RU" sz="1400" dirty="0" smtClean="0">
                          <a:latin typeface="Cambria" pitchFamily="18" charset="0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Cambria" pitchFamily="18" charset="0"/>
                          <a:cs typeface="Times New Roman"/>
                        </a:rPr>
                        <a:t>Кондыгина</a:t>
                      </a:r>
                      <a:r>
                        <a:rPr lang="ru-RU" sz="1400" dirty="0" smtClean="0">
                          <a:latin typeface="Cambria" pitchFamily="18" charset="0"/>
                          <a:cs typeface="Times New Roman"/>
                        </a:rPr>
                        <a:t> Л. В.</a:t>
                      </a:r>
                      <a:endParaRPr lang="ru-RU" sz="140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2010 год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1531223">
                <a:tc>
                  <a:txBody>
                    <a:bodyPr/>
                    <a:lstStyle/>
                    <a:p>
                      <a:pPr algn="just"/>
                      <a:endParaRPr lang="ru-RU" sz="140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74293" marR="7429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5"/>
          <p:cNvSpPr txBox="1">
            <a:spLocks/>
          </p:cNvSpPr>
          <p:nvPr/>
        </p:nvSpPr>
        <p:spPr>
          <a:xfrm>
            <a:off x="7310454" y="6215082"/>
            <a:ext cx="2434841" cy="3682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21221" tIns="60609" rIns="121221" bIns="60609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  <a:hlinkClick r:id="rId5" action="ppaction://hlinksldjump"/>
              </a:rPr>
              <a:t>к содержанию</a:t>
            </a:r>
            <a:endParaRPr lang="ru-RU" sz="2000" dirty="0" smtClean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47792" y="571480"/>
            <a:ext cx="1209578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сведения о почетных званиях </a:t>
            </a:r>
          </a:p>
          <a:p>
            <a:pPr algn="ctr"/>
            <a:r>
              <a:rPr lang="ru-RU" sz="32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и наградах</a:t>
            </a:r>
            <a:endParaRPr lang="ru-RU" sz="3200" b="1" cap="all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571612"/>
          <a:ext cx="9969633" cy="4437766"/>
        </p:xfrm>
        <a:graphic>
          <a:graphicData uri="http://schemas.openxmlformats.org/drawingml/2006/table">
            <a:tbl>
              <a:tblPr/>
              <a:tblGrid>
                <a:gridCol w="1238224"/>
                <a:gridCol w="2471064"/>
                <a:gridCol w="3029662"/>
                <a:gridCol w="3230683"/>
              </a:tblGrid>
              <a:tr h="1000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общий трудовой стаж</a:t>
                      </a: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педагогический </a:t>
                      </a:r>
                      <a:r>
                        <a:rPr lang="ru-RU" sz="1600" b="1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стаж</a:t>
                      </a: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стаж </a:t>
                      </a:r>
                      <a:r>
                        <a:rPr lang="ru-RU" sz="1600" b="1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работы в данном образовательном учреждении</a:t>
                      </a: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572939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mbria" pitchFamily="18" charset="0"/>
                          <a:cs typeface="Times New Roman"/>
                        </a:rPr>
                        <a:t>01.09.2006</a:t>
                      </a:r>
                      <a:endParaRPr lang="ru-RU" sz="1400" b="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14 л. 10 м.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mbria" pitchFamily="18" charset="0"/>
                          <a:cs typeface="Times New Roman"/>
                        </a:rPr>
                        <a:t>10</a:t>
                      </a:r>
                      <a:r>
                        <a:rPr lang="ru-RU" sz="1400" b="0" baseline="0" dirty="0" smtClean="0">
                          <a:latin typeface="Cambria" pitchFamily="18" charset="0"/>
                          <a:cs typeface="Times New Roman"/>
                        </a:rPr>
                        <a:t> л. 01 м.</a:t>
                      </a:r>
                      <a:endParaRPr lang="ru-RU" sz="1400" b="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mbria" pitchFamily="18" charset="0"/>
                          <a:cs typeface="Times New Roman"/>
                        </a:rPr>
                        <a:t>05 л.08 м.</a:t>
                      </a:r>
                      <a:endParaRPr lang="ru-RU" sz="1400" b="0" dirty="0">
                        <a:latin typeface="Cambria" pitchFamily="18" charset="0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572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01.09.2007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15 л. 10 м.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11 л. 01 м.</a:t>
                      </a:r>
                      <a:r>
                        <a:rPr lang="ru-RU" sz="1400" b="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06 л. 08 м.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572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01.09.2008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16 л. 10 м.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12 л. 01 м.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07 л. 08 м.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572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01.09.2009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17 л. 10 м.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13 л. 01 м.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08</a:t>
                      </a:r>
                      <a:r>
                        <a:rPr lang="ru-RU" sz="1400" b="0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 л. 08 м.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572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01.09.2010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18 л. 10 м.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14 л. 01 м.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09 л.</a:t>
                      </a:r>
                      <a:r>
                        <a:rPr lang="ru-RU" sz="1400" b="0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 08 м.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572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01.09.2011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19 л. 10</a:t>
                      </a:r>
                      <a:r>
                        <a:rPr lang="ru-RU" sz="1400" b="0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 м.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15 л.  01 м.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10 л. </a:t>
                      </a:r>
                      <a:r>
                        <a:rPr lang="ru-RU" sz="1400" b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08 м.</a:t>
                      </a:r>
                      <a:endParaRPr lang="ru-RU" sz="1400" b="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994" marR="669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5"/>
          <p:cNvSpPr txBox="1">
            <a:spLocks/>
          </p:cNvSpPr>
          <p:nvPr/>
        </p:nvSpPr>
        <p:spPr>
          <a:xfrm>
            <a:off x="6524636" y="6143644"/>
            <a:ext cx="2671759" cy="4397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21221" tIns="60609" rIns="121221" bIns="606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  <a:hlinkClick r:id="rId2" action="ppaction://hlinksldjump"/>
              </a:rPr>
              <a:t>к содержанию</a:t>
            </a:r>
            <a:endParaRPr lang="ru-RU" sz="2000" dirty="0" smtClean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092" y="357166"/>
            <a:ext cx="94298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сведения о стаже работы</a:t>
            </a:r>
            <a:endParaRPr lang="ru-RU" sz="3600" b="1" cap="all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</TotalTime>
  <Words>1454</Words>
  <Application>Microsoft Office PowerPoint</Application>
  <PresentationFormat>Лист A4 (210x297 мм)</PresentationFormat>
  <Paragraphs>358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Содержание:</vt:lpstr>
      <vt:lpstr>Слайд 4</vt:lpstr>
      <vt:lpstr>Слайд 5</vt:lpstr>
      <vt:lpstr>к содержанию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1. «Здоровые родители – здоровые дети» 2. «Здоровые дети – здоровое поколение» 3.  «Спортивные игры» 4.   «Использование русских народных игр в Ф. Р. и оздоровлении детей»   </vt:lpstr>
      <vt:lpstr>Программа «Физическое развитие детей 5- 7 лет» </vt:lpstr>
      <vt:lpstr>   Журнал «Ребенок в детском саду» №5 2009 г.  </vt:lpstr>
      <vt:lpstr>http://in-ku.com/ Кружок «В стране игралии»</vt:lpstr>
      <vt:lpstr>  первая младшая группа: - «Веселые белочки» - с погремушкой   вторая младшая группа: - с веревкой, замкнутой в круг - «Юные космонавты» - «Пушистые цыплята»   средняя группа: - «Мышки-труженицы»   старшая группа: - «Наши помощники в укреплении здоровья» - «Мячи разные бывают»   Подготовительная группа: - «Урок здоровья»</vt:lpstr>
      <vt:lpstr>Слайд 20</vt:lpstr>
      <vt:lpstr>1. «Картотека подвижных игр» 2.  «Гимнастика маленьких волшебников» 3.   «Танцы для детей» 4.   «Игровая гимнастика» 5.   «Будилки для детишек» 6.   «Мониторинг физической подготовленности в картинках» 7.   «Газета для родителей» выпуск № 1 8.   «Как мы просыпаемся»</vt:lpstr>
      <vt:lpstr>Слайд 22</vt:lpstr>
      <vt:lpstr>Работа с родителями </vt:lpstr>
      <vt:lpstr>1. «Одаренные дети: особенности физического развития» 2.   мультимедийная презентация  «Гимнастика» 3.  мультимедийная презентация к водному занятию Школа мяча для старшей группы 4.  мультимедийная презентация к водному занятию Школа мяча для подготовительной группы  5.  поход 2009-2010 год</vt:lpstr>
      <vt:lpstr>1. Спартакиада «Спортяшки»  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User</cp:lastModifiedBy>
  <cp:revision>115</cp:revision>
  <dcterms:created xsi:type="dcterms:W3CDTF">2010-05-02T17:26:43Z</dcterms:created>
  <dcterms:modified xsi:type="dcterms:W3CDTF">2012-05-21T08:05:00Z</dcterms:modified>
</cp:coreProperties>
</file>