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1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A16C9D-6054-4D25-9163-A27BA7448B37}" type="datetimeFigureOut">
              <a:rPr lang="ru-RU" smtClean="0"/>
              <a:pPr/>
              <a:t>20.04.2014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228DE4-3D5E-4769-BE14-81A01DA2CB7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16C9D-6054-4D25-9163-A27BA7448B37}" type="datetimeFigureOut">
              <a:rPr lang="ru-RU" smtClean="0"/>
              <a:pPr/>
              <a:t>20.04.2014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28DE4-3D5E-4769-BE14-81A01DA2CB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 y="1"/>
            <a:ext cx="9143999" cy="6857999"/>
          </a:xfrm>
          <a:prstGeom prst="rect">
            <a:avLst/>
          </a:prstGeom>
          <a:noFill/>
          <a:ln w="9525">
            <a:noFill/>
            <a:miter lim="800000"/>
            <a:headEnd/>
            <a:tailEnd/>
          </a:ln>
          <a:effectLst/>
        </p:spPr>
      </p:pic>
      <p:sp>
        <p:nvSpPr>
          <p:cNvPr id="5" name="TextBox 4"/>
          <p:cNvSpPr txBox="1"/>
          <p:nvPr/>
        </p:nvSpPr>
        <p:spPr>
          <a:xfrm>
            <a:off x="1714480" y="3500438"/>
            <a:ext cx="6500858" cy="2308324"/>
          </a:xfrm>
          <a:prstGeom prst="rect">
            <a:avLst/>
          </a:prstGeom>
          <a:noFill/>
        </p:spPr>
        <p:txBody>
          <a:bodyPr wrap="square" rtlCol="0">
            <a:spAutoFit/>
          </a:bodyPr>
          <a:lstStyle/>
          <a:p>
            <a:pPr algn="ctr"/>
            <a:r>
              <a:rPr lang="ru-RU" sz="4800" b="1" dirty="0" smtClean="0">
                <a:solidFill>
                  <a:srgbClr val="FF0000"/>
                </a:solidFill>
              </a:rPr>
              <a:t>Методика проведения </a:t>
            </a:r>
            <a:br>
              <a:rPr lang="ru-RU" sz="4800" b="1" dirty="0" smtClean="0">
                <a:solidFill>
                  <a:srgbClr val="FF0000"/>
                </a:solidFill>
              </a:rPr>
            </a:br>
            <a:r>
              <a:rPr lang="ru-RU" sz="4800" b="1" dirty="0" smtClean="0">
                <a:solidFill>
                  <a:srgbClr val="FF0000"/>
                </a:solidFill>
              </a:rPr>
              <a:t>подвижных игр </a:t>
            </a:r>
            <a:br>
              <a:rPr lang="ru-RU" sz="4800" b="1" dirty="0" smtClean="0">
                <a:solidFill>
                  <a:srgbClr val="FF0000"/>
                </a:solidFill>
              </a:rPr>
            </a:br>
            <a:r>
              <a:rPr lang="ru-RU" sz="4800" b="1" dirty="0" smtClean="0">
                <a:solidFill>
                  <a:srgbClr val="FF0000"/>
                </a:solidFill>
              </a:rPr>
              <a:t>в детском саду</a:t>
            </a:r>
            <a:endParaRPr lang="ru-RU" sz="4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pic>
        <p:nvPicPr>
          <p:cNvPr id="3" name="Рисунок 2" descr="http://img0.liveinternet.ru/images/attach/c/6/92/851/92851512_1.jpg"/>
          <p:cNvPicPr/>
          <p:nvPr/>
        </p:nvPicPr>
        <p:blipFill>
          <a:blip r:embed="rId3" cstate="print"/>
          <a:srcRect/>
          <a:stretch>
            <a:fillRect/>
          </a:stretch>
        </p:blipFill>
        <p:spPr bwMode="auto">
          <a:xfrm>
            <a:off x="1" y="3714752"/>
            <a:ext cx="3929058" cy="3143248"/>
          </a:xfrm>
          <a:prstGeom prst="rect">
            <a:avLst/>
          </a:prstGeom>
          <a:noFill/>
          <a:ln w="9525">
            <a:noFill/>
            <a:miter lim="800000"/>
            <a:headEnd/>
            <a:tailEnd/>
          </a:ln>
        </p:spPr>
      </p:pic>
      <p:sp>
        <p:nvSpPr>
          <p:cNvPr id="4" name="TextBox 3"/>
          <p:cNvSpPr txBox="1"/>
          <p:nvPr/>
        </p:nvSpPr>
        <p:spPr>
          <a:xfrm>
            <a:off x="0" y="357166"/>
            <a:ext cx="6786578" cy="1631216"/>
          </a:xfrm>
          <a:prstGeom prst="rect">
            <a:avLst/>
          </a:prstGeom>
          <a:noFill/>
        </p:spPr>
        <p:txBody>
          <a:bodyPr wrap="square" rtlCol="0">
            <a:spAutoFit/>
          </a:bodyPr>
          <a:lstStyle/>
          <a:p>
            <a:pPr algn="ctr"/>
            <a:r>
              <a:rPr lang="ru-RU" sz="2000" b="1" dirty="0" smtClean="0">
                <a:solidFill>
                  <a:srgbClr val="C00000"/>
                </a:solidFill>
              </a:rPr>
              <a:t>Начинать игру следует с небольшой группкой (3-4 чел), чтобы дети могли двигаться в удобном для них ритме. Когда они научатся бегать по всей комнате или площадке, не мешая друг другу, игру можно проводить с большим количеством детей.</a:t>
            </a:r>
            <a:endParaRPr lang="ru-RU" sz="2000" b="1" dirty="0">
              <a:solidFill>
                <a:srgbClr val="C00000"/>
              </a:solidFill>
            </a:endParaRPr>
          </a:p>
        </p:txBody>
      </p:sp>
      <p:sp>
        <p:nvSpPr>
          <p:cNvPr id="5" name="TextBox 4"/>
          <p:cNvSpPr txBox="1"/>
          <p:nvPr/>
        </p:nvSpPr>
        <p:spPr>
          <a:xfrm>
            <a:off x="0" y="2000240"/>
            <a:ext cx="7215206" cy="1631216"/>
          </a:xfrm>
          <a:prstGeom prst="rect">
            <a:avLst/>
          </a:prstGeom>
          <a:noFill/>
        </p:spPr>
        <p:txBody>
          <a:bodyPr wrap="square" rtlCol="0">
            <a:spAutoFit/>
          </a:bodyPr>
          <a:lstStyle/>
          <a:p>
            <a:pPr algn="ctr"/>
            <a:r>
              <a:rPr lang="ru-RU" sz="2000" b="1" dirty="0" smtClean="0">
                <a:solidFill>
                  <a:schemeClr val="tx2"/>
                </a:solidFill>
              </a:rPr>
              <a:t>Для малышей характерно эмоциональное восприятие игрушки, образа, данного в игре, и воспитатель опирается на эту особенность детей. Для малышей характерно эмоциональное восприятие игрушки, образа, данного в игре, и воспитатель опирается на эту особенность детей</a:t>
            </a:r>
            <a:endParaRPr lang="ru-RU" b="1" dirty="0">
              <a:solidFill>
                <a:schemeClr val="tx2"/>
              </a:solidFill>
            </a:endParaRPr>
          </a:p>
        </p:txBody>
      </p:sp>
      <p:sp>
        <p:nvSpPr>
          <p:cNvPr id="6" name="TextBox 5"/>
          <p:cNvSpPr txBox="1"/>
          <p:nvPr/>
        </p:nvSpPr>
        <p:spPr>
          <a:xfrm>
            <a:off x="3929058" y="3786190"/>
            <a:ext cx="2857520" cy="2554545"/>
          </a:xfrm>
          <a:prstGeom prst="rect">
            <a:avLst/>
          </a:prstGeom>
          <a:noFill/>
        </p:spPr>
        <p:txBody>
          <a:bodyPr wrap="square" rtlCol="0">
            <a:spAutoFit/>
          </a:bodyPr>
          <a:lstStyle/>
          <a:p>
            <a:pPr algn="ctr"/>
            <a:r>
              <a:rPr lang="ru-RU" sz="2000" b="1" dirty="0" smtClean="0">
                <a:solidFill>
                  <a:schemeClr val="accent3">
                    <a:lumMod val="50000"/>
                  </a:schemeClr>
                </a:solidFill>
              </a:rPr>
              <a:t>Например, он говорит: «Побежим на носочках, тихо-тихо, чтобы кот не проснулся». Дети с удовольствием бегают, как мышки, прыгают, как воробышки или зайчики.</a:t>
            </a:r>
            <a:endParaRPr lang="ru-RU" sz="2000" b="1" dirty="0">
              <a:solidFill>
                <a:schemeClr val="accent3">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1"/>
            <a:ext cx="9143999" cy="6857999"/>
          </a:xfrm>
          <a:prstGeom prst="rect">
            <a:avLst/>
          </a:prstGeom>
          <a:noFill/>
          <a:ln w="9525">
            <a:noFill/>
            <a:miter lim="800000"/>
            <a:headEnd/>
            <a:tailEnd/>
          </a:ln>
          <a:effectLst/>
        </p:spPr>
      </p:pic>
      <p:sp>
        <p:nvSpPr>
          <p:cNvPr id="3" name="TextBox 2"/>
          <p:cNvSpPr txBox="1"/>
          <p:nvPr/>
        </p:nvSpPr>
        <p:spPr>
          <a:xfrm>
            <a:off x="0" y="142852"/>
            <a:ext cx="9144000" cy="461665"/>
          </a:xfrm>
          <a:prstGeom prst="rect">
            <a:avLst/>
          </a:prstGeom>
          <a:noFill/>
        </p:spPr>
        <p:txBody>
          <a:bodyPr wrap="square" rtlCol="0">
            <a:spAutoFit/>
          </a:bodyPr>
          <a:lstStyle/>
          <a:p>
            <a:pPr algn="ctr"/>
            <a:r>
              <a:rPr lang="ru-RU" sz="2400" b="1" dirty="0" smtClean="0">
                <a:solidFill>
                  <a:srgbClr val="C00000"/>
                </a:solidFill>
              </a:rPr>
              <a:t>Особенности проведения п\и в средней и старшей группах</a:t>
            </a:r>
            <a:endParaRPr lang="ru-RU" sz="2400" b="1" dirty="0">
              <a:solidFill>
                <a:srgbClr val="C00000"/>
              </a:solidFill>
            </a:endParaRPr>
          </a:p>
        </p:txBody>
      </p:sp>
      <p:pic>
        <p:nvPicPr>
          <p:cNvPr id="4" name="Рисунок 3" descr="http://radugaustcilma.ucoz.ru/_si/0/76115891.jpg"/>
          <p:cNvPicPr/>
          <p:nvPr/>
        </p:nvPicPr>
        <p:blipFill>
          <a:blip r:embed="rId3" cstate="print"/>
          <a:srcRect/>
          <a:stretch>
            <a:fillRect/>
          </a:stretch>
        </p:blipFill>
        <p:spPr bwMode="auto">
          <a:xfrm>
            <a:off x="5000628" y="3357562"/>
            <a:ext cx="4143372" cy="3500438"/>
          </a:xfrm>
          <a:prstGeom prst="rect">
            <a:avLst/>
          </a:prstGeom>
          <a:noFill/>
          <a:ln w="9525">
            <a:noFill/>
            <a:miter lim="800000"/>
            <a:headEnd/>
            <a:tailEnd/>
          </a:ln>
        </p:spPr>
      </p:pic>
      <p:sp>
        <p:nvSpPr>
          <p:cNvPr id="5" name="TextBox 4"/>
          <p:cNvSpPr txBox="1"/>
          <p:nvPr/>
        </p:nvSpPr>
        <p:spPr>
          <a:xfrm>
            <a:off x="0" y="2000240"/>
            <a:ext cx="9001156" cy="1323439"/>
          </a:xfrm>
          <a:prstGeom prst="rect">
            <a:avLst/>
          </a:prstGeom>
          <a:noFill/>
        </p:spPr>
        <p:txBody>
          <a:bodyPr wrap="square" rtlCol="0">
            <a:spAutoFit/>
          </a:bodyPr>
          <a:lstStyle/>
          <a:p>
            <a:pPr algn="ctr"/>
            <a:r>
              <a:rPr lang="ru-RU" sz="2000" b="1" dirty="0" smtClean="0">
                <a:solidFill>
                  <a:srgbClr val="0070C0"/>
                </a:solidFill>
              </a:rPr>
              <a:t>В играх, рекомендуемых для детей средней и старшей групп, увеличивается расстояние для бега, метания, высота для прыжков и лазания. В 4-5 лет детей уже интересует результат произведенных действий, затраченных усилий. Они стремятся обязательно убежать от ловящего, влезть повыше, прыгнуть дальше</a:t>
            </a:r>
            <a:endParaRPr lang="ru-RU" sz="2000" b="1" dirty="0">
              <a:solidFill>
                <a:srgbClr val="0070C0"/>
              </a:solidFill>
            </a:endParaRPr>
          </a:p>
        </p:txBody>
      </p:sp>
      <p:sp>
        <p:nvSpPr>
          <p:cNvPr id="6" name="TextBox 5"/>
          <p:cNvSpPr txBox="1"/>
          <p:nvPr/>
        </p:nvSpPr>
        <p:spPr>
          <a:xfrm>
            <a:off x="0" y="3429000"/>
            <a:ext cx="5143504" cy="1323439"/>
          </a:xfrm>
          <a:prstGeom prst="rect">
            <a:avLst/>
          </a:prstGeom>
          <a:noFill/>
        </p:spPr>
        <p:txBody>
          <a:bodyPr wrap="square" rtlCol="0">
            <a:spAutoFit/>
          </a:bodyPr>
          <a:lstStyle/>
          <a:p>
            <a:pPr algn="ctr"/>
            <a:r>
              <a:rPr lang="ru-RU" sz="2000" b="1" dirty="0" smtClean="0">
                <a:solidFill>
                  <a:srgbClr val="C00000"/>
                </a:solidFill>
              </a:rPr>
              <a:t>В то же время они по-прежнему любят сюжетные игры: «У медведя во бору», «Гуси-лебеди», «Самолеты» и др., с удовольствием выполняя те или иные роли.</a:t>
            </a:r>
            <a:endParaRPr lang="ru-RU" sz="2000" b="1" dirty="0">
              <a:solidFill>
                <a:srgbClr val="C00000"/>
              </a:solidFill>
            </a:endParaRPr>
          </a:p>
        </p:txBody>
      </p:sp>
      <p:sp>
        <p:nvSpPr>
          <p:cNvPr id="7" name="TextBox 6"/>
          <p:cNvSpPr txBox="1"/>
          <p:nvPr/>
        </p:nvSpPr>
        <p:spPr>
          <a:xfrm>
            <a:off x="0" y="4857760"/>
            <a:ext cx="5000628" cy="1938992"/>
          </a:xfrm>
          <a:prstGeom prst="rect">
            <a:avLst/>
          </a:prstGeom>
          <a:noFill/>
        </p:spPr>
        <p:txBody>
          <a:bodyPr wrap="square" rtlCol="0">
            <a:spAutoFit/>
          </a:bodyPr>
          <a:lstStyle/>
          <a:p>
            <a:pPr algn="ctr"/>
            <a:r>
              <a:rPr lang="ru-RU" sz="2000" b="1" dirty="0" smtClean="0">
                <a:solidFill>
                  <a:schemeClr val="accent3">
                    <a:lumMod val="50000"/>
                  </a:schemeClr>
                </a:solidFill>
              </a:rPr>
              <a:t>В данных группах воспитатель вначале рассказывает детям, как играть, кто что должен делать, затем распределяются роли. При этом он учитывает степень активности детей, умение быстро бегать, лазать.</a:t>
            </a:r>
            <a:endParaRPr lang="ru-RU" sz="2000" b="1" dirty="0">
              <a:solidFill>
                <a:schemeClr val="accent3">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8154" y="0"/>
            <a:ext cx="9192154" cy="6894116"/>
          </a:xfrm>
          <a:prstGeom prst="rect">
            <a:avLst/>
          </a:prstGeom>
          <a:noFill/>
          <a:ln w="9525">
            <a:noFill/>
            <a:miter lim="800000"/>
            <a:headEnd/>
            <a:tailEnd/>
          </a:ln>
          <a:effectLst/>
        </p:spPr>
      </p:pic>
      <p:pic>
        <p:nvPicPr>
          <p:cNvPr id="3" name="Рисунок 2" descr="http://img1.liveinternet.ru/images/foto/b/2/613/764613/f_7444743.jpg"/>
          <p:cNvPicPr/>
          <p:nvPr/>
        </p:nvPicPr>
        <p:blipFill>
          <a:blip r:embed="rId3" cstate="print"/>
          <a:srcRect/>
          <a:stretch>
            <a:fillRect/>
          </a:stretch>
        </p:blipFill>
        <p:spPr bwMode="auto">
          <a:xfrm>
            <a:off x="0" y="3786190"/>
            <a:ext cx="3643306" cy="3071810"/>
          </a:xfrm>
          <a:prstGeom prst="rect">
            <a:avLst/>
          </a:prstGeom>
          <a:noFill/>
          <a:ln w="9525">
            <a:noFill/>
            <a:miter lim="800000"/>
            <a:headEnd/>
            <a:tailEnd/>
          </a:ln>
        </p:spPr>
      </p:pic>
      <p:sp>
        <p:nvSpPr>
          <p:cNvPr id="4" name="TextBox 3"/>
          <p:cNvSpPr txBox="1"/>
          <p:nvPr/>
        </p:nvSpPr>
        <p:spPr>
          <a:xfrm>
            <a:off x="0" y="285728"/>
            <a:ext cx="6858016" cy="1938992"/>
          </a:xfrm>
          <a:prstGeom prst="rect">
            <a:avLst/>
          </a:prstGeom>
          <a:noFill/>
        </p:spPr>
        <p:txBody>
          <a:bodyPr wrap="square" rtlCol="0">
            <a:spAutoFit/>
          </a:bodyPr>
          <a:lstStyle/>
          <a:p>
            <a:pPr algn="ctr"/>
            <a:r>
              <a:rPr lang="ru-RU" sz="2000" b="1" dirty="0" smtClean="0">
                <a:solidFill>
                  <a:schemeClr val="accent2">
                    <a:lumMod val="75000"/>
                  </a:schemeClr>
                </a:solidFill>
              </a:rPr>
              <a:t>В процессе игры воспитатель отмечает успехи детей, обращает на них внимание товарищей, вселяет в ребенка чувство уверенности: «Вот какой ловкий был медведь, многих ребят поймал!»</a:t>
            </a:r>
            <a:br>
              <a:rPr lang="ru-RU" sz="2000" b="1" dirty="0" smtClean="0">
                <a:solidFill>
                  <a:schemeClr val="accent2">
                    <a:lumMod val="75000"/>
                  </a:schemeClr>
                </a:solidFill>
              </a:rPr>
            </a:br>
            <a:r>
              <a:rPr lang="ru-RU" sz="2000" b="1" dirty="0" smtClean="0">
                <a:solidFill>
                  <a:schemeClr val="accent2">
                    <a:lumMod val="75000"/>
                  </a:schemeClr>
                </a:solidFill>
              </a:rPr>
              <a:t>В процессе повседневной работы воспитатель добивается того, чтобв все дети умели выполнять разные роли в п\и.</a:t>
            </a:r>
            <a:endParaRPr lang="ru-RU" sz="2000" b="1" dirty="0">
              <a:solidFill>
                <a:schemeClr val="accent2">
                  <a:lumMod val="75000"/>
                </a:schemeClr>
              </a:solidFill>
            </a:endParaRPr>
          </a:p>
        </p:txBody>
      </p:sp>
      <p:sp>
        <p:nvSpPr>
          <p:cNvPr id="5" name="TextBox 4"/>
          <p:cNvSpPr txBox="1"/>
          <p:nvPr/>
        </p:nvSpPr>
        <p:spPr>
          <a:xfrm>
            <a:off x="0" y="2357430"/>
            <a:ext cx="7072330" cy="1323439"/>
          </a:xfrm>
          <a:prstGeom prst="rect">
            <a:avLst/>
          </a:prstGeom>
          <a:noFill/>
        </p:spPr>
        <p:txBody>
          <a:bodyPr wrap="square" rtlCol="0">
            <a:spAutoFit/>
          </a:bodyPr>
          <a:lstStyle/>
          <a:p>
            <a:pPr algn="ctr"/>
            <a:r>
              <a:rPr lang="ru-RU" sz="2000" b="1" dirty="0" smtClean="0">
                <a:solidFill>
                  <a:schemeClr val="tx2">
                    <a:lumMod val="75000"/>
                  </a:schemeClr>
                </a:solidFill>
              </a:rPr>
              <a:t>В старших группах дети должны знать много считалок. Считалка дает возможность всем детям побывать в разных ролях и исключает проявления несправедливости и др. отрицательных моментов.</a:t>
            </a:r>
            <a:endParaRPr lang="ru-RU" sz="2000" b="1" dirty="0">
              <a:solidFill>
                <a:schemeClr val="tx2">
                  <a:lumMod val="75000"/>
                </a:schemeClr>
              </a:solidFill>
            </a:endParaRPr>
          </a:p>
        </p:txBody>
      </p:sp>
      <p:sp>
        <p:nvSpPr>
          <p:cNvPr id="6" name="TextBox 5"/>
          <p:cNvSpPr txBox="1"/>
          <p:nvPr/>
        </p:nvSpPr>
        <p:spPr>
          <a:xfrm>
            <a:off x="3714744" y="3929066"/>
            <a:ext cx="3214710" cy="2554545"/>
          </a:xfrm>
          <a:prstGeom prst="rect">
            <a:avLst/>
          </a:prstGeom>
          <a:noFill/>
        </p:spPr>
        <p:txBody>
          <a:bodyPr wrap="square" rtlCol="0">
            <a:spAutoFit/>
          </a:bodyPr>
          <a:lstStyle/>
          <a:p>
            <a:pPr algn="ctr"/>
            <a:r>
              <a:rPr lang="ru-RU" sz="2000" b="1" dirty="0" smtClean="0">
                <a:solidFill>
                  <a:schemeClr val="tx1">
                    <a:lumMod val="85000"/>
                    <a:lumOff val="15000"/>
                  </a:schemeClr>
                </a:solidFill>
              </a:rPr>
              <a:t>Помимо сюжетных игр, в этих группах используются игры, построенные на определенном задании: «Найди себе пару», «Найди свой цвет, «Пробеги тихо», «Школа мяча»</a:t>
            </a:r>
            <a:endParaRPr lang="ru-RU" sz="2000" b="1" dirty="0">
              <a:solidFill>
                <a:schemeClr val="tx1">
                  <a:lumMod val="85000"/>
                  <a:lumOff val="1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 name="Рисунок 2" descr="http://www.abakanonline.ru/images/images/2011/avgust/1/951625.jpg"/>
          <p:cNvPicPr/>
          <p:nvPr/>
        </p:nvPicPr>
        <p:blipFill>
          <a:blip r:embed="rId3" cstate="print"/>
          <a:srcRect/>
          <a:stretch>
            <a:fillRect/>
          </a:stretch>
        </p:blipFill>
        <p:spPr bwMode="auto">
          <a:xfrm>
            <a:off x="5429256" y="3214686"/>
            <a:ext cx="3714744" cy="3643314"/>
          </a:xfrm>
          <a:prstGeom prst="rect">
            <a:avLst/>
          </a:prstGeom>
          <a:noFill/>
          <a:ln w="9525">
            <a:noFill/>
            <a:miter lim="800000"/>
            <a:headEnd/>
            <a:tailEnd/>
          </a:ln>
        </p:spPr>
      </p:pic>
      <p:sp>
        <p:nvSpPr>
          <p:cNvPr id="4" name="TextBox 3"/>
          <p:cNvSpPr txBox="1"/>
          <p:nvPr/>
        </p:nvSpPr>
        <p:spPr>
          <a:xfrm>
            <a:off x="214282" y="2071678"/>
            <a:ext cx="8643998" cy="707886"/>
          </a:xfrm>
          <a:prstGeom prst="rect">
            <a:avLst/>
          </a:prstGeom>
          <a:noFill/>
        </p:spPr>
        <p:txBody>
          <a:bodyPr wrap="square" rtlCol="0">
            <a:spAutoFit/>
          </a:bodyPr>
          <a:lstStyle/>
          <a:p>
            <a:pPr algn="ctr"/>
            <a:r>
              <a:rPr lang="ru-RU" sz="2000" b="1" dirty="0" smtClean="0">
                <a:solidFill>
                  <a:srgbClr val="C00000"/>
                </a:solidFill>
              </a:rPr>
              <a:t>Во время пребывания детей на воздухе необходимо несколько раз привлекать детей к п\и, выбирая для них подходящие моменты.</a:t>
            </a:r>
            <a:endParaRPr lang="ru-RU" sz="2000" b="1" dirty="0">
              <a:solidFill>
                <a:srgbClr val="C00000"/>
              </a:solidFill>
            </a:endParaRPr>
          </a:p>
        </p:txBody>
      </p:sp>
      <p:sp>
        <p:nvSpPr>
          <p:cNvPr id="5" name="TextBox 4"/>
          <p:cNvSpPr txBox="1"/>
          <p:nvPr/>
        </p:nvSpPr>
        <p:spPr>
          <a:xfrm>
            <a:off x="0" y="3143248"/>
            <a:ext cx="5429256" cy="3477875"/>
          </a:xfrm>
          <a:prstGeom prst="rect">
            <a:avLst/>
          </a:prstGeom>
          <a:noFill/>
        </p:spPr>
        <p:txBody>
          <a:bodyPr wrap="square" rtlCol="0">
            <a:spAutoFit/>
          </a:bodyPr>
          <a:lstStyle/>
          <a:p>
            <a:pPr algn="ctr"/>
            <a:r>
              <a:rPr lang="ru-RU" sz="2000" b="1" dirty="0" smtClean="0">
                <a:solidFill>
                  <a:srgbClr val="7030A0"/>
                </a:solidFill>
              </a:rPr>
              <a:t>Часто, кончив играть в настольную или строительную игру, ребенок не знает, чем ему заняться, начинает шалить, мешать другим. Вот тут и нужно предложить ему поиграть с мячом, покатать обруч, попрыгать через веревочку или вместе с другими детьми поиграть в кегли или в «Гуси-лебеди» и т.п. В каждой группе должен быть запас таких хорошо усвоенных любимых игр, в которые дети могут играть в любое время и с воспитателем, и самостоятельно.</a:t>
            </a:r>
            <a:endParaRPr lang="ru-RU" sz="2000" b="1" dirty="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a:effectLst/>
        </p:spPr>
      </p:pic>
      <p:sp>
        <p:nvSpPr>
          <p:cNvPr id="3" name="TextBox 2"/>
          <p:cNvSpPr txBox="1"/>
          <p:nvPr/>
        </p:nvSpPr>
        <p:spPr>
          <a:xfrm>
            <a:off x="214282" y="0"/>
            <a:ext cx="8929718" cy="461665"/>
          </a:xfrm>
          <a:prstGeom prst="rect">
            <a:avLst/>
          </a:prstGeom>
          <a:noFill/>
        </p:spPr>
        <p:txBody>
          <a:bodyPr wrap="square" rtlCol="0">
            <a:spAutoFit/>
          </a:bodyPr>
          <a:lstStyle/>
          <a:p>
            <a:pPr algn="ctr"/>
            <a:r>
              <a:rPr lang="ru-RU" sz="2400" b="1" dirty="0" smtClean="0">
                <a:solidFill>
                  <a:srgbClr val="FF0000"/>
                </a:solidFill>
              </a:rPr>
              <a:t>Особенности проведения п\и в подготовительной группе</a:t>
            </a:r>
            <a:endParaRPr lang="ru-RU" sz="2400" b="1" dirty="0">
              <a:solidFill>
                <a:srgbClr val="FF0000"/>
              </a:solidFill>
            </a:endParaRPr>
          </a:p>
        </p:txBody>
      </p:sp>
      <p:pic>
        <p:nvPicPr>
          <p:cNvPr id="4" name="Рисунок 3" descr="http://happybaby.su/gr/upload/2012-11/34e1d0f77b66_1315309212_500_3.jpg"/>
          <p:cNvPicPr/>
          <p:nvPr/>
        </p:nvPicPr>
        <p:blipFill>
          <a:blip r:embed="rId3" cstate="print"/>
          <a:srcRect/>
          <a:stretch>
            <a:fillRect/>
          </a:stretch>
        </p:blipFill>
        <p:spPr bwMode="auto">
          <a:xfrm>
            <a:off x="0" y="3357562"/>
            <a:ext cx="2928926" cy="3500438"/>
          </a:xfrm>
          <a:prstGeom prst="rect">
            <a:avLst/>
          </a:prstGeom>
          <a:noFill/>
          <a:ln w="9525">
            <a:noFill/>
            <a:miter lim="800000"/>
            <a:headEnd/>
            <a:tailEnd/>
          </a:ln>
        </p:spPr>
      </p:pic>
      <p:sp>
        <p:nvSpPr>
          <p:cNvPr id="5" name="TextBox 4"/>
          <p:cNvSpPr txBox="1"/>
          <p:nvPr/>
        </p:nvSpPr>
        <p:spPr>
          <a:xfrm>
            <a:off x="0" y="1928802"/>
            <a:ext cx="8858280" cy="1323439"/>
          </a:xfrm>
          <a:prstGeom prst="rect">
            <a:avLst/>
          </a:prstGeom>
          <a:noFill/>
        </p:spPr>
        <p:txBody>
          <a:bodyPr wrap="square" rtlCol="0">
            <a:spAutoFit/>
          </a:bodyPr>
          <a:lstStyle/>
          <a:p>
            <a:pPr algn="ctr"/>
            <a:r>
              <a:rPr lang="ru-RU" sz="2000" b="1" dirty="0" smtClean="0">
                <a:solidFill>
                  <a:schemeClr val="tx2">
                    <a:lumMod val="75000"/>
                  </a:schemeClr>
                </a:solidFill>
              </a:rPr>
              <a:t>Дети подготовительной группы становятся более самостоятельными в организации п\и. Им известно большое количество игр, их содержание и правила, они представляют себе и возможную двигательную и эмоциональную их насыщенность.</a:t>
            </a:r>
            <a:endParaRPr lang="ru-RU" sz="2000" b="1" dirty="0">
              <a:solidFill>
                <a:schemeClr val="tx2">
                  <a:lumMod val="75000"/>
                </a:schemeClr>
              </a:solidFill>
            </a:endParaRPr>
          </a:p>
        </p:txBody>
      </p:sp>
      <p:sp>
        <p:nvSpPr>
          <p:cNvPr id="6" name="TextBox 5"/>
          <p:cNvSpPr txBox="1"/>
          <p:nvPr/>
        </p:nvSpPr>
        <p:spPr>
          <a:xfrm>
            <a:off x="3000364" y="3214686"/>
            <a:ext cx="6143636" cy="3477875"/>
          </a:xfrm>
          <a:prstGeom prst="rect">
            <a:avLst/>
          </a:prstGeom>
          <a:noFill/>
        </p:spPr>
        <p:txBody>
          <a:bodyPr wrap="square" rtlCol="0">
            <a:spAutoFit/>
          </a:bodyPr>
          <a:lstStyle/>
          <a:p>
            <a:pPr algn="ctr"/>
            <a:r>
              <a:rPr lang="ru-RU" sz="2000" b="1" dirty="0" smtClean="0">
                <a:solidFill>
                  <a:srgbClr val="7030A0"/>
                </a:solidFill>
              </a:rPr>
              <a:t>Основное время для организации п\и приходится на утреннюю и вечернюю прогулки. В день проводится несколько п\и. Сборы на знакомую детям игру, в которой необходимо распределиться на звенья можно провести в виде веселых соревнований.   Воспитатель заранее распределяет детей по звеньям и указывает место на площадке, где звенья по условленному сигналу должны будут быстро собраться и построиться определенным образом (друг за другом, в шеренги, в кружочки и т.п.). Выигрывает звено, которое соберется первым</a:t>
            </a:r>
            <a:r>
              <a:rPr lang="ru-RU" dirty="0" smtClean="0"/>
              <a:t>.</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92153" cy="6894115"/>
          </a:xfrm>
          <a:prstGeom prst="rect">
            <a:avLst/>
          </a:prstGeom>
          <a:noFill/>
          <a:ln w="9525">
            <a:noFill/>
            <a:miter lim="800000"/>
            <a:headEnd/>
            <a:tailEnd/>
          </a:ln>
          <a:effectLst/>
        </p:spPr>
      </p:pic>
      <p:pic>
        <p:nvPicPr>
          <p:cNvPr id="3" name="Рисунок 2" descr="http://www.krasfun.ru/wp-content/uploads/2009/03/nemnozhko-pozitiva-fotograf-michelle-carr-foto-mb-photoru-37.jpg"/>
          <p:cNvPicPr/>
          <p:nvPr/>
        </p:nvPicPr>
        <p:blipFill>
          <a:blip r:embed="rId3" cstate="print"/>
          <a:srcRect/>
          <a:stretch>
            <a:fillRect/>
          </a:stretch>
        </p:blipFill>
        <p:spPr bwMode="auto">
          <a:xfrm>
            <a:off x="0" y="1428736"/>
            <a:ext cx="4000496" cy="2500330"/>
          </a:xfrm>
          <a:prstGeom prst="rect">
            <a:avLst/>
          </a:prstGeom>
          <a:noFill/>
          <a:ln w="9525">
            <a:noFill/>
            <a:miter lim="800000"/>
            <a:headEnd/>
            <a:tailEnd/>
          </a:ln>
        </p:spPr>
      </p:pic>
      <p:sp>
        <p:nvSpPr>
          <p:cNvPr id="4" name="TextBox 3"/>
          <p:cNvSpPr txBox="1"/>
          <p:nvPr/>
        </p:nvSpPr>
        <p:spPr>
          <a:xfrm>
            <a:off x="0" y="0"/>
            <a:ext cx="6858016" cy="1323439"/>
          </a:xfrm>
          <a:prstGeom prst="rect">
            <a:avLst/>
          </a:prstGeom>
          <a:noFill/>
        </p:spPr>
        <p:txBody>
          <a:bodyPr wrap="square" rtlCol="0">
            <a:spAutoFit/>
          </a:bodyPr>
          <a:lstStyle/>
          <a:p>
            <a:pPr algn="ctr"/>
            <a:r>
              <a:rPr lang="ru-RU" sz="2000" b="1" dirty="0" smtClean="0">
                <a:solidFill>
                  <a:schemeClr val="tx2"/>
                </a:solidFill>
              </a:rPr>
              <a:t>Учитывая необходимость развития у детей организаторских способностей, воспитатель иногда поручает им проведение п\и сначала с небольшой частью играющих, а потом и со всей группой.</a:t>
            </a:r>
            <a:endParaRPr lang="ru-RU" sz="2000" b="1" dirty="0">
              <a:solidFill>
                <a:schemeClr val="tx2"/>
              </a:solidFill>
            </a:endParaRPr>
          </a:p>
        </p:txBody>
      </p:sp>
      <p:sp>
        <p:nvSpPr>
          <p:cNvPr id="5" name="TextBox 4"/>
          <p:cNvSpPr txBox="1"/>
          <p:nvPr/>
        </p:nvSpPr>
        <p:spPr>
          <a:xfrm>
            <a:off x="4000496" y="1285860"/>
            <a:ext cx="3214710" cy="2554545"/>
          </a:xfrm>
          <a:prstGeom prst="rect">
            <a:avLst/>
          </a:prstGeom>
          <a:noFill/>
        </p:spPr>
        <p:txBody>
          <a:bodyPr wrap="square" rtlCol="0">
            <a:spAutoFit/>
          </a:bodyPr>
          <a:lstStyle/>
          <a:p>
            <a:pPr algn="ctr"/>
            <a:r>
              <a:rPr lang="ru-RU" sz="2000" b="1" dirty="0" smtClean="0">
                <a:solidFill>
                  <a:schemeClr val="accent3">
                    <a:lumMod val="50000"/>
                  </a:schemeClr>
                </a:solidFill>
              </a:rPr>
              <a:t>Проявление высоких физических и морально-волевых качеств более всего способствует участие детей в п\и, в которых общий результат зависит от взаимодействия играющих.</a:t>
            </a:r>
            <a:endParaRPr lang="ru-RU" sz="2000" b="1" dirty="0">
              <a:solidFill>
                <a:schemeClr val="accent3">
                  <a:lumMod val="50000"/>
                </a:schemeClr>
              </a:solidFill>
            </a:endParaRPr>
          </a:p>
        </p:txBody>
      </p:sp>
      <p:sp>
        <p:nvSpPr>
          <p:cNvPr id="6" name="TextBox 5"/>
          <p:cNvSpPr txBox="1"/>
          <p:nvPr/>
        </p:nvSpPr>
        <p:spPr>
          <a:xfrm>
            <a:off x="214282" y="3929066"/>
            <a:ext cx="6429420" cy="2862322"/>
          </a:xfrm>
          <a:prstGeom prst="rect">
            <a:avLst/>
          </a:prstGeom>
          <a:noFill/>
        </p:spPr>
        <p:txBody>
          <a:bodyPr wrap="square" rtlCol="0">
            <a:spAutoFit/>
          </a:bodyPr>
          <a:lstStyle/>
          <a:p>
            <a:pPr algn="ctr"/>
            <a:r>
              <a:rPr lang="ru-RU" sz="2000" b="1" dirty="0" smtClean="0">
                <a:solidFill>
                  <a:srgbClr val="C00000"/>
                </a:solidFill>
              </a:rPr>
              <a:t>Особое место среди таких игр занимают игры-эстафеты, в которых общий результат зависит от действий каждого ребенка. Это возлагает большую ответственность за свои действия на каждого. Такие игры требуют напряжения внимания. Чтобы они не вызывали слишком большого возбуждения при длительном ожидании момента принятия эстафеты, следует разделять играющих на небольшие команды (не более 5-6 чел.)</a:t>
            </a:r>
            <a:endParaRPr lang="ru-RU" sz="20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pic>
        <p:nvPicPr>
          <p:cNvPr id="3" name="Рисунок 2" descr="http://www.dytyna.info/img/gallery/1913_big.jpg"/>
          <p:cNvPicPr/>
          <p:nvPr/>
        </p:nvPicPr>
        <p:blipFill>
          <a:blip r:embed="rId3" cstate="print"/>
          <a:srcRect/>
          <a:stretch>
            <a:fillRect/>
          </a:stretch>
        </p:blipFill>
        <p:spPr bwMode="auto">
          <a:xfrm>
            <a:off x="5357818" y="3000372"/>
            <a:ext cx="3786182" cy="3857628"/>
          </a:xfrm>
          <a:prstGeom prst="rect">
            <a:avLst/>
          </a:prstGeom>
          <a:noFill/>
          <a:ln w="9525">
            <a:noFill/>
            <a:miter lim="800000"/>
            <a:headEnd/>
            <a:tailEnd/>
          </a:ln>
        </p:spPr>
      </p:pic>
      <p:sp>
        <p:nvSpPr>
          <p:cNvPr id="4" name="TextBox 3"/>
          <p:cNvSpPr txBox="1"/>
          <p:nvPr/>
        </p:nvSpPr>
        <p:spPr>
          <a:xfrm>
            <a:off x="214282" y="1928802"/>
            <a:ext cx="8929718" cy="1015663"/>
          </a:xfrm>
          <a:prstGeom prst="rect">
            <a:avLst/>
          </a:prstGeom>
          <a:noFill/>
        </p:spPr>
        <p:txBody>
          <a:bodyPr wrap="square" rtlCol="0">
            <a:spAutoFit/>
          </a:bodyPr>
          <a:lstStyle/>
          <a:p>
            <a:pPr algn="ctr"/>
            <a:r>
              <a:rPr lang="ru-RU" sz="2000" b="1" dirty="0" smtClean="0">
                <a:solidFill>
                  <a:srgbClr val="C00000"/>
                </a:solidFill>
              </a:rPr>
              <a:t>В командных играх детей приучают, добиваясь высоких личных результатов, заботиться об общекомандном результате, проявляя такие качества, как товарищество, взаимопомощь, доброжелательное отношение друг к другу.</a:t>
            </a:r>
            <a:endParaRPr lang="ru-RU" sz="2000" b="1" dirty="0">
              <a:solidFill>
                <a:srgbClr val="C00000"/>
              </a:solidFill>
            </a:endParaRPr>
          </a:p>
        </p:txBody>
      </p:sp>
      <p:sp>
        <p:nvSpPr>
          <p:cNvPr id="5" name="TextBox 4"/>
          <p:cNvSpPr txBox="1"/>
          <p:nvPr/>
        </p:nvSpPr>
        <p:spPr>
          <a:xfrm>
            <a:off x="0" y="3000372"/>
            <a:ext cx="5214942" cy="3785652"/>
          </a:xfrm>
          <a:prstGeom prst="rect">
            <a:avLst/>
          </a:prstGeom>
          <a:noFill/>
        </p:spPr>
        <p:txBody>
          <a:bodyPr wrap="square" rtlCol="0">
            <a:spAutoFit/>
          </a:bodyPr>
          <a:lstStyle/>
          <a:p>
            <a:pPr algn="ctr"/>
            <a:r>
              <a:rPr lang="ru-RU" sz="2000" b="1" dirty="0" smtClean="0">
                <a:solidFill>
                  <a:schemeClr val="tx2">
                    <a:lumMod val="50000"/>
                  </a:schemeClr>
                </a:solidFill>
              </a:rPr>
              <a:t>Объясняя игру, воспитатель добивается, чтобы дети представили себе весь ее ход, характер и способы действий персонажей., осознали правила. Первичное объяснение сложной игры сопровождается показом наиболее трудных её моментов, предварительным проведением элементов игры. При повторной организации игры воспитатель либо сам напоминает детям содержание, правила и ход её. Либо поручает это сделать кому-нибудь из играющих.</a:t>
            </a:r>
            <a:endParaRPr lang="ru-RU" sz="2000" b="1" dirty="0">
              <a:solidFill>
                <a:schemeClr val="tx2">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pic>
        <p:nvPicPr>
          <p:cNvPr id="3" name="Рисунок 2" descr="http://cdn.trinixy.ru/pics4/20110125/podborka_22.jpg"/>
          <p:cNvPicPr/>
          <p:nvPr/>
        </p:nvPicPr>
        <p:blipFill>
          <a:blip r:embed="rId3" cstate="print"/>
          <a:srcRect/>
          <a:stretch>
            <a:fillRect/>
          </a:stretch>
        </p:blipFill>
        <p:spPr bwMode="auto">
          <a:xfrm>
            <a:off x="0" y="3786190"/>
            <a:ext cx="4286248" cy="3071810"/>
          </a:xfrm>
          <a:prstGeom prst="rect">
            <a:avLst/>
          </a:prstGeom>
          <a:noFill/>
          <a:ln w="9525">
            <a:noFill/>
            <a:miter lim="800000"/>
            <a:headEnd/>
            <a:tailEnd/>
          </a:ln>
        </p:spPr>
      </p:pic>
      <p:sp>
        <p:nvSpPr>
          <p:cNvPr id="4" name="TextBox 3"/>
          <p:cNvSpPr txBox="1"/>
          <p:nvPr/>
        </p:nvSpPr>
        <p:spPr>
          <a:xfrm>
            <a:off x="0" y="1928802"/>
            <a:ext cx="8858280" cy="1631216"/>
          </a:xfrm>
          <a:prstGeom prst="rect">
            <a:avLst/>
          </a:prstGeom>
          <a:noFill/>
        </p:spPr>
        <p:txBody>
          <a:bodyPr wrap="square" rtlCol="0">
            <a:spAutoFit/>
          </a:bodyPr>
          <a:lstStyle/>
          <a:p>
            <a:pPr algn="ctr"/>
            <a:r>
              <a:rPr lang="ru-RU" sz="2000" b="1" dirty="0" smtClean="0">
                <a:solidFill>
                  <a:srgbClr val="7030A0"/>
                </a:solidFill>
              </a:rPr>
              <a:t>Правильная оценка поведения детей в игре очень важна в воспитательных целях. Воспитатель должен серьёзно аргументировать своё отношение к тем или иным поступкам детей, убеждать в обоснованности своей оценки. Это предупреждает возможные негативные проявления, снижает излишнюю  возбужденность, азарт, стремление добиться выигрыша любой ценой.</a:t>
            </a:r>
            <a:endParaRPr lang="ru-RU" sz="2000" b="1" dirty="0">
              <a:solidFill>
                <a:srgbClr val="7030A0"/>
              </a:solidFill>
            </a:endParaRPr>
          </a:p>
        </p:txBody>
      </p:sp>
      <p:sp>
        <p:nvSpPr>
          <p:cNvPr id="5" name="TextBox 4"/>
          <p:cNvSpPr txBox="1"/>
          <p:nvPr/>
        </p:nvSpPr>
        <p:spPr>
          <a:xfrm>
            <a:off x="4286248" y="3571876"/>
            <a:ext cx="4857752" cy="3170099"/>
          </a:xfrm>
          <a:prstGeom prst="rect">
            <a:avLst/>
          </a:prstGeom>
          <a:noFill/>
        </p:spPr>
        <p:txBody>
          <a:bodyPr wrap="square" rtlCol="0">
            <a:spAutoFit/>
          </a:bodyPr>
          <a:lstStyle/>
          <a:p>
            <a:pPr algn="ctr"/>
            <a:r>
              <a:rPr lang="ru-RU" sz="2000" b="1" dirty="0" smtClean="0">
                <a:solidFill>
                  <a:srgbClr val="C00000"/>
                </a:solidFill>
              </a:rPr>
              <a:t>В подготовительной группе все дети должны научиться самостоятельно организовывать и проводить п\и. Воспитатель целенаправленно приучает их к этому, предлагая самостоятельно выбрать игру, изложить её правила, распределить роли, подвести итоги. Он поощряет игровое творчество детей, нацеливает их внимание на создание новых вариантов игр.</a:t>
            </a:r>
            <a:endParaRPr lang="ru-RU" sz="20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8154" y="0"/>
            <a:ext cx="9143999" cy="6857999"/>
          </a:xfrm>
          <a:prstGeom prst="rect">
            <a:avLst/>
          </a:prstGeom>
          <a:noFill/>
          <a:ln w="9525">
            <a:noFill/>
            <a:miter lim="800000"/>
            <a:headEnd/>
            <a:tailEnd/>
          </a:ln>
          <a:effectLst/>
        </p:spPr>
      </p:pic>
      <p:sp>
        <p:nvSpPr>
          <p:cNvPr id="3" name="TextBox 2"/>
          <p:cNvSpPr txBox="1"/>
          <p:nvPr/>
        </p:nvSpPr>
        <p:spPr>
          <a:xfrm>
            <a:off x="428596" y="642918"/>
            <a:ext cx="6215106" cy="5078313"/>
          </a:xfrm>
          <a:prstGeom prst="rect">
            <a:avLst/>
          </a:prstGeom>
          <a:noFill/>
        </p:spPr>
        <p:txBody>
          <a:bodyPr wrap="square" rtlCol="0">
            <a:spAutoFit/>
          </a:bodyPr>
          <a:lstStyle/>
          <a:p>
            <a:pPr algn="ctr"/>
            <a:r>
              <a:rPr lang="ru-RU" sz="5400" b="1" dirty="0" smtClean="0">
                <a:solidFill>
                  <a:srgbClr val="C00000"/>
                </a:solidFill>
              </a:rPr>
              <a:t>Желаю всем творческих успехов в организации и проведении подвижных игр в своей группе!</a:t>
            </a:r>
            <a:endParaRPr lang="ru-RU" sz="54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8154" y="0"/>
            <a:ext cx="9192154" cy="6857999"/>
          </a:xfrm>
          <a:prstGeom prst="rect">
            <a:avLst/>
          </a:prstGeom>
          <a:noFill/>
          <a:ln w="9525">
            <a:noFill/>
            <a:miter lim="800000"/>
            <a:headEnd/>
            <a:tailEnd/>
          </a:ln>
          <a:effectLst/>
        </p:spPr>
      </p:pic>
      <p:pic>
        <p:nvPicPr>
          <p:cNvPr id="4" name="Рисунок 3" descr="http://img1.liveinternet.ru/images/attach/c/8/100/389/100389365_3011027_a82c63213786.png"/>
          <p:cNvPicPr/>
          <p:nvPr/>
        </p:nvPicPr>
        <p:blipFill>
          <a:blip r:embed="rId3" cstate="print"/>
          <a:srcRect/>
          <a:stretch>
            <a:fillRect/>
          </a:stretch>
        </p:blipFill>
        <p:spPr bwMode="auto">
          <a:xfrm>
            <a:off x="0" y="0"/>
            <a:ext cx="4000496" cy="2928934"/>
          </a:xfrm>
          <a:prstGeom prst="rect">
            <a:avLst/>
          </a:prstGeom>
          <a:noFill/>
          <a:ln w="9525">
            <a:noFill/>
            <a:miter lim="800000"/>
            <a:headEnd/>
            <a:tailEnd/>
          </a:ln>
        </p:spPr>
      </p:pic>
      <p:sp>
        <p:nvSpPr>
          <p:cNvPr id="5" name="TextBox 4"/>
          <p:cNvSpPr txBox="1"/>
          <p:nvPr/>
        </p:nvSpPr>
        <p:spPr>
          <a:xfrm>
            <a:off x="4000496" y="428604"/>
            <a:ext cx="3214710" cy="2862322"/>
          </a:xfrm>
          <a:prstGeom prst="rect">
            <a:avLst/>
          </a:prstGeom>
          <a:noFill/>
        </p:spPr>
        <p:txBody>
          <a:bodyPr wrap="square" rtlCol="0">
            <a:spAutoFit/>
          </a:bodyPr>
          <a:lstStyle/>
          <a:p>
            <a:pPr algn="ctr"/>
            <a:r>
              <a:rPr lang="ru-RU" sz="2000" b="1" dirty="0" smtClean="0">
                <a:solidFill>
                  <a:schemeClr val="accent3">
                    <a:lumMod val="50000"/>
                  </a:schemeClr>
                </a:solidFill>
              </a:rPr>
              <a:t>Подвижные игры – это группа игр, в основе которых лежат разнообразные движения, наиболее удовлетворяющие потребность растущего организма в активных действиях.</a:t>
            </a:r>
            <a:endParaRPr lang="ru-RU" sz="2000" b="1" dirty="0">
              <a:solidFill>
                <a:schemeClr val="accent3">
                  <a:lumMod val="50000"/>
                </a:schemeClr>
              </a:solidFill>
            </a:endParaRPr>
          </a:p>
        </p:txBody>
      </p:sp>
      <p:sp>
        <p:nvSpPr>
          <p:cNvPr id="6" name="TextBox 5"/>
          <p:cNvSpPr txBox="1"/>
          <p:nvPr/>
        </p:nvSpPr>
        <p:spPr>
          <a:xfrm>
            <a:off x="285720" y="3500438"/>
            <a:ext cx="6572296" cy="3046988"/>
          </a:xfrm>
          <a:prstGeom prst="rect">
            <a:avLst/>
          </a:prstGeom>
          <a:noFill/>
        </p:spPr>
        <p:txBody>
          <a:bodyPr wrap="square" rtlCol="0">
            <a:spAutoFit/>
          </a:bodyPr>
          <a:lstStyle/>
          <a:p>
            <a:pPr algn="ctr"/>
            <a:r>
              <a:rPr lang="ru-RU" sz="2400" b="1" dirty="0" smtClean="0">
                <a:solidFill>
                  <a:srgbClr val="C00000"/>
                </a:solidFill>
              </a:rPr>
              <a:t>П.Ф. Лесгафт, создавший систему физического воспитания,  видел в игре большую воспитательно-образовательную силу, считал ее лучшим средством воспитания личности ребенка. Особо он подчеркивал тот факт, что игра ставит ребенка в такое положение, когда его ум работает живо и энергично, чувства напряжены, действия организованы.</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8154" y="0"/>
            <a:ext cx="9143999" cy="6857999"/>
          </a:xfrm>
          <a:prstGeom prst="rect">
            <a:avLst/>
          </a:prstGeom>
          <a:noFill/>
          <a:ln w="9525">
            <a:noFill/>
            <a:miter lim="800000"/>
            <a:headEnd/>
            <a:tailEnd/>
          </a:ln>
          <a:effectLst/>
        </p:spPr>
      </p:pic>
      <p:pic>
        <p:nvPicPr>
          <p:cNvPr id="3" name="Рисунок 2" descr="http://www.edu.cap.ru/home/3864/ltnb.jpg"/>
          <p:cNvPicPr/>
          <p:nvPr/>
        </p:nvPicPr>
        <p:blipFill>
          <a:blip r:embed="rId3" cstate="print"/>
          <a:srcRect/>
          <a:stretch>
            <a:fillRect/>
          </a:stretch>
        </p:blipFill>
        <p:spPr bwMode="auto">
          <a:xfrm>
            <a:off x="3419475" y="2971800"/>
            <a:ext cx="5724525" cy="3886200"/>
          </a:xfrm>
          <a:prstGeom prst="rect">
            <a:avLst/>
          </a:prstGeom>
          <a:noFill/>
          <a:ln w="9525">
            <a:noFill/>
            <a:miter lim="800000"/>
            <a:headEnd/>
            <a:tailEnd/>
          </a:ln>
        </p:spPr>
      </p:pic>
      <p:sp>
        <p:nvSpPr>
          <p:cNvPr id="4" name="TextBox 3"/>
          <p:cNvSpPr txBox="1"/>
          <p:nvPr/>
        </p:nvSpPr>
        <p:spPr>
          <a:xfrm>
            <a:off x="357158" y="2000240"/>
            <a:ext cx="8501122" cy="3046988"/>
          </a:xfrm>
          <a:prstGeom prst="rect">
            <a:avLst/>
          </a:prstGeom>
          <a:noFill/>
        </p:spPr>
        <p:txBody>
          <a:bodyPr wrap="square" rtlCol="0">
            <a:spAutoFit/>
          </a:bodyPr>
          <a:lstStyle/>
          <a:p>
            <a:r>
              <a:rPr lang="ru-RU" sz="3200" b="1" dirty="0" smtClean="0">
                <a:solidFill>
                  <a:srgbClr val="FF0000"/>
                </a:solidFill>
              </a:rPr>
              <a:t>Подвижные игры способствуют воспитанию:</a:t>
            </a:r>
            <a:br>
              <a:rPr lang="ru-RU" sz="3200" b="1" dirty="0" smtClean="0">
                <a:solidFill>
                  <a:srgbClr val="FF0000"/>
                </a:solidFill>
              </a:rPr>
            </a:br>
            <a:r>
              <a:rPr lang="ru-RU" sz="2000" b="1" dirty="0" smtClean="0">
                <a:solidFill>
                  <a:srgbClr val="7030A0"/>
                </a:solidFill>
              </a:rPr>
              <a:t>- сообразительности,</a:t>
            </a:r>
            <a:br>
              <a:rPr lang="ru-RU" sz="2000" b="1" dirty="0" smtClean="0">
                <a:solidFill>
                  <a:srgbClr val="7030A0"/>
                </a:solidFill>
              </a:rPr>
            </a:br>
            <a:r>
              <a:rPr lang="ru-RU" sz="2000" b="1" dirty="0" smtClean="0">
                <a:solidFill>
                  <a:srgbClr val="7030A0"/>
                </a:solidFill>
              </a:rPr>
              <a:t>- наблюдательности,</a:t>
            </a:r>
            <a:br>
              <a:rPr lang="ru-RU" sz="2000" b="1" dirty="0" smtClean="0">
                <a:solidFill>
                  <a:srgbClr val="7030A0"/>
                </a:solidFill>
              </a:rPr>
            </a:br>
            <a:r>
              <a:rPr lang="ru-RU" sz="2000" b="1" dirty="0" smtClean="0">
                <a:solidFill>
                  <a:srgbClr val="7030A0"/>
                </a:solidFill>
              </a:rPr>
              <a:t>- внимания,</a:t>
            </a:r>
            <a:br>
              <a:rPr lang="ru-RU" sz="2000" b="1" dirty="0" smtClean="0">
                <a:solidFill>
                  <a:srgbClr val="7030A0"/>
                </a:solidFill>
              </a:rPr>
            </a:br>
            <a:r>
              <a:rPr lang="ru-RU" sz="2000" b="1" dirty="0" smtClean="0">
                <a:solidFill>
                  <a:srgbClr val="7030A0"/>
                </a:solidFill>
              </a:rPr>
              <a:t>- воображения,</a:t>
            </a:r>
            <a:br>
              <a:rPr lang="ru-RU" sz="2000" b="1" dirty="0" smtClean="0">
                <a:solidFill>
                  <a:srgbClr val="7030A0"/>
                </a:solidFill>
              </a:rPr>
            </a:br>
            <a:r>
              <a:rPr lang="ru-RU" sz="2000" b="1" dirty="0" smtClean="0">
                <a:solidFill>
                  <a:srgbClr val="7030A0"/>
                </a:solidFill>
              </a:rPr>
              <a:t>- быстроте мысли,</a:t>
            </a:r>
            <a:br>
              <a:rPr lang="ru-RU" sz="2000" b="1" dirty="0" smtClean="0">
                <a:solidFill>
                  <a:srgbClr val="7030A0"/>
                </a:solidFill>
              </a:rPr>
            </a:br>
            <a:r>
              <a:rPr lang="ru-RU" sz="2000" b="1" dirty="0" smtClean="0">
                <a:solidFill>
                  <a:srgbClr val="7030A0"/>
                </a:solidFill>
              </a:rPr>
              <a:t>- развитию </a:t>
            </a:r>
            <a:br>
              <a:rPr lang="ru-RU" sz="2000" b="1" dirty="0" smtClean="0">
                <a:solidFill>
                  <a:srgbClr val="7030A0"/>
                </a:solidFill>
              </a:rPr>
            </a:br>
            <a:r>
              <a:rPr lang="ru-RU" sz="2000" b="1" dirty="0" smtClean="0">
                <a:solidFill>
                  <a:srgbClr val="7030A0"/>
                </a:solidFill>
              </a:rPr>
              <a:t>  положительных </a:t>
            </a:r>
            <a:br>
              <a:rPr lang="ru-RU" sz="2000" b="1" dirty="0" smtClean="0">
                <a:solidFill>
                  <a:srgbClr val="7030A0"/>
                </a:solidFill>
              </a:rPr>
            </a:br>
            <a:r>
              <a:rPr lang="ru-RU" sz="2000" b="1" dirty="0" smtClean="0">
                <a:solidFill>
                  <a:srgbClr val="7030A0"/>
                </a:solidFill>
              </a:rPr>
              <a:t>  чувств</a:t>
            </a:r>
            <a:endParaRPr lang="ru-RU" sz="2400" b="1" dirty="0">
              <a:solidFill>
                <a:srgbClr val="7030A0"/>
              </a:solidFill>
            </a:endParaRPr>
          </a:p>
        </p:txBody>
      </p:sp>
      <p:sp>
        <p:nvSpPr>
          <p:cNvPr id="5" name="TextBox 4"/>
          <p:cNvSpPr txBox="1"/>
          <p:nvPr/>
        </p:nvSpPr>
        <p:spPr>
          <a:xfrm>
            <a:off x="0" y="5072074"/>
            <a:ext cx="3357554" cy="1631216"/>
          </a:xfrm>
          <a:prstGeom prst="rect">
            <a:avLst/>
          </a:prstGeom>
          <a:noFill/>
        </p:spPr>
        <p:txBody>
          <a:bodyPr wrap="square" rtlCol="0">
            <a:spAutoFit/>
          </a:bodyPr>
          <a:lstStyle/>
          <a:p>
            <a:pPr algn="ctr"/>
            <a:r>
              <a:rPr lang="ru-RU" sz="2000" b="1" dirty="0" smtClean="0">
                <a:solidFill>
                  <a:schemeClr val="accent5">
                    <a:lumMod val="50000"/>
                  </a:schemeClr>
                </a:solidFill>
              </a:rPr>
              <a:t>Активные действия в игре</a:t>
            </a:r>
            <a:br>
              <a:rPr lang="ru-RU" sz="2000" b="1" dirty="0" smtClean="0">
                <a:solidFill>
                  <a:schemeClr val="accent5">
                    <a:lumMod val="50000"/>
                  </a:schemeClr>
                </a:solidFill>
              </a:rPr>
            </a:br>
            <a:r>
              <a:rPr lang="ru-RU" sz="2000" b="1" dirty="0" smtClean="0">
                <a:solidFill>
                  <a:schemeClr val="accent5">
                    <a:lumMod val="50000"/>
                  </a:schemeClr>
                </a:solidFill>
              </a:rPr>
              <a:t>помогают устранить неуверенность в своих силах, застенчивость, робость.</a:t>
            </a:r>
            <a:endParaRPr lang="ru-RU" sz="20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sp>
        <p:nvSpPr>
          <p:cNvPr id="3" name="TextBox 2"/>
          <p:cNvSpPr txBox="1"/>
          <p:nvPr/>
        </p:nvSpPr>
        <p:spPr>
          <a:xfrm>
            <a:off x="0" y="285728"/>
            <a:ext cx="6858016" cy="1631216"/>
          </a:xfrm>
          <a:prstGeom prst="rect">
            <a:avLst/>
          </a:prstGeom>
          <a:noFill/>
        </p:spPr>
        <p:txBody>
          <a:bodyPr wrap="square" rtlCol="0">
            <a:spAutoFit/>
          </a:bodyPr>
          <a:lstStyle/>
          <a:p>
            <a:pPr algn="ctr"/>
            <a:r>
              <a:rPr lang="ru-RU" sz="2000" b="1" dirty="0" smtClean="0">
                <a:solidFill>
                  <a:srgbClr val="C00000"/>
                </a:solidFill>
              </a:rPr>
              <a:t>Ребенок должен чувствовать себя в обществе сверстников как равный среди равных. Четкое выполнение движений, смелость, ловкость, находчивость усиливают чувство уверенности и помогают занять должное место в коллективе.</a:t>
            </a:r>
            <a:endParaRPr lang="ru-RU" sz="2000" b="1" dirty="0">
              <a:solidFill>
                <a:srgbClr val="C00000"/>
              </a:solidFill>
            </a:endParaRPr>
          </a:p>
        </p:txBody>
      </p:sp>
      <p:sp>
        <p:nvSpPr>
          <p:cNvPr id="4" name="TextBox 3"/>
          <p:cNvSpPr txBox="1"/>
          <p:nvPr/>
        </p:nvSpPr>
        <p:spPr>
          <a:xfrm>
            <a:off x="214282" y="2214554"/>
            <a:ext cx="6715172" cy="2246769"/>
          </a:xfrm>
          <a:prstGeom prst="rect">
            <a:avLst/>
          </a:prstGeom>
          <a:noFill/>
        </p:spPr>
        <p:txBody>
          <a:bodyPr wrap="square" rtlCol="0">
            <a:spAutoFit/>
          </a:bodyPr>
          <a:lstStyle/>
          <a:p>
            <a:pPr algn="ctr"/>
            <a:r>
              <a:rPr lang="ru-RU" sz="2000" b="1" dirty="0" smtClean="0">
                <a:solidFill>
                  <a:srgbClr val="0070C0"/>
                </a:solidFill>
              </a:rPr>
              <a:t>Следует помнить, что неудачи порождают чувство неуверенности. «Постройте вашу воспитательную работу так, - говорил Е.А. Аркин, - чтобы ребенок чаще побеждал, чем терпел поражения, чтобы он чаще убеждался в надежности своих сил, чем в своем бессилии. Успех и победа бодрят и укрепляют, они являются условием здоровья».</a:t>
            </a:r>
            <a:endParaRPr lang="ru-RU" sz="2000" b="1" dirty="0">
              <a:solidFill>
                <a:srgbClr val="0070C0"/>
              </a:solidFill>
            </a:endParaRPr>
          </a:p>
        </p:txBody>
      </p:sp>
      <p:sp>
        <p:nvSpPr>
          <p:cNvPr id="5" name="TextBox 4"/>
          <p:cNvSpPr txBox="1"/>
          <p:nvPr/>
        </p:nvSpPr>
        <p:spPr>
          <a:xfrm>
            <a:off x="214282" y="4643446"/>
            <a:ext cx="6286544" cy="1631216"/>
          </a:xfrm>
          <a:prstGeom prst="rect">
            <a:avLst/>
          </a:prstGeom>
          <a:noFill/>
        </p:spPr>
        <p:txBody>
          <a:bodyPr wrap="square" rtlCol="0">
            <a:spAutoFit/>
          </a:bodyPr>
          <a:lstStyle/>
          <a:p>
            <a:pPr algn="ctr"/>
            <a:r>
              <a:rPr lang="ru-RU" sz="2000" b="1" dirty="0" smtClean="0">
                <a:solidFill>
                  <a:schemeClr val="accent3">
                    <a:lumMod val="50000"/>
                  </a:schemeClr>
                </a:solidFill>
              </a:rPr>
              <a:t>Успех подвижной игры зависит и от того, насколько эмоционально она преподносится детям. Всякая деятельность детей должна доставлять им радость как от самого процесса, так и от его результата, от совместных действий и переживаний.</a:t>
            </a:r>
            <a:endParaRPr lang="ru-RU" sz="20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pic>
        <p:nvPicPr>
          <p:cNvPr id="3" name="Рисунок 2" descr="http://img1.liveinternet.ru/images/attach/c/4/80/74/80074507_4663906_1a7196ba11af.jpg"/>
          <p:cNvPicPr/>
          <p:nvPr/>
        </p:nvPicPr>
        <p:blipFill>
          <a:blip r:embed="rId3" cstate="print"/>
          <a:srcRect/>
          <a:stretch>
            <a:fillRect/>
          </a:stretch>
        </p:blipFill>
        <p:spPr bwMode="auto">
          <a:xfrm>
            <a:off x="4786314" y="3714752"/>
            <a:ext cx="4357686" cy="3143248"/>
          </a:xfrm>
          <a:prstGeom prst="rect">
            <a:avLst/>
          </a:prstGeom>
          <a:noFill/>
          <a:ln w="9525">
            <a:noFill/>
            <a:miter lim="800000"/>
            <a:headEnd/>
            <a:tailEnd/>
          </a:ln>
        </p:spPr>
      </p:pic>
      <p:sp>
        <p:nvSpPr>
          <p:cNvPr id="4" name="TextBox 3"/>
          <p:cNvSpPr txBox="1"/>
          <p:nvPr/>
        </p:nvSpPr>
        <p:spPr>
          <a:xfrm>
            <a:off x="0" y="1928802"/>
            <a:ext cx="8929718" cy="2554545"/>
          </a:xfrm>
          <a:prstGeom prst="rect">
            <a:avLst/>
          </a:prstGeom>
          <a:noFill/>
        </p:spPr>
        <p:txBody>
          <a:bodyPr wrap="square" rtlCol="0">
            <a:spAutoFit/>
          </a:bodyPr>
          <a:lstStyle/>
          <a:p>
            <a:r>
              <a:rPr lang="ru-RU" sz="2000" b="1" dirty="0" smtClean="0">
                <a:solidFill>
                  <a:schemeClr val="bg2">
                    <a:lumMod val="25000"/>
                  </a:schemeClr>
                </a:solidFill>
              </a:rPr>
              <a:t>Воспитатель должен хорошо знать индивидуальные особенности детей своей группы и намечать конкретные задачи по отношению к каждому ребенку. Детям робким, неуверенным в движениях нужно помогать в преодолении трудностей: опустить пониже веревочку во время прыжков, поставить поближе корзинку при забрасывании мяча, поддержать во время хождения на равновесие и т.д. Но делать это надо</a:t>
            </a:r>
            <a:br>
              <a:rPr lang="ru-RU" sz="2000" b="1" dirty="0" smtClean="0">
                <a:solidFill>
                  <a:schemeClr val="bg2">
                    <a:lumMod val="25000"/>
                  </a:schemeClr>
                </a:solidFill>
              </a:rPr>
            </a:br>
            <a:r>
              <a:rPr lang="ru-RU" sz="2000" b="1" dirty="0" smtClean="0">
                <a:solidFill>
                  <a:schemeClr val="bg2">
                    <a:lumMod val="25000"/>
                  </a:schemeClr>
                </a:solidFill>
              </a:rPr>
              <a:t>незаметно, чтобы не страдало самолюбие</a:t>
            </a:r>
            <a:br>
              <a:rPr lang="ru-RU" sz="2000" b="1" dirty="0" smtClean="0">
                <a:solidFill>
                  <a:schemeClr val="bg2">
                    <a:lumMod val="25000"/>
                  </a:schemeClr>
                </a:solidFill>
              </a:rPr>
            </a:br>
            <a:r>
              <a:rPr lang="ru-RU" sz="2000" b="1" dirty="0" smtClean="0">
                <a:solidFill>
                  <a:schemeClr val="bg2">
                    <a:lumMod val="25000"/>
                  </a:schemeClr>
                </a:solidFill>
              </a:rPr>
              <a:t>ребенка.</a:t>
            </a:r>
            <a:endParaRPr lang="ru-RU" sz="2000" b="1" dirty="0">
              <a:solidFill>
                <a:schemeClr val="bg2">
                  <a:lumMod val="25000"/>
                </a:schemeClr>
              </a:solidFill>
            </a:endParaRPr>
          </a:p>
        </p:txBody>
      </p:sp>
      <p:sp>
        <p:nvSpPr>
          <p:cNvPr id="5" name="TextBox 4"/>
          <p:cNvSpPr txBox="1"/>
          <p:nvPr/>
        </p:nvSpPr>
        <p:spPr>
          <a:xfrm>
            <a:off x="214282" y="4786322"/>
            <a:ext cx="4429156" cy="1631216"/>
          </a:xfrm>
          <a:prstGeom prst="rect">
            <a:avLst/>
          </a:prstGeom>
          <a:noFill/>
        </p:spPr>
        <p:txBody>
          <a:bodyPr wrap="square" rtlCol="0">
            <a:spAutoFit/>
          </a:bodyPr>
          <a:lstStyle/>
          <a:p>
            <a:pPr algn="ctr"/>
            <a:r>
              <a:rPr lang="ru-RU" sz="2000" b="1" dirty="0" smtClean="0">
                <a:solidFill>
                  <a:schemeClr val="tx2">
                    <a:lumMod val="75000"/>
                  </a:schemeClr>
                </a:solidFill>
              </a:rPr>
              <a:t>Дети легко возбудимые, излишне подвижные также требуют к себе внимание воспитателя; их надо чаще привлекать к играм, способствующим развитию тормозных процессов.</a:t>
            </a:r>
            <a:endParaRPr lang="ru-RU"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154" y="0"/>
            <a:ext cx="9143999" cy="6857999"/>
          </a:xfrm>
          <a:prstGeom prst="rect">
            <a:avLst/>
          </a:prstGeom>
          <a:noFill/>
          <a:ln w="9525">
            <a:noFill/>
            <a:miter lim="800000"/>
            <a:headEnd/>
            <a:tailEnd/>
          </a:ln>
          <a:effectLst/>
        </p:spPr>
      </p:pic>
      <p:sp>
        <p:nvSpPr>
          <p:cNvPr id="4" name="TextBox 3"/>
          <p:cNvSpPr txBox="1"/>
          <p:nvPr/>
        </p:nvSpPr>
        <p:spPr>
          <a:xfrm>
            <a:off x="0" y="142852"/>
            <a:ext cx="7072330" cy="2554545"/>
          </a:xfrm>
          <a:prstGeom prst="rect">
            <a:avLst/>
          </a:prstGeom>
          <a:noFill/>
        </p:spPr>
        <p:txBody>
          <a:bodyPr wrap="square" rtlCol="0">
            <a:spAutoFit/>
          </a:bodyPr>
          <a:lstStyle/>
          <a:p>
            <a:pPr algn="ctr"/>
            <a:r>
              <a:rPr lang="ru-RU" sz="2000" b="1" dirty="0" smtClean="0">
                <a:solidFill>
                  <a:srgbClr val="FF0000"/>
                </a:solidFill>
              </a:rPr>
              <a:t>Всякая деятельность детей должна доставлять им радость как от самого процесса, так и от его результата, от совместных действий и переживаний. Особенно это относится к подвижным играм, т.к. уже само движение доставляет детям удовольствие. Эмоциональная же насыщенность игры повышает и двигательную активность, поэтому необходимо, чтобы игра вызывала у детей интерес, доставляла им удовольствие.</a:t>
            </a:r>
            <a:endParaRPr lang="ru-RU" sz="2000" b="1" dirty="0">
              <a:solidFill>
                <a:srgbClr val="FF0000"/>
              </a:solidFill>
            </a:endParaRPr>
          </a:p>
        </p:txBody>
      </p:sp>
      <p:pic>
        <p:nvPicPr>
          <p:cNvPr id="5" name="Рисунок 4" descr="http://img1.liveinternet.ru/images/attach/c/8/104/677/104677315_e3126bf063bee1040cb5624bebbb9c33.jpg"/>
          <p:cNvPicPr/>
          <p:nvPr/>
        </p:nvPicPr>
        <p:blipFill>
          <a:blip r:embed="rId3" cstate="print"/>
          <a:srcRect/>
          <a:stretch>
            <a:fillRect/>
          </a:stretch>
        </p:blipFill>
        <p:spPr bwMode="auto">
          <a:xfrm>
            <a:off x="0" y="3214686"/>
            <a:ext cx="3000396" cy="3457572"/>
          </a:xfrm>
          <a:prstGeom prst="rect">
            <a:avLst/>
          </a:prstGeom>
          <a:noFill/>
          <a:ln w="9525">
            <a:noFill/>
            <a:miter lim="800000"/>
            <a:headEnd/>
            <a:tailEnd/>
          </a:ln>
        </p:spPr>
      </p:pic>
      <p:sp>
        <p:nvSpPr>
          <p:cNvPr id="6" name="TextBox 5"/>
          <p:cNvSpPr txBox="1"/>
          <p:nvPr/>
        </p:nvSpPr>
        <p:spPr>
          <a:xfrm>
            <a:off x="3143240" y="3286124"/>
            <a:ext cx="3786214" cy="2554545"/>
          </a:xfrm>
          <a:prstGeom prst="rect">
            <a:avLst/>
          </a:prstGeom>
          <a:noFill/>
        </p:spPr>
        <p:txBody>
          <a:bodyPr wrap="square" rtlCol="0">
            <a:spAutoFit/>
          </a:bodyPr>
          <a:lstStyle/>
          <a:p>
            <a:pPr algn="ctr"/>
            <a:r>
              <a:rPr lang="ru-RU" sz="2000" b="1" dirty="0" smtClean="0">
                <a:solidFill>
                  <a:srgbClr val="7030A0"/>
                </a:solidFill>
              </a:rPr>
              <a:t>Равнодушие воспитателя, вялый, безразличный тон, формальное отношение к игре являются злейшими врагами игры, одной из причин наблюдавшегося в практике спада интереса детей к подвижным играм.</a:t>
            </a:r>
            <a:endParaRPr lang="ru-RU" sz="2000" b="1"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sp>
        <p:nvSpPr>
          <p:cNvPr id="3" name="TextBox 2"/>
          <p:cNvSpPr txBox="1"/>
          <p:nvPr/>
        </p:nvSpPr>
        <p:spPr>
          <a:xfrm>
            <a:off x="142844" y="1928802"/>
            <a:ext cx="8858312" cy="1631216"/>
          </a:xfrm>
          <a:prstGeom prst="rect">
            <a:avLst/>
          </a:prstGeom>
          <a:noFill/>
        </p:spPr>
        <p:txBody>
          <a:bodyPr wrap="square" rtlCol="0">
            <a:spAutoFit/>
          </a:bodyPr>
          <a:lstStyle/>
          <a:p>
            <a:pPr algn="ctr"/>
            <a:r>
              <a:rPr lang="ru-RU" sz="2000" b="1" dirty="0" smtClean="0">
                <a:solidFill>
                  <a:schemeClr val="accent3">
                    <a:lumMod val="50000"/>
                  </a:schemeClr>
                </a:solidFill>
              </a:rPr>
              <a:t>Там, где воспитатели организуют игры живо, весело, так. Чтобы дети не чувствовали, что взрослый «проводит игру», а что он по настоящему играет с ними. Радуется их успехам, огорчается вместе с ними в случаях неудачи, у детей уже с младшей группы появляются любимые игры, в которых они просят воспитателя играть ещё и ещё, а в более старших и самостоятельно       </a:t>
            </a:r>
            <a:endParaRPr lang="ru-RU" dirty="0"/>
          </a:p>
        </p:txBody>
      </p:sp>
      <p:pic>
        <p:nvPicPr>
          <p:cNvPr id="4" name="Рисунок 3" descr="http://s6.dudu.com/p/w1280h1024/39/6b42/4acd47c44ac895858a69b2bd176a95f4.jpg"/>
          <p:cNvPicPr/>
          <p:nvPr/>
        </p:nvPicPr>
        <p:blipFill>
          <a:blip r:embed="rId3" cstate="print"/>
          <a:srcRect/>
          <a:stretch>
            <a:fillRect/>
          </a:stretch>
        </p:blipFill>
        <p:spPr bwMode="auto">
          <a:xfrm>
            <a:off x="1" y="3714752"/>
            <a:ext cx="3571867" cy="3143248"/>
          </a:xfrm>
          <a:prstGeom prst="rect">
            <a:avLst/>
          </a:prstGeom>
          <a:noFill/>
          <a:ln w="9525">
            <a:noFill/>
            <a:miter lim="800000"/>
            <a:headEnd/>
            <a:tailEnd/>
          </a:ln>
        </p:spPr>
      </p:pic>
      <p:sp>
        <p:nvSpPr>
          <p:cNvPr id="5" name="TextBox 4"/>
          <p:cNvSpPr txBox="1"/>
          <p:nvPr/>
        </p:nvSpPr>
        <p:spPr>
          <a:xfrm>
            <a:off x="3571868" y="3500438"/>
            <a:ext cx="5572132" cy="3170099"/>
          </a:xfrm>
          <a:prstGeom prst="rect">
            <a:avLst/>
          </a:prstGeom>
          <a:noFill/>
        </p:spPr>
        <p:txBody>
          <a:bodyPr wrap="square" rtlCol="0">
            <a:spAutoFit/>
          </a:bodyPr>
          <a:lstStyle/>
          <a:p>
            <a:pPr algn="ctr"/>
            <a:r>
              <a:rPr lang="ru-RU" sz="2000" b="1" dirty="0" smtClean="0">
                <a:solidFill>
                  <a:schemeClr val="accent2">
                    <a:lumMod val="75000"/>
                  </a:schemeClr>
                </a:solidFill>
              </a:rPr>
              <a:t>При проведении игр как в помещении, так и на воздухе необходимо чередовать игры, требующие интенсивных движений, с более спокойными. Летом в жаркие дни, игры проводятся в прохладном затенённом месте участка. Зимой во время прогулки нужно всячески стимулировать движения, организуя игры с бего, с прыжками. Но и зимой надо чередовать движения с отдыхом, не допускать. Чтобы дети перегревались.</a:t>
            </a:r>
            <a:endParaRPr lang="ru-RU" sz="20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154" y="0"/>
            <a:ext cx="9192153" cy="6894115"/>
          </a:xfrm>
          <a:prstGeom prst="rect">
            <a:avLst/>
          </a:prstGeom>
          <a:noFill/>
          <a:ln w="9525">
            <a:noFill/>
            <a:miter lim="800000"/>
            <a:headEnd/>
            <a:tailEnd/>
          </a:ln>
          <a:effectLst/>
        </p:spPr>
      </p:pic>
      <p:sp>
        <p:nvSpPr>
          <p:cNvPr id="1027" name="Rectangle 3"/>
          <p:cNvSpPr>
            <a:spLocks noChangeArrowheads="1"/>
          </p:cNvSpPr>
          <p:nvPr/>
        </p:nvSpPr>
        <p:spPr bwMode="auto">
          <a:xfrm>
            <a:off x="1" y="254037"/>
            <a:ext cx="721520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Планируя игры, взрослому следует учитывать состояние группы.</a:t>
            </a:r>
            <a:r>
              <a:rPr lang="ru-RU" sz="2000" b="1" dirty="0" smtClean="0">
                <a:solidFill>
                  <a:srgbClr val="7030A0"/>
                </a:solidFill>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В том случае, когда группа недостаточно организованна,</a:t>
            </a:r>
            <a:r>
              <a:rPr kumimoji="0" lang="ru-RU" sz="2000" b="1" i="0" u="none" strike="noStrike" cap="none" normalizeH="0" dirty="0" smtClean="0">
                <a:ln>
                  <a:noFill/>
                </a:ln>
                <a:solidFill>
                  <a:srgbClr val="7030A0"/>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лучше в первое время проводить более спокойные игры в кругу, игры с пением, постепенно переходя к играм с движением врассыпную, или дать простые игры, предназначенные для более младшей группы. Выбирая игру, воспитатель принимает во внимание её место в режиме дня; </a:t>
            </a:r>
            <a:br>
              <a:rPr kumimoji="0" lang="ru-RU" sz="2000" b="1"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br>
            <a:r>
              <a:rPr kumimoji="0" lang="ru-RU" sz="2000" b="1"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например, в конце дня, когда дети уже утомлены, он проводит более спокойную игру. </a:t>
            </a:r>
            <a:endParaRPr kumimoji="0" lang="ru-RU" sz="3200" b="1" i="0" u="none" strike="noStrike" cap="none" normalizeH="0" baseline="0" dirty="0" smtClean="0">
              <a:ln>
                <a:noFill/>
              </a:ln>
              <a:solidFill>
                <a:srgbClr val="7030A0"/>
              </a:solidFill>
              <a:effectLst/>
              <a:latin typeface="Arial" pitchFamily="34" charset="0"/>
            </a:endParaRPr>
          </a:p>
        </p:txBody>
      </p:sp>
      <p:sp>
        <p:nvSpPr>
          <p:cNvPr id="1028" name="Rectangle 4"/>
          <p:cNvSpPr>
            <a:spLocks noChangeArrowheads="1"/>
          </p:cNvSpPr>
          <p:nvPr/>
        </p:nvSpPr>
        <p:spPr bwMode="auto">
          <a:xfrm>
            <a:off x="0" y="-2950305"/>
            <a:ext cx="7286644" cy="96334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Игру можно проводить в начале, в середине и в конце прогулки,</a:t>
            </a:r>
            <a:r>
              <a:rPr lang="ru-RU" sz="2000" b="1" dirty="0" smtClean="0">
                <a:solidFill>
                  <a:srgbClr val="C00000"/>
                </a:solidFill>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в зависимости от того, какое занятие предшествовало прогулке и каков её общий план. Если до прогулки было спокойное занятие,игру можно провести вначале. Если дети увлеклись интересной творческой игрой, </a:t>
            </a:r>
            <a:br>
              <a:rPr kumimoji="0" lang="ru-RU"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br>
            <a:r>
              <a:rPr kumimoji="0" lang="ru-RU"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не</a:t>
            </a:r>
            <a:r>
              <a:rPr kumimoji="0" lang="ru-RU" sz="2000" b="1" i="0" u="none" strike="noStrike" cap="none" normalizeH="0" dirty="0" smtClean="0">
                <a:ln>
                  <a:noFill/>
                </a:ln>
                <a:solidFill>
                  <a:srgbClr val="C00000"/>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надо прерывать её, а собрать детей для подвижной игры в конце прогулки. Случается, что трудовые процессы или творческая игра быстро заканчиваются, и дети затрудняются найти себе занятие, в таком случае игру можно провести в середине прогулки.</a:t>
            </a:r>
            <a:endParaRPr kumimoji="0" lang="ru-RU" sz="3200" b="1" i="0" u="none" strike="noStrike" cap="none" normalizeH="0" baseline="0" dirty="0" smtClean="0">
              <a:ln>
                <a:noFill/>
              </a:ln>
              <a:solidFill>
                <a:srgbClr val="C00000"/>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48154" y="0"/>
            <a:ext cx="9192154" cy="6894115"/>
          </a:xfrm>
          <a:prstGeom prst="rect">
            <a:avLst/>
          </a:prstGeom>
          <a:noFill/>
          <a:ln w="9525">
            <a:noFill/>
            <a:miter lim="800000"/>
            <a:headEnd/>
            <a:tailEnd/>
          </a:ln>
          <a:effectLst/>
        </p:spPr>
      </p:pic>
      <p:pic>
        <p:nvPicPr>
          <p:cNvPr id="3" name="Рисунок 2" descr="http://img0.liveinternet.ru/images/attach/c/7/97/6/97006818_96777483_large_2504761400x1050.jpg"/>
          <p:cNvPicPr/>
          <p:nvPr/>
        </p:nvPicPr>
        <p:blipFill>
          <a:blip r:embed="rId3" cstate="print"/>
          <a:srcRect/>
          <a:stretch>
            <a:fillRect/>
          </a:stretch>
        </p:blipFill>
        <p:spPr bwMode="auto">
          <a:xfrm>
            <a:off x="0" y="3286124"/>
            <a:ext cx="4357686" cy="3571876"/>
          </a:xfrm>
          <a:prstGeom prst="rect">
            <a:avLst/>
          </a:prstGeom>
          <a:noFill/>
          <a:ln w="9525">
            <a:noFill/>
            <a:miter lim="800000"/>
            <a:headEnd/>
            <a:tailEnd/>
          </a:ln>
        </p:spPr>
      </p:pic>
      <p:sp>
        <p:nvSpPr>
          <p:cNvPr id="4" name="TextBox 3"/>
          <p:cNvSpPr txBox="1"/>
          <p:nvPr/>
        </p:nvSpPr>
        <p:spPr>
          <a:xfrm>
            <a:off x="285720" y="142852"/>
            <a:ext cx="8286808" cy="461665"/>
          </a:xfrm>
          <a:prstGeom prst="rect">
            <a:avLst/>
          </a:prstGeom>
          <a:noFill/>
        </p:spPr>
        <p:txBody>
          <a:bodyPr wrap="square" rtlCol="0">
            <a:spAutoFit/>
          </a:bodyPr>
          <a:lstStyle/>
          <a:p>
            <a:pPr algn="ctr"/>
            <a:r>
              <a:rPr lang="ru-RU" sz="2400" b="1" dirty="0" smtClean="0">
                <a:solidFill>
                  <a:srgbClr val="FF0000"/>
                </a:solidFill>
              </a:rPr>
              <a:t>Особенности методики проведения п\и в  младших группах</a:t>
            </a:r>
            <a:endParaRPr lang="ru-RU" sz="2400" b="1" dirty="0">
              <a:solidFill>
                <a:srgbClr val="FF0000"/>
              </a:solidFill>
            </a:endParaRPr>
          </a:p>
        </p:txBody>
      </p:sp>
      <p:sp>
        <p:nvSpPr>
          <p:cNvPr id="5" name="TextBox 4"/>
          <p:cNvSpPr txBox="1"/>
          <p:nvPr/>
        </p:nvSpPr>
        <p:spPr>
          <a:xfrm>
            <a:off x="0" y="2071678"/>
            <a:ext cx="9144000" cy="1015663"/>
          </a:xfrm>
          <a:prstGeom prst="rect">
            <a:avLst/>
          </a:prstGeom>
          <a:noFill/>
        </p:spPr>
        <p:txBody>
          <a:bodyPr wrap="square" rtlCol="0">
            <a:spAutoFit/>
          </a:bodyPr>
          <a:lstStyle/>
          <a:p>
            <a:pPr algn="ctr"/>
            <a:r>
              <a:rPr lang="ru-RU" sz="2000" b="1" dirty="0" smtClean="0">
                <a:solidFill>
                  <a:srgbClr val="002060"/>
                </a:solidFill>
              </a:rPr>
              <a:t>Детей 2-х – 3-х лет в п\и привлекает главным образом сам процесс действия: им  интересно бежать, догонять, бросать, искать; результат этих действий для них не имеет значения. </a:t>
            </a:r>
            <a:endParaRPr lang="ru-RU" sz="2000" b="1" dirty="0">
              <a:solidFill>
                <a:srgbClr val="002060"/>
              </a:solidFill>
            </a:endParaRPr>
          </a:p>
        </p:txBody>
      </p:sp>
      <p:sp>
        <p:nvSpPr>
          <p:cNvPr id="6" name="TextBox 5"/>
          <p:cNvSpPr txBox="1"/>
          <p:nvPr/>
        </p:nvSpPr>
        <p:spPr>
          <a:xfrm>
            <a:off x="4429124" y="3000372"/>
            <a:ext cx="4714876" cy="1938992"/>
          </a:xfrm>
          <a:prstGeom prst="rect">
            <a:avLst/>
          </a:prstGeom>
          <a:noFill/>
        </p:spPr>
        <p:txBody>
          <a:bodyPr wrap="square" rtlCol="0">
            <a:spAutoFit/>
          </a:bodyPr>
          <a:lstStyle/>
          <a:p>
            <a:pPr algn="ctr"/>
            <a:r>
              <a:rPr lang="ru-RU" sz="2000" b="1" dirty="0" smtClean="0">
                <a:solidFill>
                  <a:schemeClr val="accent2"/>
                </a:solidFill>
              </a:rPr>
              <a:t>Поэтому для малышей рекомендуются совсем простые игры, построенные в большинстве случаев на одном действии, причем это действие воспитатель тут же и подсказывает детям.</a:t>
            </a:r>
            <a:endParaRPr lang="ru-RU" sz="2000" b="1" dirty="0">
              <a:solidFill>
                <a:schemeClr val="accent2"/>
              </a:solidFill>
            </a:endParaRPr>
          </a:p>
        </p:txBody>
      </p:sp>
      <p:sp>
        <p:nvSpPr>
          <p:cNvPr id="7" name="TextBox 6"/>
          <p:cNvSpPr txBox="1"/>
          <p:nvPr/>
        </p:nvSpPr>
        <p:spPr>
          <a:xfrm>
            <a:off x="4429124" y="4929198"/>
            <a:ext cx="4714876" cy="1631216"/>
          </a:xfrm>
          <a:prstGeom prst="rect">
            <a:avLst/>
          </a:prstGeom>
          <a:noFill/>
        </p:spPr>
        <p:txBody>
          <a:bodyPr wrap="square" rtlCol="0">
            <a:spAutoFit/>
          </a:bodyPr>
          <a:lstStyle/>
          <a:p>
            <a:pPr algn="ctr"/>
            <a:r>
              <a:rPr lang="ru-RU" sz="2000" b="1" dirty="0" smtClean="0">
                <a:solidFill>
                  <a:schemeClr val="accent3">
                    <a:lumMod val="50000"/>
                  </a:schemeClr>
                </a:solidFill>
              </a:rPr>
              <a:t>В играх с текстом воспитатель не только произносит его, но тут же сам проделывает соответствующие движения, а дети подражают ему («Зайка»)</a:t>
            </a:r>
            <a:endParaRPr lang="ru-RU" sz="2000" b="1" dirty="0">
              <a:solidFill>
                <a:schemeClr val="accent3">
                  <a:lumMod val="50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1602</Words>
  <Application>Microsoft Office PowerPoint</Application>
  <PresentationFormat>Экран (4:3)</PresentationFormat>
  <Paragraphs>73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DreamLair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cp:lastModifiedBy>
  <cp:revision>24</cp:revision>
  <dcterms:created xsi:type="dcterms:W3CDTF">2014-04-18T15:51:07Z</dcterms:created>
  <dcterms:modified xsi:type="dcterms:W3CDTF">2014-04-20T05:57:08Z</dcterms:modified>
</cp:coreProperties>
</file>