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6"/>
  </p:notesMasterIdLst>
  <p:sldIdLst>
    <p:sldId id="256" r:id="rId2"/>
    <p:sldId id="263" r:id="rId3"/>
    <p:sldId id="269" r:id="rId4"/>
    <p:sldId id="270" r:id="rId5"/>
    <p:sldId id="272" r:id="rId6"/>
    <p:sldId id="257" r:id="rId7"/>
    <p:sldId id="258" r:id="rId8"/>
    <p:sldId id="259" r:id="rId9"/>
    <p:sldId id="261" r:id="rId10"/>
    <p:sldId id="262" r:id="rId11"/>
    <p:sldId id="271" r:id="rId12"/>
    <p:sldId id="265" r:id="rId13"/>
    <p:sldId id="266" r:id="rId14"/>
    <p:sldId id="268"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83B631-36F2-4E1D-A956-69CF0665326B}" type="datetimeFigureOut">
              <a:rPr lang="ru-RU" smtClean="0"/>
              <a:pPr/>
              <a:t>12.02.2014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CE39FE-01DB-4DD8-83FD-8F22B370DFAF}" type="slidenum">
              <a:rPr lang="ru-RU" smtClean="0"/>
              <a:pPr/>
              <a:t>‹#›</a:t>
            </a:fld>
            <a:endParaRPr lang="ru-RU"/>
          </a:p>
        </p:txBody>
      </p:sp>
    </p:spTree>
    <p:extLst>
      <p:ext uri="{BB962C8B-B14F-4D97-AF65-F5344CB8AC3E}">
        <p14:creationId xmlns:p14="http://schemas.microsoft.com/office/powerpoint/2010/main" xmlns="" val="4287513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ACE39FE-01DB-4DD8-83FD-8F22B370DFAF}"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Чтобы исключить возникновение плоскостопия, нужно придерживаться некоторых правил:1-</a:t>
            </a:r>
            <a:r>
              <a:rPr lang="ru-RU" baseline="0" dirty="0" smtClean="0"/>
              <a:t> полезная ежедневная зарядка(различные виды ходьбы, собрать мелкие предметы пальцами ног, скомкать бумагу, покатать стопами мяч, шишки), 2- спорт( НЕЛЬЗЯ БЕГ, РИТМИЧЕСКАЯ ГИМНАСТИКА), лучше всего подойдет ПЛАВАНИЕ; 3-прфилактический массаж –улучшает кровообращение, тонизирует мышцы; 4-лечебные каждодневные теплые ванны с морской солью; 5- правильная кожаная  обувь( наличие задника, каблучка и супинатора обязательно).</a:t>
            </a:r>
            <a:endParaRPr lang="ru-RU" dirty="0"/>
          </a:p>
        </p:txBody>
      </p:sp>
      <p:sp>
        <p:nvSpPr>
          <p:cNvPr id="4" name="Номер слайда 3"/>
          <p:cNvSpPr>
            <a:spLocks noGrp="1"/>
          </p:cNvSpPr>
          <p:nvPr>
            <p:ph type="sldNum" sz="quarter" idx="10"/>
          </p:nvPr>
        </p:nvSpPr>
        <p:spPr/>
        <p:txBody>
          <a:bodyPr/>
          <a:lstStyle/>
          <a:p>
            <a:fld id="{3ACE39FE-01DB-4DD8-83FD-8F22B370DFAF}" type="slidenum">
              <a:rPr lang="ru-RU" smtClean="0"/>
              <a:pPr/>
              <a:t>14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Порой родители не осознают серьезность этого заболевания, так как  со стороны этого не заметно поначалу и, на первый взгляд, не оказывает значительного негативного влияния на ребенка. Однако это заблуждение может привести к печальным последствиям. Плоскостопие нарушает «рессорные» функции стопы, почти пропадает амортизация, и при ходьбе вся «отдача» (встряска) достается голени и тазобедренному суставу, что может привести к более «взрослым» заболеваниям ОДА и позвоночника (артрозам, сколиозам). Мы используем некоторые приемы, направленные на укрепление мышц, которые подтягивают свод стопы, улучшают  ее кровоснабжение, оказывают мягкое воздействие на суставы и связочный аппарат.</a:t>
            </a:r>
          </a:p>
          <a:p>
            <a:r>
              <a:rPr lang="ru-RU" sz="1200" kern="1200" dirty="0" smtClean="0">
                <a:solidFill>
                  <a:schemeClr val="tx1"/>
                </a:solidFill>
                <a:latin typeface="+mn-lt"/>
                <a:ea typeface="+mn-ea"/>
                <a:cs typeface="+mn-cs"/>
              </a:rPr>
              <a:t>Родители должны помнить, что  плоскостопие - это недуг, который при отсутствии адекватной терапии приводит к серьезным осложнениям и сильной деформации костей стопы</a:t>
            </a:r>
            <a:endParaRPr lang="ru-RU" dirty="0"/>
          </a:p>
        </p:txBody>
      </p:sp>
      <p:sp>
        <p:nvSpPr>
          <p:cNvPr id="4" name="Номер слайда 3"/>
          <p:cNvSpPr>
            <a:spLocks noGrp="1"/>
          </p:cNvSpPr>
          <p:nvPr>
            <p:ph type="sldNum" sz="quarter" idx="10"/>
          </p:nvPr>
        </p:nvSpPr>
        <p:spPr/>
        <p:txBody>
          <a:bodyPr/>
          <a:lstStyle/>
          <a:p>
            <a:fld id="{3ACE39FE-01DB-4DD8-83FD-8F22B370DFAF}"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Приведем простой тест </a:t>
            </a:r>
            <a:r>
              <a:rPr lang="ru-RU" baseline="0" dirty="0" smtClean="0"/>
              <a:t> для проверки наличия или исключения плоскостопия: если намазать стопу ребенка краской или мазлом и сделать отпечаток  на чистом  листе бумаги ( бумага лежит на ровной поверхности,  ребенок опирается на ногу всей массой тела), то вы получите наглядную картинку стопы со всеми изъянами. Если отпечаталась только пятка , внешний контур стопы и передняя часть с пальцами- все в порядке. А если на рисунке вся стопа или лишь средняя часть – это плоскостопие. Таким образом проводят предварительную диагностику детям школьного возраста. У малышей диагностирует этот диагноз врач – ортопед.</a:t>
            </a:r>
            <a:endParaRPr lang="ru-RU" dirty="0"/>
          </a:p>
        </p:txBody>
      </p:sp>
      <p:sp>
        <p:nvSpPr>
          <p:cNvPr id="4" name="Номер слайда 3"/>
          <p:cNvSpPr>
            <a:spLocks noGrp="1"/>
          </p:cNvSpPr>
          <p:nvPr>
            <p:ph type="sldNum" sz="quarter" idx="10"/>
          </p:nvPr>
        </p:nvSpPr>
        <p:spPr/>
        <p:txBody>
          <a:bodyPr/>
          <a:lstStyle/>
          <a:p>
            <a:fld id="{3ACE39FE-01DB-4DD8-83FD-8F22B370DFAF}" type="slidenum">
              <a:rPr lang="ru-RU" smtClean="0"/>
              <a:pPr/>
              <a:t>6</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Приведем простой тест </a:t>
            </a:r>
            <a:r>
              <a:rPr lang="ru-RU" baseline="0" dirty="0" smtClean="0"/>
              <a:t> для проверки наличия или исключения плоскостопия: если намазать стопу ребенка краской или мазлом и сделать отпечаток  на чистом  листе бумаги ( бумага лежит на ровной поверхности,  ребенок опирается на ногу всей массой тела), то вы получите наглядную картинку стопы со всеми изъянами. Если отпечаталась только пятка , внешний контур стопы и передняя часть с пальцами- все в порядке. А если на рисунке вся стопа или лишь средняя часть – это плоскостопие. Таким образом проводят предварительную диагностику детям школьного возраста. У малышей диагностирует этот диагноз врач – ортопед. </a:t>
            </a:r>
            <a:endParaRPr lang="ru-RU" dirty="0" smtClean="0"/>
          </a:p>
          <a:p>
            <a:endParaRPr lang="ru-RU" dirty="0"/>
          </a:p>
        </p:txBody>
      </p:sp>
      <p:sp>
        <p:nvSpPr>
          <p:cNvPr id="4" name="Номер слайда 3"/>
          <p:cNvSpPr>
            <a:spLocks noGrp="1"/>
          </p:cNvSpPr>
          <p:nvPr>
            <p:ph type="sldNum" sz="quarter" idx="10"/>
          </p:nvPr>
        </p:nvSpPr>
        <p:spPr/>
        <p:txBody>
          <a:bodyPr/>
          <a:lstStyle/>
          <a:p>
            <a:fld id="{3ACE39FE-01DB-4DD8-83FD-8F22B370DFAF}" type="slidenum">
              <a:rPr lang="ru-RU" smtClean="0"/>
              <a:pPr/>
              <a:t>7</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ACE39FE-01DB-4DD8-83FD-8F22B370DFAF}" type="slidenum">
              <a:rPr lang="ru-RU" smtClean="0"/>
              <a:pPr/>
              <a:t>8</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ACE39FE-01DB-4DD8-83FD-8F22B370DFAF}" type="slidenum">
              <a:rPr lang="ru-RU" smtClean="0"/>
              <a:pPr/>
              <a:t>9</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Все упражнения и приемы , </a:t>
            </a:r>
            <a:r>
              <a:rPr lang="ru-RU" baseline="0" dirty="0" smtClean="0"/>
              <a:t>которые мы вам предлагаем  и демонстрируем </a:t>
            </a:r>
            <a:r>
              <a:rPr lang="ru-RU" baseline="0" dirty="0" err="1" smtClean="0"/>
              <a:t>опробированы</a:t>
            </a:r>
            <a:r>
              <a:rPr lang="ru-RU" baseline="0" dirty="0" smtClean="0"/>
              <a:t> нами  на занятия по физической культуре, на гимнастике после дневного сна в группах, на прогулке  на участках в теплый период и на спортивной площадке летом и весной, когда это нам позволяет делать мягкая подошва обуви. В группах мы ходим по  самодельным сенсорным дорожкам (из подручного и нетрадиционного материала), палкам, веревкам, канату. В спортивном зале спектр инвентаря можно расширить и увеличить в размерах: гимнастическая стенка, ходунки, ребристые дорожки различной длины, также идут в ход еловые шишки, яичные ячейки и бухгалтерские счеты наших бабушек.</a:t>
            </a:r>
            <a:endParaRPr lang="ru-RU" dirty="0"/>
          </a:p>
        </p:txBody>
      </p:sp>
      <p:sp>
        <p:nvSpPr>
          <p:cNvPr id="4" name="Номер слайда 3"/>
          <p:cNvSpPr>
            <a:spLocks noGrp="1"/>
          </p:cNvSpPr>
          <p:nvPr>
            <p:ph type="sldNum" sz="quarter" idx="10"/>
          </p:nvPr>
        </p:nvSpPr>
        <p:spPr/>
        <p:txBody>
          <a:bodyPr/>
          <a:lstStyle/>
          <a:p>
            <a:fld id="{3ACE39FE-01DB-4DD8-83FD-8F22B370DFAF}" type="slidenum">
              <a:rPr lang="ru-RU" smtClean="0"/>
              <a:pPr/>
              <a:t>10</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ACE39FE-01DB-4DD8-83FD-8F22B370DFAF}" type="slidenum">
              <a:rPr lang="ru-RU" smtClean="0"/>
              <a:pPr/>
              <a:t>12</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 огромным</a:t>
            </a:r>
            <a:r>
              <a:rPr lang="ru-RU" baseline="0" dirty="0" smtClean="0"/>
              <a:t> интересом и желанием на наши занятия откликнулись родители и мы провели с ними мастер - класс по данной теме. Что вызвало немало положительных откликов и пожеланий о продолжении работы в данном направлении – в коррекционной работе. В данное время мы накапливаем интересующий нас материал  по профилактике и коррекции нарушений осанки , материал будет предложен родителям как рекомендательный</a:t>
            </a:r>
            <a:endParaRPr lang="ru-RU" dirty="0"/>
          </a:p>
        </p:txBody>
      </p:sp>
      <p:sp>
        <p:nvSpPr>
          <p:cNvPr id="4" name="Номер слайда 3"/>
          <p:cNvSpPr>
            <a:spLocks noGrp="1"/>
          </p:cNvSpPr>
          <p:nvPr>
            <p:ph type="sldNum" sz="quarter" idx="10"/>
          </p:nvPr>
        </p:nvSpPr>
        <p:spPr/>
        <p:txBody>
          <a:bodyPr/>
          <a:lstStyle/>
          <a:p>
            <a:fld id="{3ACE39FE-01DB-4DD8-83FD-8F22B370DFAF}" type="slidenum">
              <a:rPr lang="ru-RU" smtClean="0"/>
              <a:pPr/>
              <a:t>13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69EDAE7D-28A1-49D5-9104-91DC1C12DE1D}" type="datetimeFigureOut">
              <a:rPr lang="ru-RU" smtClean="0"/>
              <a:pPr/>
              <a:t>12.02.2014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FF6449FD-4349-4519-8F12-CC98FEFDCC3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9EDAE7D-28A1-49D5-9104-91DC1C12DE1D}" type="datetimeFigureOut">
              <a:rPr lang="ru-RU" smtClean="0"/>
              <a:pPr/>
              <a:t>12.02.2014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6449FD-4349-4519-8F12-CC98FEFDCC3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9EDAE7D-28A1-49D5-9104-91DC1C12DE1D}" type="datetimeFigureOut">
              <a:rPr lang="ru-RU" smtClean="0"/>
              <a:pPr/>
              <a:t>12.02.2014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6449FD-4349-4519-8F12-CC98FEFDCC3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9EDAE7D-28A1-49D5-9104-91DC1C12DE1D}" type="datetimeFigureOut">
              <a:rPr lang="ru-RU" smtClean="0"/>
              <a:pPr/>
              <a:t>12.02.2014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6449FD-4349-4519-8F12-CC98FEFDCC3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69EDAE7D-28A1-49D5-9104-91DC1C12DE1D}" type="datetimeFigureOut">
              <a:rPr lang="ru-RU" smtClean="0"/>
              <a:pPr/>
              <a:t>12.02.2014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6449FD-4349-4519-8F12-CC98FEFDCC3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9EDAE7D-28A1-49D5-9104-91DC1C12DE1D}" type="datetimeFigureOut">
              <a:rPr lang="ru-RU" smtClean="0"/>
              <a:pPr/>
              <a:t>12.02.2014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F6449FD-4349-4519-8F12-CC98FEFDCC3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69EDAE7D-28A1-49D5-9104-91DC1C12DE1D}" type="datetimeFigureOut">
              <a:rPr lang="ru-RU" smtClean="0"/>
              <a:pPr/>
              <a:t>12.02.2014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F6449FD-4349-4519-8F12-CC98FEFDCC3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69EDAE7D-28A1-49D5-9104-91DC1C12DE1D}" type="datetimeFigureOut">
              <a:rPr lang="ru-RU" smtClean="0"/>
              <a:pPr/>
              <a:t>12.02.2014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F6449FD-4349-4519-8F12-CC98FEFDCC3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9EDAE7D-28A1-49D5-9104-91DC1C12DE1D}" type="datetimeFigureOut">
              <a:rPr lang="ru-RU" smtClean="0"/>
              <a:pPr/>
              <a:t>12.02.2014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F6449FD-4349-4519-8F12-CC98FEFDCC3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9EDAE7D-28A1-49D5-9104-91DC1C12DE1D}" type="datetimeFigureOut">
              <a:rPr lang="ru-RU" smtClean="0"/>
              <a:pPr/>
              <a:t>12.02.2014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F6449FD-4349-4519-8F12-CC98FEFDCC3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69EDAE7D-28A1-49D5-9104-91DC1C12DE1D}" type="datetimeFigureOut">
              <a:rPr lang="ru-RU" smtClean="0"/>
              <a:pPr/>
              <a:t>12.02.2014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FF6449FD-4349-4519-8F12-CC98FEFDCC37}"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9EDAE7D-28A1-49D5-9104-91DC1C12DE1D}" type="datetimeFigureOut">
              <a:rPr lang="ru-RU" smtClean="0"/>
              <a:pPr/>
              <a:t>12.02.2014</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F6449FD-4349-4519-8F12-CC98FEFDCC37}"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785794"/>
            <a:ext cx="6715172" cy="5357850"/>
          </a:xfrm>
        </p:spPr>
        <p:txBody>
          <a:bodyPr>
            <a:normAutofit/>
          </a:bodyPr>
          <a:lstStyle/>
          <a:p>
            <a:pPr algn="ctr"/>
            <a:r>
              <a:rPr lang="ru-RU" sz="2800" b="1" dirty="0" smtClean="0">
                <a:solidFill>
                  <a:srgbClr val="FF0000"/>
                </a:solidFill>
                <a:latin typeface="+mn-lt"/>
              </a:rPr>
              <a:t>МАСТЕР-КЛАСС</a:t>
            </a:r>
            <a:r>
              <a:rPr lang="ru-RU" sz="2800" dirty="0" smtClean="0">
                <a:solidFill>
                  <a:srgbClr val="FF0000"/>
                </a:solidFill>
                <a:latin typeface="+mn-lt"/>
              </a:rPr>
              <a:t/>
            </a:r>
            <a:br>
              <a:rPr lang="ru-RU" sz="2800" dirty="0" smtClean="0">
                <a:solidFill>
                  <a:srgbClr val="FF0000"/>
                </a:solidFill>
                <a:latin typeface="+mn-lt"/>
              </a:rPr>
            </a:br>
            <a:r>
              <a:rPr lang="ru-RU" sz="2800" b="1" dirty="0" smtClean="0">
                <a:solidFill>
                  <a:srgbClr val="FF0000"/>
                </a:solidFill>
                <a:latin typeface="+mn-lt"/>
              </a:rPr>
              <a:t>«Лёгкая походка. Красота. Здоровье»</a:t>
            </a:r>
            <a:r>
              <a:rPr lang="ru-RU" sz="2800" dirty="0" smtClean="0">
                <a:solidFill>
                  <a:srgbClr val="FF0000"/>
                </a:solidFill>
                <a:latin typeface="+mn-lt"/>
              </a:rPr>
              <a:t/>
            </a:r>
            <a:br>
              <a:rPr lang="ru-RU" sz="2800" dirty="0" smtClean="0">
                <a:solidFill>
                  <a:srgbClr val="FF0000"/>
                </a:solidFill>
                <a:latin typeface="+mn-lt"/>
              </a:rPr>
            </a:br>
            <a:r>
              <a:rPr lang="ru-RU" sz="1600" b="1" dirty="0" smtClean="0">
                <a:solidFill>
                  <a:schemeClr val="tx1"/>
                </a:solidFill>
                <a:latin typeface="+mn-lt"/>
              </a:rPr>
              <a:t>Профилактика </a:t>
            </a:r>
            <a:r>
              <a:rPr lang="ru-RU" sz="1600" b="1" dirty="0" smtClean="0">
                <a:solidFill>
                  <a:schemeClr val="tx1"/>
                </a:solidFill>
                <a:latin typeface="+mn-lt"/>
              </a:rPr>
              <a:t>плоскостопия у детей дошкольного возраста</a:t>
            </a:r>
            <a:r>
              <a:rPr lang="ru-RU" sz="2800" b="1" dirty="0" smtClean="0">
                <a:solidFill>
                  <a:srgbClr val="FF3300"/>
                </a:solidFill>
                <a:latin typeface="+mn-lt"/>
              </a:rPr>
              <a:t/>
            </a:r>
            <a:br>
              <a:rPr lang="ru-RU" sz="2800" b="1" dirty="0" smtClean="0">
                <a:solidFill>
                  <a:srgbClr val="FF3300"/>
                </a:solidFill>
                <a:latin typeface="+mn-lt"/>
              </a:rPr>
            </a:br>
            <a:r>
              <a:rPr lang="ru-RU" sz="3600" b="1" dirty="0" smtClean="0">
                <a:solidFill>
                  <a:srgbClr val="FF3300"/>
                </a:solidFill>
                <a:latin typeface="+mn-lt"/>
              </a:rPr>
              <a:t/>
            </a:r>
            <a:br>
              <a:rPr lang="ru-RU" sz="3600" b="1" dirty="0" smtClean="0">
                <a:solidFill>
                  <a:srgbClr val="FF3300"/>
                </a:solidFill>
                <a:latin typeface="+mn-lt"/>
              </a:rPr>
            </a:br>
            <a:r>
              <a:rPr lang="ru-RU" sz="3600" b="1" dirty="0" smtClean="0">
                <a:solidFill>
                  <a:srgbClr val="FF3300"/>
                </a:solidFill>
                <a:latin typeface="+mn-lt"/>
              </a:rPr>
              <a:t/>
            </a:r>
            <a:br>
              <a:rPr lang="ru-RU" sz="3600" b="1" dirty="0" smtClean="0">
                <a:solidFill>
                  <a:srgbClr val="FF3300"/>
                </a:solidFill>
                <a:latin typeface="+mn-lt"/>
              </a:rPr>
            </a:br>
            <a:r>
              <a:rPr lang="ru-RU" sz="3600" b="1" dirty="0" smtClean="0">
                <a:solidFill>
                  <a:srgbClr val="FF3300"/>
                </a:solidFill>
                <a:latin typeface="+mn-lt"/>
              </a:rPr>
              <a:t/>
            </a:r>
            <a:br>
              <a:rPr lang="ru-RU" sz="3600" b="1" dirty="0" smtClean="0">
                <a:solidFill>
                  <a:srgbClr val="FF3300"/>
                </a:solidFill>
                <a:latin typeface="+mn-lt"/>
              </a:rPr>
            </a:br>
            <a:r>
              <a:rPr lang="ru-RU" sz="3600" b="1" dirty="0" smtClean="0">
                <a:solidFill>
                  <a:srgbClr val="FF3300"/>
                </a:solidFill>
                <a:latin typeface="+mn-lt"/>
              </a:rPr>
              <a:t/>
            </a:r>
            <a:br>
              <a:rPr lang="ru-RU" sz="3600" b="1" dirty="0" smtClean="0">
                <a:solidFill>
                  <a:srgbClr val="FF3300"/>
                </a:solidFill>
                <a:latin typeface="+mn-lt"/>
              </a:rPr>
            </a:br>
            <a:r>
              <a:rPr lang="ru-RU" sz="3600" b="1" dirty="0" smtClean="0">
                <a:solidFill>
                  <a:srgbClr val="0070C0"/>
                </a:solidFill>
                <a:latin typeface="+mn-lt"/>
              </a:rPr>
              <a:t/>
            </a:r>
            <a:br>
              <a:rPr lang="ru-RU" sz="3600" b="1" dirty="0" smtClean="0">
                <a:solidFill>
                  <a:srgbClr val="0070C0"/>
                </a:solidFill>
                <a:latin typeface="+mn-lt"/>
              </a:rPr>
            </a:br>
            <a:r>
              <a:rPr lang="ru-RU" sz="2000" b="1" dirty="0" smtClean="0">
                <a:solidFill>
                  <a:srgbClr val="0070C0"/>
                </a:solidFill>
                <a:latin typeface="+mn-lt"/>
              </a:rPr>
              <a:t>инструктор по физической культуре</a:t>
            </a:r>
            <a:br>
              <a:rPr lang="ru-RU" sz="2000" b="1" dirty="0" smtClean="0">
                <a:solidFill>
                  <a:srgbClr val="0070C0"/>
                </a:solidFill>
                <a:latin typeface="+mn-lt"/>
              </a:rPr>
            </a:br>
            <a:r>
              <a:rPr lang="ru-RU" sz="2000" b="1" dirty="0" smtClean="0">
                <a:solidFill>
                  <a:srgbClr val="0070C0"/>
                </a:solidFill>
                <a:latin typeface="+mn-lt"/>
              </a:rPr>
              <a:t>МБДОУ  Тусида Е.В.</a:t>
            </a:r>
            <a:endParaRPr lang="ru-RU" sz="3600" b="1" dirty="0">
              <a:solidFill>
                <a:srgbClr val="0070C0"/>
              </a:solidFill>
              <a:latin typeface="+mn-lt"/>
            </a:endParaRPr>
          </a:p>
        </p:txBody>
      </p:sp>
      <p:pic>
        <p:nvPicPr>
          <p:cNvPr id="1026" name="Picture 2" descr="F:\ploskostopie2[1].jpg"/>
          <p:cNvPicPr>
            <a:picLocks noChangeAspect="1" noChangeArrowheads="1"/>
          </p:cNvPicPr>
          <p:nvPr/>
        </p:nvPicPr>
        <p:blipFill>
          <a:blip r:embed="rId3" cstate="print"/>
          <a:srcRect/>
          <a:stretch>
            <a:fillRect/>
          </a:stretch>
        </p:blipFill>
        <p:spPr bwMode="auto">
          <a:xfrm>
            <a:off x="3714744" y="2928933"/>
            <a:ext cx="2358146" cy="2224083"/>
          </a:xfrm>
          <a:prstGeom prst="rect">
            <a:avLst/>
          </a:prstGeom>
          <a:solidFill>
            <a:srgbClr val="FFFFFF">
              <a:shade val="85000"/>
            </a:srgbClr>
          </a:solidFill>
          <a:ln w="3175" cap="sq">
            <a:solidFill>
              <a:srgbClr val="FF33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867524"/>
          </a:xfrm>
        </p:spPr>
        <p:txBody>
          <a:bodyPr>
            <a:noAutofit/>
          </a:bodyPr>
          <a:lstStyle/>
          <a:p>
            <a:pPr algn="ctr"/>
            <a:r>
              <a:rPr lang="ru-RU" sz="3200" dirty="0" smtClean="0">
                <a:latin typeface="+mn-lt"/>
              </a:rPr>
              <a:t>Упражнения по профилактике плоскостопия</a:t>
            </a:r>
            <a:endParaRPr lang="ru-RU" sz="3200" dirty="0">
              <a:latin typeface="+mn-lt"/>
            </a:endParaRPr>
          </a:p>
        </p:txBody>
      </p:sp>
      <p:sp>
        <p:nvSpPr>
          <p:cNvPr id="3" name="Содержимое 2"/>
          <p:cNvSpPr>
            <a:spLocks noGrp="1"/>
          </p:cNvSpPr>
          <p:nvPr>
            <p:ph idx="1"/>
          </p:nvPr>
        </p:nvSpPr>
        <p:spPr>
          <a:xfrm>
            <a:off x="500034" y="1714488"/>
            <a:ext cx="5929354" cy="4531996"/>
          </a:xfrm>
        </p:spPr>
        <p:txBody>
          <a:bodyPr>
            <a:normAutofit fontScale="85000" lnSpcReduction="20000"/>
          </a:bodyPr>
          <a:lstStyle/>
          <a:p>
            <a:pPr>
              <a:buNone/>
            </a:pPr>
            <a:r>
              <a:rPr lang="ru-RU" sz="2400" dirty="0" smtClean="0"/>
              <a:t>1.  Ходьба:</a:t>
            </a:r>
          </a:p>
          <a:p>
            <a:r>
              <a:rPr lang="ru-RU" sz="2400" dirty="0" smtClean="0"/>
              <a:t>на месте, не отрывая носки от пола;</a:t>
            </a:r>
          </a:p>
          <a:p>
            <a:r>
              <a:rPr lang="ru-RU" sz="2400" dirty="0" smtClean="0"/>
              <a:t>на носках, в приседе на носках, в </a:t>
            </a:r>
            <a:r>
              <a:rPr lang="ru-RU" sz="2400" dirty="0" err="1" smtClean="0"/>
              <a:t>полуприседе</a:t>
            </a:r>
            <a:r>
              <a:rPr lang="ru-RU" sz="2400" dirty="0" smtClean="0"/>
              <a:t>;</a:t>
            </a:r>
          </a:p>
          <a:p>
            <a:r>
              <a:rPr lang="ru-RU" sz="2400" dirty="0" smtClean="0"/>
              <a:t>на пятках;</a:t>
            </a:r>
          </a:p>
          <a:p>
            <a:r>
              <a:rPr lang="ru-RU" sz="2400" dirty="0" smtClean="0"/>
              <a:t>перекатом с пятки на носок;</a:t>
            </a:r>
          </a:p>
          <a:p>
            <a:r>
              <a:rPr lang="ru-RU" sz="2400" dirty="0" smtClean="0"/>
              <a:t>на внешней стороне стопы;</a:t>
            </a:r>
          </a:p>
          <a:p>
            <a:r>
              <a:rPr lang="ru-RU" sz="2400" dirty="0" smtClean="0"/>
              <a:t>приставным шагом по:</a:t>
            </a:r>
          </a:p>
          <a:p>
            <a:pPr>
              <a:buNone/>
            </a:pPr>
            <a:r>
              <a:rPr lang="ru-RU" sz="2400" dirty="0" smtClean="0"/>
              <a:t>-обручу</a:t>
            </a:r>
          </a:p>
          <a:p>
            <a:pPr>
              <a:buNone/>
            </a:pPr>
            <a:r>
              <a:rPr lang="ru-RU" sz="2400" dirty="0" smtClean="0"/>
              <a:t>-палке, веревке, канату</a:t>
            </a:r>
          </a:p>
          <a:p>
            <a:pPr>
              <a:buNone/>
            </a:pPr>
            <a:r>
              <a:rPr lang="ru-RU" sz="2400" dirty="0" smtClean="0"/>
              <a:t>-ребристой дорожке</a:t>
            </a:r>
          </a:p>
          <a:p>
            <a:r>
              <a:rPr lang="ru-RU" sz="2400" dirty="0" smtClean="0"/>
              <a:t>по кочкам;</a:t>
            </a:r>
          </a:p>
          <a:p>
            <a:r>
              <a:rPr lang="ru-RU" sz="2400" dirty="0" smtClean="0"/>
              <a:t>по ребристой дорожке, по упаковке от яиц;</a:t>
            </a:r>
          </a:p>
          <a:p>
            <a:r>
              <a:rPr lang="ru-RU" sz="2400" dirty="0" smtClean="0"/>
              <a:t>по сенсорным дорожкам (в группе);</a:t>
            </a:r>
          </a:p>
          <a:p>
            <a:r>
              <a:rPr lang="ru-RU" sz="2400" dirty="0" smtClean="0"/>
              <a:t>на ходунках.</a:t>
            </a:r>
          </a:p>
          <a:p>
            <a:endParaRPr lang="ru-RU" sz="1600" dirty="0" smtClean="0"/>
          </a:p>
          <a:p>
            <a:endParaRPr lang="ru-RU" sz="1600" dirty="0" smtClean="0"/>
          </a:p>
        </p:txBody>
      </p:sp>
      <p:pic>
        <p:nvPicPr>
          <p:cNvPr id="1026" name="Picture 2" descr="E:\ош\IMG_021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8299" y="2636910"/>
            <a:ext cx="3676075" cy="237626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ош\IMG_0195.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rot="20993609">
            <a:off x="217915" y="896989"/>
            <a:ext cx="3942907" cy="262860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E:\ош\IMG_019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548680"/>
            <a:ext cx="4372031" cy="2914687"/>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E:\ош\IMG_0205.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505" y="3789040"/>
            <a:ext cx="4211748" cy="2807832"/>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E:\ош\IMG_0208.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470988">
            <a:off x="4547604" y="3744089"/>
            <a:ext cx="4307878" cy="28719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77670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71546"/>
            <a:ext cx="7186634" cy="5253054"/>
          </a:xfrm>
        </p:spPr>
        <p:txBody>
          <a:bodyPr>
            <a:normAutofit/>
          </a:bodyPr>
          <a:lstStyle/>
          <a:p>
            <a:pPr>
              <a:buNone/>
            </a:pPr>
            <a:r>
              <a:rPr lang="ru-RU" sz="2400" dirty="0" smtClean="0"/>
              <a:t>2. Прокатывание предметов ногами(подошвами):</a:t>
            </a:r>
          </a:p>
          <a:p>
            <a:r>
              <a:rPr lang="ru-RU" sz="2400" dirty="0" smtClean="0"/>
              <a:t>на счетах;</a:t>
            </a:r>
          </a:p>
          <a:p>
            <a:r>
              <a:rPr lang="ru-RU" sz="2400" dirty="0" smtClean="0"/>
              <a:t>игольчатых мячиков;</a:t>
            </a:r>
          </a:p>
          <a:p>
            <a:r>
              <a:rPr lang="ru-RU" sz="2400" dirty="0" smtClean="0"/>
              <a:t>палочек;</a:t>
            </a:r>
          </a:p>
          <a:p>
            <a:r>
              <a:rPr lang="ru-RU" sz="2400" dirty="0" smtClean="0"/>
              <a:t>мелких шариков.</a:t>
            </a:r>
          </a:p>
          <a:p>
            <a:pPr>
              <a:buNone/>
            </a:pPr>
            <a:r>
              <a:rPr lang="ru-RU" sz="2400" dirty="0" smtClean="0"/>
              <a:t>3. Собирание пальцами ног:</a:t>
            </a:r>
          </a:p>
          <a:p>
            <a:r>
              <a:rPr lang="ru-RU" sz="2400" dirty="0" smtClean="0"/>
              <a:t>шишек;</a:t>
            </a:r>
          </a:p>
          <a:p>
            <a:r>
              <a:rPr lang="ru-RU" sz="2400" dirty="0" smtClean="0"/>
              <a:t>мелких игрушек (от Киндера).</a:t>
            </a:r>
          </a:p>
          <a:p>
            <a:pPr>
              <a:buNone/>
            </a:pPr>
            <a:r>
              <a:rPr lang="ru-RU" sz="2400" dirty="0" smtClean="0"/>
              <a:t>4. </a:t>
            </a:r>
            <a:r>
              <a:rPr lang="ru-RU" sz="2400" dirty="0" err="1" smtClean="0"/>
              <a:t>Самомассаж</a:t>
            </a:r>
            <a:r>
              <a:rPr lang="ru-RU" sz="2400" dirty="0" smtClean="0"/>
              <a:t>:</a:t>
            </a:r>
          </a:p>
          <a:p>
            <a:r>
              <a:rPr lang="ru-RU" sz="2400" dirty="0" smtClean="0"/>
              <a:t>ежиками;</a:t>
            </a:r>
          </a:p>
          <a:p>
            <a:r>
              <a:rPr lang="ru-RU" sz="2400" dirty="0" smtClean="0"/>
              <a:t>шишками.</a:t>
            </a:r>
            <a:endParaRPr lang="ru-RU" sz="2400" dirty="0"/>
          </a:p>
        </p:txBody>
      </p:sp>
      <p:pic>
        <p:nvPicPr>
          <p:cNvPr id="4099" name="Picture 3" descr="F:\DSC_0001-300x278[1].jpg"/>
          <p:cNvPicPr>
            <a:picLocks noChangeAspect="1" noChangeArrowheads="1"/>
          </p:cNvPicPr>
          <p:nvPr/>
        </p:nvPicPr>
        <p:blipFill>
          <a:blip r:embed="rId3" cstate="print"/>
          <a:srcRect/>
          <a:stretch>
            <a:fillRect/>
          </a:stretch>
        </p:blipFill>
        <p:spPr bwMode="auto">
          <a:xfrm>
            <a:off x="5857884" y="4429132"/>
            <a:ext cx="2214558" cy="2052157"/>
          </a:xfrm>
          <a:prstGeom prst="rect">
            <a:avLst/>
          </a:prstGeom>
          <a:noFill/>
        </p:spPr>
      </p:pic>
      <p:pic>
        <p:nvPicPr>
          <p:cNvPr id="4100" name="Picture 4" descr="H:\DCIM\103MSDCF\DSC05534.JPG"/>
          <p:cNvPicPr>
            <a:picLocks noChangeAspect="1" noChangeArrowheads="1"/>
          </p:cNvPicPr>
          <p:nvPr/>
        </p:nvPicPr>
        <p:blipFill>
          <a:blip r:embed="rId4" cstate="print"/>
          <a:srcRect/>
          <a:stretch>
            <a:fillRect/>
          </a:stretch>
        </p:blipFill>
        <p:spPr bwMode="auto">
          <a:xfrm>
            <a:off x="4929190" y="1571612"/>
            <a:ext cx="3714744" cy="2468430"/>
          </a:xfrm>
          <a:prstGeom prst="rect">
            <a:avLst/>
          </a:prstGeom>
          <a:ln>
            <a:noFill/>
          </a:ln>
          <a:effectLst>
            <a:softEdge rad="112500"/>
          </a:effectLst>
        </p:spPr>
      </p:pic>
      <p:pic>
        <p:nvPicPr>
          <p:cNvPr id="4101" name="Picture 5" descr="F:\getBlogImage[1].jpg"/>
          <p:cNvPicPr>
            <a:picLocks noChangeAspect="1" noChangeArrowheads="1"/>
          </p:cNvPicPr>
          <p:nvPr/>
        </p:nvPicPr>
        <p:blipFill>
          <a:blip r:embed="rId5" cstate="print"/>
          <a:srcRect/>
          <a:stretch>
            <a:fillRect/>
          </a:stretch>
        </p:blipFill>
        <p:spPr bwMode="auto">
          <a:xfrm>
            <a:off x="2808608" y="4572008"/>
            <a:ext cx="2763503" cy="210026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28670"/>
            <a:ext cx="8229600" cy="5395930"/>
          </a:xfrm>
        </p:spPr>
        <p:txBody>
          <a:bodyPr/>
          <a:lstStyle/>
          <a:p>
            <a:pPr>
              <a:buNone/>
            </a:pPr>
            <a:r>
              <a:rPr lang="ru-RU" dirty="0" smtClean="0"/>
              <a:t>5. Лазание по гимнастической стенке.</a:t>
            </a:r>
          </a:p>
          <a:p>
            <a:pPr>
              <a:buNone/>
            </a:pPr>
            <a:r>
              <a:rPr lang="ru-RU" dirty="0" smtClean="0"/>
              <a:t>6. </a:t>
            </a:r>
            <a:r>
              <a:rPr lang="ru-RU" dirty="0" smtClean="0"/>
              <a:t>Массаж</a:t>
            </a:r>
            <a:r>
              <a:rPr lang="ru-RU" dirty="0" smtClean="0"/>
              <a:t>.</a:t>
            </a:r>
            <a:endParaRPr lang="ru-RU" dirty="0" smtClean="0"/>
          </a:p>
          <a:p>
            <a:pPr>
              <a:buNone/>
            </a:pPr>
            <a:r>
              <a:rPr lang="ru-RU" dirty="0" smtClean="0"/>
              <a:t>7. «Гусеница» пальцами ног, собираем дорожки из ткани.</a:t>
            </a:r>
          </a:p>
          <a:p>
            <a:pPr>
              <a:buNone/>
            </a:pPr>
            <a:r>
              <a:rPr lang="ru-RU" dirty="0" smtClean="0"/>
              <a:t>8. Тропа здоровья (организовывать летом).</a:t>
            </a:r>
          </a:p>
          <a:p>
            <a:pPr>
              <a:buNone/>
            </a:pPr>
            <a:endParaRPr lang="ru-RU" dirty="0"/>
          </a:p>
        </p:txBody>
      </p:sp>
      <p:pic>
        <p:nvPicPr>
          <p:cNvPr id="5123" name="Picture 3" descr="F:\1[1].jpg"/>
          <p:cNvPicPr>
            <a:picLocks noChangeAspect="1" noChangeArrowheads="1"/>
          </p:cNvPicPr>
          <p:nvPr/>
        </p:nvPicPr>
        <p:blipFill>
          <a:blip r:embed="rId3" cstate="print"/>
          <a:srcRect/>
          <a:stretch>
            <a:fillRect/>
          </a:stretch>
        </p:blipFill>
        <p:spPr bwMode="auto">
          <a:xfrm>
            <a:off x="4643438" y="3929066"/>
            <a:ext cx="4145597" cy="2505252"/>
          </a:xfrm>
          <a:prstGeom prst="rect">
            <a:avLst/>
          </a:prstGeom>
          <a:ln>
            <a:noFill/>
          </a:ln>
          <a:effectLst>
            <a:softEdge rad="112500"/>
          </a:effectLst>
        </p:spPr>
      </p:pic>
      <p:pic>
        <p:nvPicPr>
          <p:cNvPr id="3074" name="Picture 2" descr="E:\ош\IMG_0216.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560" y="3501008"/>
            <a:ext cx="3888432" cy="259228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85720" y="1357298"/>
            <a:ext cx="8572560" cy="2071702"/>
          </a:xfrm>
        </p:spPr>
        <p:txBody>
          <a:bodyPr>
            <a:noAutofit/>
          </a:bodyPr>
          <a:lstStyle/>
          <a:p>
            <a:pPr algn="ctr"/>
            <a:r>
              <a:rPr lang="ru-RU" sz="6000" b="1" dirty="0" smtClean="0">
                <a:solidFill>
                  <a:srgbClr val="FF3300"/>
                </a:solidFill>
              </a:rPr>
              <a:t>Желаем здоровья!</a:t>
            </a:r>
            <a:br>
              <a:rPr lang="ru-RU" sz="6000" b="1" dirty="0" smtClean="0">
                <a:solidFill>
                  <a:srgbClr val="FF3300"/>
                </a:solidFill>
              </a:rPr>
            </a:br>
            <a:r>
              <a:rPr lang="ru-RU" sz="6000" b="1" dirty="0" smtClean="0">
                <a:solidFill>
                  <a:srgbClr val="FF3300"/>
                </a:solidFill>
              </a:rPr>
              <a:t>Спасибо за внимание!</a:t>
            </a:r>
            <a:endParaRPr lang="ru-RU" sz="6000" b="1" dirty="0">
              <a:solidFill>
                <a:srgbClr val="FF3300"/>
              </a:solidFill>
            </a:endParaRPr>
          </a:p>
        </p:txBody>
      </p:sp>
      <p:pic>
        <p:nvPicPr>
          <p:cNvPr id="7170" name="Picture 2" descr="F:\ploskostopie2[1].png"/>
          <p:cNvPicPr>
            <a:picLocks noChangeAspect="1" noChangeArrowheads="1"/>
          </p:cNvPicPr>
          <p:nvPr/>
        </p:nvPicPr>
        <p:blipFill>
          <a:blip r:embed="rId3" cstate="print"/>
          <a:srcRect/>
          <a:stretch>
            <a:fillRect/>
          </a:stretch>
        </p:blipFill>
        <p:spPr bwMode="auto">
          <a:xfrm>
            <a:off x="3357554" y="4000504"/>
            <a:ext cx="2286001" cy="2286001"/>
          </a:xfrm>
          <a:prstGeom prst="rect">
            <a:avLst/>
          </a:prstGeom>
          <a:solidFill>
            <a:srgbClr val="FFFFFF">
              <a:shade val="85000"/>
            </a:srgbClr>
          </a:solidFill>
          <a:ln w="88900" cap="sq">
            <a:solidFill>
              <a:srgbClr val="FF33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71" name="Picture 3" descr="F:\DSC_0001-300x278[1].jpg"/>
          <p:cNvPicPr>
            <a:picLocks noChangeAspect="1" noChangeArrowheads="1"/>
          </p:cNvPicPr>
          <p:nvPr/>
        </p:nvPicPr>
        <p:blipFill>
          <a:blip r:embed="rId4" cstate="print"/>
          <a:srcRect/>
          <a:stretch>
            <a:fillRect/>
          </a:stretch>
        </p:blipFill>
        <p:spPr bwMode="auto">
          <a:xfrm>
            <a:off x="642910" y="4000504"/>
            <a:ext cx="1932404" cy="1790694"/>
          </a:xfrm>
          <a:prstGeom prst="rect">
            <a:avLst/>
          </a:prstGeom>
          <a:noFill/>
        </p:spPr>
      </p:pic>
      <p:pic>
        <p:nvPicPr>
          <p:cNvPr id="7172" name="Picture 4" descr="F:\DSC_0001-300x278[1].jpg"/>
          <p:cNvPicPr>
            <a:picLocks noChangeAspect="1" noChangeArrowheads="1"/>
          </p:cNvPicPr>
          <p:nvPr/>
        </p:nvPicPr>
        <p:blipFill>
          <a:blip r:embed="rId4" cstate="print"/>
          <a:srcRect/>
          <a:stretch>
            <a:fillRect/>
          </a:stretch>
        </p:blipFill>
        <p:spPr bwMode="auto">
          <a:xfrm>
            <a:off x="6286512" y="3939544"/>
            <a:ext cx="1957083" cy="181356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96086"/>
          </a:xfrm>
        </p:spPr>
        <p:txBody>
          <a:bodyPr>
            <a:normAutofit fontScale="90000"/>
          </a:bodyPr>
          <a:lstStyle/>
          <a:p>
            <a:r>
              <a:rPr lang="ru-RU" dirty="0" smtClean="0">
                <a:latin typeface="+mn-lt"/>
              </a:rPr>
              <a:t>Что такое плоскостопие?</a:t>
            </a:r>
            <a:endParaRPr lang="ru-RU" dirty="0">
              <a:latin typeface="+mn-lt"/>
            </a:endParaRPr>
          </a:p>
        </p:txBody>
      </p:sp>
      <p:sp>
        <p:nvSpPr>
          <p:cNvPr id="3" name="Содержимое 2"/>
          <p:cNvSpPr>
            <a:spLocks noGrp="1"/>
          </p:cNvSpPr>
          <p:nvPr>
            <p:ph idx="1"/>
          </p:nvPr>
        </p:nvSpPr>
        <p:spPr>
          <a:xfrm>
            <a:off x="457200" y="1714488"/>
            <a:ext cx="5400684" cy="4610112"/>
          </a:xfrm>
        </p:spPr>
        <p:txBody>
          <a:bodyPr>
            <a:normAutofit/>
          </a:bodyPr>
          <a:lstStyle/>
          <a:p>
            <a:r>
              <a:rPr lang="ru-RU" b="1" dirty="0" smtClean="0"/>
              <a:t>Плоскостопие</a:t>
            </a:r>
            <a:r>
              <a:rPr lang="ru-RU" dirty="0" smtClean="0"/>
              <a:t> – одно из самых распространенных заболеваний опорно-двигательного аппарата у детей. Это деформация стопы с уплощением ее свода (у детей обычно деформируется продольный свод, из-за чего подошва становится плоской и всей своей поверхностью касается пола).</a:t>
            </a:r>
            <a:endParaRPr lang="ru-RU" dirty="0"/>
          </a:p>
        </p:txBody>
      </p:sp>
      <p:pic>
        <p:nvPicPr>
          <p:cNvPr id="6" name="Picture 2" descr="C:\Users\Тигренок\Desktop\New_Folder\20100811145754_928.jpg"/>
          <p:cNvPicPr>
            <a:picLocks noChangeAspect="1" noChangeArrowheads="1"/>
          </p:cNvPicPr>
          <p:nvPr/>
        </p:nvPicPr>
        <p:blipFill>
          <a:blip r:embed="rId3"/>
          <a:srcRect/>
          <a:stretch>
            <a:fillRect/>
          </a:stretch>
        </p:blipFill>
        <p:spPr bwMode="auto">
          <a:xfrm>
            <a:off x="6072198" y="1848046"/>
            <a:ext cx="2786082" cy="45098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1204170"/>
          </a:xfrm>
        </p:spPr>
        <p:txBody>
          <a:bodyPr>
            <a:normAutofit fontScale="90000"/>
          </a:bodyPr>
          <a:lstStyle/>
          <a:p>
            <a:pPr algn="ctr"/>
            <a:r>
              <a:rPr lang="ru-RU" dirty="0" smtClean="0"/>
              <a:t>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sz="3600" dirty="0" smtClean="0"/>
              <a:t>Деформация стоп бывает двух видов: поперечная и продольная.</a:t>
            </a:r>
            <a:r>
              <a:rPr lang="ru-RU" dirty="0" smtClean="0"/>
              <a:t/>
            </a:r>
            <a:br>
              <a:rPr lang="ru-RU" dirty="0" smtClean="0"/>
            </a:br>
            <a:endParaRPr lang="ru-RU" dirty="0"/>
          </a:p>
        </p:txBody>
      </p:sp>
      <p:pic>
        <p:nvPicPr>
          <p:cNvPr id="4" name="Picture 2" descr="C:\Users\Тигренок\Desktop\New_Folder\Ð¿Ð¾Ð¿ÐµÑÐµÑÐ½Ð¾Ðµ+Ð¿Ð»Ð¾ÑÐºÐ¾ÑÑÐ¾Ð¿Ð¸Ðµ.jpg"/>
          <p:cNvPicPr>
            <a:picLocks noGrp="1" noChangeAspect="1" noChangeArrowheads="1"/>
          </p:cNvPicPr>
          <p:nvPr>
            <p:ph idx="1"/>
          </p:nvPr>
        </p:nvPicPr>
        <p:blipFill>
          <a:blip r:embed="rId2"/>
          <a:srcRect/>
          <a:stretch>
            <a:fillRect/>
          </a:stretch>
        </p:blipFill>
        <p:spPr bwMode="auto">
          <a:xfrm>
            <a:off x="428596" y="1643050"/>
            <a:ext cx="3676255" cy="2071702"/>
          </a:xfrm>
          <a:prstGeom prst="rect">
            <a:avLst/>
          </a:prstGeom>
          <a:noFill/>
          <a:ln w="9525">
            <a:noFill/>
            <a:miter lim="800000"/>
            <a:headEnd/>
            <a:tailEnd/>
          </a:ln>
        </p:spPr>
      </p:pic>
      <p:pic>
        <p:nvPicPr>
          <p:cNvPr id="5" name="Picture 2" descr="C:\Users\Тигренок\Desktop\New_Folder\rentgen1.jpg"/>
          <p:cNvPicPr>
            <a:picLocks noChangeAspect="1" noChangeArrowheads="1"/>
          </p:cNvPicPr>
          <p:nvPr/>
        </p:nvPicPr>
        <p:blipFill>
          <a:blip r:embed="rId3"/>
          <a:srcRect/>
          <a:stretch>
            <a:fillRect/>
          </a:stretch>
        </p:blipFill>
        <p:spPr bwMode="auto">
          <a:xfrm>
            <a:off x="2857488" y="3643314"/>
            <a:ext cx="2451100" cy="2857500"/>
          </a:xfrm>
          <a:prstGeom prst="rect">
            <a:avLst/>
          </a:prstGeom>
          <a:noFill/>
          <a:ln w="9525">
            <a:noFill/>
            <a:miter lim="800000"/>
            <a:headEnd/>
            <a:tailEnd/>
          </a:ln>
        </p:spPr>
      </p:pic>
      <p:pic>
        <p:nvPicPr>
          <p:cNvPr id="6" name="Picture 3" descr="C:\Users\Тигренок\Desktop\New_Folder\0228283014.jpg"/>
          <p:cNvPicPr>
            <a:picLocks noChangeAspect="1" noChangeArrowheads="1"/>
          </p:cNvPicPr>
          <p:nvPr/>
        </p:nvPicPr>
        <p:blipFill>
          <a:blip r:embed="rId4"/>
          <a:srcRect/>
          <a:stretch>
            <a:fillRect/>
          </a:stretch>
        </p:blipFill>
        <p:spPr bwMode="auto">
          <a:xfrm>
            <a:off x="5572132" y="1428736"/>
            <a:ext cx="3000375" cy="255111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2010532"/>
          </a:xfrm>
        </p:spPr>
        <p:txBody>
          <a:bodyPr>
            <a:normAutofit/>
          </a:bodyPr>
          <a:lstStyle/>
          <a:p>
            <a:r>
              <a:rPr lang="ru-RU" sz="2400" dirty="0" smtClean="0"/>
              <a:t>При нормальной форме стопы нога опирается на наружный продольный свод, а внутренний свод служит рессорой, обеспечивающей эластичность походки. Если мышцы, поддерживающие свод стопы, ослабевают, вся нагрузка ложится на связки, которые, растягиваясь, упрощают стопу</a:t>
            </a:r>
            <a:endParaRPr lang="ru-RU" sz="2400" dirty="0"/>
          </a:p>
        </p:txBody>
      </p:sp>
      <p:pic>
        <p:nvPicPr>
          <p:cNvPr id="5" name="Picture 2" descr="C:\Users\Тигренок\Desktop\New_Folder\platy3.jpg"/>
          <p:cNvPicPr>
            <a:picLocks noChangeAspect="1" noChangeArrowheads="1"/>
          </p:cNvPicPr>
          <p:nvPr/>
        </p:nvPicPr>
        <p:blipFill>
          <a:blip r:embed="rId2"/>
          <a:srcRect/>
          <a:stretch>
            <a:fillRect/>
          </a:stretch>
        </p:blipFill>
        <p:spPr bwMode="auto">
          <a:xfrm>
            <a:off x="4572000" y="2786058"/>
            <a:ext cx="4000500" cy="3000375"/>
          </a:xfrm>
          <a:prstGeom prst="rect">
            <a:avLst/>
          </a:prstGeom>
          <a:noFill/>
          <a:ln w="9525">
            <a:noFill/>
            <a:miter lim="800000"/>
            <a:headEnd/>
            <a:tailEnd/>
          </a:ln>
        </p:spPr>
      </p:pic>
      <p:sp>
        <p:nvSpPr>
          <p:cNvPr id="6" name="Содержимое 5"/>
          <p:cNvSpPr>
            <a:spLocks noGrp="1"/>
          </p:cNvSpPr>
          <p:nvPr>
            <p:ph idx="1"/>
          </p:nvPr>
        </p:nvSpPr>
        <p:spPr>
          <a:xfrm>
            <a:off x="457200" y="2857496"/>
            <a:ext cx="8329642" cy="3500462"/>
          </a:xfrm>
        </p:spPr>
        <p:txBody>
          <a:bodyPr/>
          <a:lstStyle/>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500042"/>
            <a:ext cx="5429287" cy="5796746"/>
          </a:xfrm>
        </p:spPr>
        <p:txBody>
          <a:bodyPr>
            <a:noAutofit/>
          </a:bodyPr>
          <a:lstStyle/>
          <a:p>
            <a:r>
              <a:rPr lang="ru-RU" sz="2400" dirty="0" smtClean="0"/>
              <a:t>При плоскостопии нарушается опорная функция</a:t>
            </a:r>
            <a:r>
              <a:rPr lang="ru-RU" sz="2400" cap="small" dirty="0" smtClean="0"/>
              <a:t> </a:t>
            </a:r>
            <a:r>
              <a:rPr lang="ru-RU" sz="2400" dirty="0" smtClean="0"/>
              <a:t>нижних конечностей, ухудшается их кровоснабжение, отчего появляются боли, а иногда и судороги в ногах. Стопа становится потливой, холодной, синюшной. Уплощение стопы влияет на положение таза и позвоночника</a:t>
            </a:r>
            <a:r>
              <a:rPr lang="ru-RU" sz="2400" u="sng" dirty="0" smtClean="0"/>
              <a:t>,</a:t>
            </a:r>
            <a:r>
              <a:rPr lang="ru-RU" sz="2400" dirty="0" smtClean="0"/>
              <a:t> что ведет к нарушению осанки. Дети, страдающие плоскостопием, при ходьбе широко размахивают руками, сильно топают, подгибают ноги в коленях и тазобедренном суставе; походка      их напряженная, неуклюжая.</a:t>
            </a:r>
            <a:endParaRPr lang="ru-RU" sz="2400" dirty="0"/>
          </a:p>
        </p:txBody>
      </p:sp>
      <p:pic>
        <p:nvPicPr>
          <p:cNvPr id="4" name="Picture 3" descr="C:\Users\Тигренок\Desktop\New_Folder\01.gif"/>
          <p:cNvPicPr>
            <a:picLocks noGrp="1" noChangeAspect="1" noChangeArrowheads="1"/>
          </p:cNvPicPr>
          <p:nvPr>
            <p:ph idx="1"/>
          </p:nvPr>
        </p:nvPicPr>
        <p:blipFill>
          <a:blip r:embed="rId2"/>
          <a:srcRect/>
          <a:stretch>
            <a:fillRect/>
          </a:stretch>
        </p:blipFill>
        <p:spPr bwMode="auto">
          <a:xfrm>
            <a:off x="5429256" y="2285992"/>
            <a:ext cx="3157798" cy="4246561"/>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704088"/>
            <a:ext cx="8229600" cy="938962"/>
          </a:xfrm>
        </p:spPr>
        <p:txBody>
          <a:bodyPr>
            <a:normAutofit/>
          </a:bodyPr>
          <a:lstStyle/>
          <a:p>
            <a:pPr algn="ctr"/>
            <a:r>
              <a:rPr lang="ru-RU" sz="4400" dirty="0" smtClean="0">
                <a:latin typeface="+mn-lt"/>
              </a:rPr>
              <a:t>Формирование детской стопы</a:t>
            </a:r>
            <a:endParaRPr lang="ru-RU" sz="4400" dirty="0">
              <a:latin typeface="+mn-lt"/>
            </a:endParaRPr>
          </a:p>
        </p:txBody>
      </p:sp>
      <p:sp>
        <p:nvSpPr>
          <p:cNvPr id="6" name="Содержимое 5"/>
          <p:cNvSpPr>
            <a:spLocks noGrp="1"/>
          </p:cNvSpPr>
          <p:nvPr>
            <p:ph idx="1"/>
          </p:nvPr>
        </p:nvSpPr>
        <p:spPr/>
        <p:txBody>
          <a:bodyPr>
            <a:normAutofit lnSpcReduction="10000"/>
          </a:bodyPr>
          <a:lstStyle/>
          <a:p>
            <a:r>
              <a:rPr lang="ru-RU" dirty="0" smtClean="0"/>
              <a:t>У детей до 2-х лет наблюдается физиологическое плоскостопие, т.е. практически отсутствует свод стопы. Это абсолютно нормально, ведь у малышей костная ткань мягкая и эластичная, в ней еще мало минеральных веществ, придающих прочность, да и мышечная система до конца не развита. Когда ребенок начинает вставать на ножки и делать первые шаги (7-12 месяцев), в роли амортизатора выступает «жировая подушечка» на подошве, из-за которой детские ступни такие пухленькие.</a:t>
            </a:r>
            <a:br>
              <a:rPr lang="ru-RU" dirty="0" smtClean="0"/>
            </a:b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3829048" cy="5824558"/>
          </a:xfrm>
        </p:spPr>
        <p:txBody>
          <a:bodyPr>
            <a:noAutofit/>
          </a:bodyPr>
          <a:lstStyle/>
          <a:p>
            <a:r>
              <a:rPr lang="ru-RU" sz="2200" dirty="0" smtClean="0"/>
              <a:t>К 2-3 годам кости становятся более прочными, крепнут связки и мышцы, и стопа начинает приобретать «взрослую» форму. Ребенок теперь хорошо стоит на ногах и может совершать долгие пешие прогулки. </a:t>
            </a:r>
          </a:p>
          <a:p>
            <a:r>
              <a:rPr lang="ru-RU" sz="2200" dirty="0" smtClean="0"/>
              <a:t>Процесс формирования стопы продолжается до 5-6 лет. Только после этого возраста можно с определенностью говорить о наличии или отсутствии плоскостопия у ребенка.</a:t>
            </a:r>
            <a:endParaRPr lang="ru-RU" sz="2200" dirty="0"/>
          </a:p>
        </p:txBody>
      </p:sp>
      <p:pic>
        <p:nvPicPr>
          <p:cNvPr id="4" name="Рисунок 3" descr="e786e1d67ab8.jpg"/>
          <p:cNvPicPr>
            <a:picLocks noChangeAspect="1"/>
          </p:cNvPicPr>
          <p:nvPr/>
        </p:nvPicPr>
        <p:blipFill>
          <a:blip r:embed="rId3" cstate="print"/>
          <a:stretch>
            <a:fillRect/>
          </a:stretch>
        </p:blipFill>
        <p:spPr>
          <a:xfrm>
            <a:off x="5072066" y="857232"/>
            <a:ext cx="3214690" cy="2143127"/>
          </a:xfrm>
          <a:prstGeom prst="rect">
            <a:avLst/>
          </a:prstGeom>
          <a:ln>
            <a:noFill/>
          </a:ln>
          <a:effectLst>
            <a:softEdge rad="112500"/>
          </a:effectLst>
        </p:spPr>
      </p:pic>
      <p:pic>
        <p:nvPicPr>
          <p:cNvPr id="1026" name="Picture 2" descr="d1d6e238796508d447ffb5a1be403203"/>
          <p:cNvPicPr>
            <a:picLocks noChangeAspect="1" noChangeArrowheads="1"/>
          </p:cNvPicPr>
          <p:nvPr/>
        </p:nvPicPr>
        <p:blipFill>
          <a:blip r:embed="rId4" cstate="print"/>
          <a:srcRect/>
          <a:stretch>
            <a:fillRect/>
          </a:stretch>
        </p:blipFill>
        <p:spPr bwMode="auto">
          <a:xfrm>
            <a:off x="5715008" y="3286124"/>
            <a:ext cx="2132233" cy="318353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938962"/>
          </a:xfrm>
        </p:spPr>
        <p:txBody>
          <a:bodyPr>
            <a:normAutofit/>
          </a:bodyPr>
          <a:lstStyle/>
          <a:p>
            <a:r>
              <a:rPr lang="ru-RU" sz="4400" dirty="0" smtClean="0">
                <a:latin typeface="+mn-lt"/>
              </a:rPr>
              <a:t>Причины плоскостопия у детей</a:t>
            </a:r>
            <a:endParaRPr lang="ru-RU" sz="4400" dirty="0">
              <a:latin typeface="+mn-lt"/>
            </a:endParaRPr>
          </a:p>
        </p:txBody>
      </p:sp>
      <p:sp>
        <p:nvSpPr>
          <p:cNvPr id="3" name="Содержимое 2"/>
          <p:cNvSpPr>
            <a:spLocks noGrp="1"/>
          </p:cNvSpPr>
          <p:nvPr>
            <p:ph idx="1"/>
          </p:nvPr>
        </p:nvSpPr>
        <p:spPr>
          <a:xfrm>
            <a:off x="457200" y="1935480"/>
            <a:ext cx="8229600" cy="2636528"/>
          </a:xfrm>
        </p:spPr>
        <p:txBody>
          <a:bodyPr>
            <a:normAutofit fontScale="92500" lnSpcReduction="20000"/>
          </a:bodyPr>
          <a:lstStyle/>
          <a:p>
            <a:r>
              <a:rPr lang="ru-RU" dirty="0" smtClean="0"/>
              <a:t>лишний вес;</a:t>
            </a:r>
          </a:p>
          <a:p>
            <a:r>
              <a:rPr lang="ru-RU" dirty="0" smtClean="0"/>
              <a:t>рахит;</a:t>
            </a:r>
          </a:p>
          <a:p>
            <a:r>
              <a:rPr lang="ru-RU" dirty="0" smtClean="0"/>
              <a:t>травмы стопы;</a:t>
            </a:r>
          </a:p>
          <a:p>
            <a:r>
              <a:rPr lang="ru-RU" dirty="0" smtClean="0"/>
              <a:t>врожденная слабость мышц и связок стопы;</a:t>
            </a:r>
          </a:p>
          <a:p>
            <a:r>
              <a:rPr lang="ru-RU" dirty="0" smtClean="0"/>
              <a:t> паралич мышц ног</a:t>
            </a:r>
            <a:r>
              <a:rPr lang="ru-RU" dirty="0" smtClean="0"/>
              <a:t>.</a:t>
            </a:r>
          </a:p>
          <a:p>
            <a:r>
              <a:rPr lang="ru-RU" dirty="0" smtClean="0"/>
              <a:t>Не правильно подобранна</a:t>
            </a:r>
          </a:p>
          <a:p>
            <a:pPr>
              <a:buNone/>
            </a:pPr>
            <a:r>
              <a:rPr lang="ru-RU" dirty="0" smtClean="0"/>
              <a:t>о</a:t>
            </a:r>
            <a:r>
              <a:rPr lang="ru-RU" dirty="0" smtClean="0"/>
              <a:t>бувь.</a:t>
            </a:r>
            <a:endParaRPr lang="ru-RU" dirty="0" smtClean="0"/>
          </a:p>
          <a:p>
            <a:pPr algn="r"/>
            <a:endParaRPr lang="ru-RU" dirty="0"/>
          </a:p>
        </p:txBody>
      </p:sp>
      <p:pic>
        <p:nvPicPr>
          <p:cNvPr id="2052" name="Picture 4" descr="F:\kosolapie14[1].jpg"/>
          <p:cNvPicPr>
            <a:picLocks noChangeAspect="1" noChangeArrowheads="1"/>
          </p:cNvPicPr>
          <p:nvPr/>
        </p:nvPicPr>
        <p:blipFill>
          <a:blip r:embed="rId3" cstate="print"/>
          <a:srcRect/>
          <a:stretch>
            <a:fillRect/>
          </a:stretch>
        </p:blipFill>
        <p:spPr bwMode="auto">
          <a:xfrm>
            <a:off x="4857752" y="3786190"/>
            <a:ext cx="2376480" cy="288197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010400"/>
          </a:xfrm>
        </p:spPr>
        <p:txBody>
          <a:bodyPr>
            <a:normAutofit/>
          </a:bodyPr>
          <a:lstStyle/>
          <a:p>
            <a:pPr algn="ctr"/>
            <a:r>
              <a:rPr lang="ru-RU" sz="4400" dirty="0" smtClean="0">
                <a:latin typeface="+mn-lt"/>
              </a:rPr>
              <a:t>Признаки плоскостопия</a:t>
            </a:r>
            <a:endParaRPr lang="ru-RU" sz="4400" dirty="0">
              <a:latin typeface="+mn-lt"/>
            </a:endParaRPr>
          </a:p>
        </p:txBody>
      </p:sp>
      <p:sp>
        <p:nvSpPr>
          <p:cNvPr id="3" name="Содержимое 2"/>
          <p:cNvSpPr>
            <a:spLocks noGrp="1"/>
          </p:cNvSpPr>
          <p:nvPr>
            <p:ph idx="1"/>
          </p:nvPr>
        </p:nvSpPr>
        <p:spPr/>
        <p:txBody>
          <a:bodyPr>
            <a:normAutofit fontScale="85000" lnSpcReduction="10000"/>
          </a:bodyPr>
          <a:lstStyle/>
          <a:p>
            <a:r>
              <a:rPr lang="ru-RU" dirty="0" smtClean="0"/>
              <a:t>быстрая утомляемость ног; </a:t>
            </a:r>
          </a:p>
          <a:p>
            <a:r>
              <a:rPr lang="ru-RU" dirty="0" smtClean="0"/>
              <a:t>к вечеру возможное появление отека стоп, которого не будет утром;</a:t>
            </a:r>
          </a:p>
          <a:p>
            <a:r>
              <a:rPr lang="ru-RU" dirty="0" smtClean="0"/>
              <a:t> ноющие боли при стоянии или ходьбе в голенях и стопах;</a:t>
            </a:r>
          </a:p>
          <a:p>
            <a:r>
              <a:rPr lang="ru-RU" dirty="0" smtClean="0"/>
              <a:t>быстрое изнашивание внутренней стороны подошвы; </a:t>
            </a:r>
          </a:p>
          <a:p>
            <a:r>
              <a:rPr lang="ru-RU" dirty="0" smtClean="0"/>
              <a:t> ребенок ходит с широко наставленными ногами, слегка сгибая ноги в коленях, развернув стопы; </a:t>
            </a:r>
          </a:p>
          <a:p>
            <a:r>
              <a:rPr lang="ru-RU" dirty="0" smtClean="0"/>
              <a:t> стопа имеет неправильную форму или становится шире;</a:t>
            </a:r>
          </a:p>
          <a:p>
            <a:r>
              <a:rPr lang="ru-RU" dirty="0" smtClean="0"/>
              <a:t> врастание ногтей пальцев ног в кожу;</a:t>
            </a:r>
          </a:p>
          <a:p>
            <a:r>
              <a:rPr lang="ru-RU" dirty="0" smtClean="0"/>
              <a:t>искривление пальцев ног;</a:t>
            </a:r>
          </a:p>
          <a:p>
            <a:r>
              <a:rPr lang="ru-RU" dirty="0" smtClean="0"/>
              <a:t> появление мозолей.</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488</TotalTime>
  <Words>1035</Words>
  <Application>Microsoft Office PowerPoint</Application>
  <PresentationFormat>Экран (4:3)</PresentationFormat>
  <Paragraphs>76</Paragraphs>
  <Slides>14</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Поток</vt:lpstr>
      <vt:lpstr>МАСТЕР-КЛАСС «Лёгкая походка. Красота. Здоровье» Профилактика плоскостопия у детей дошкольного возраста      инструктор по физической культуре МБДОУ  Тусида Е.В.</vt:lpstr>
      <vt:lpstr>Что такое плоскостопие?</vt:lpstr>
      <vt:lpstr>                        Деформация стоп бывает двух видов: поперечная и продольная. </vt:lpstr>
      <vt:lpstr>При нормальной форме стопы нога опирается на наружный продольный свод, а внутренний свод служит рессорой, обеспечивающей эластичность походки. Если мышцы, поддерживающие свод стопы, ослабевают, вся нагрузка ложится на связки, которые, растягиваясь, упрощают стопу</vt:lpstr>
      <vt:lpstr>При плоскостопии нарушается опорная функция нижних конечностей, ухудшается их кровоснабжение, отчего появляются боли, а иногда и судороги в ногах. Стопа становится потливой, холодной, синюшной. Уплощение стопы влияет на положение таза и позвоночника, что ведет к нарушению осанки. Дети, страдающие плоскостопием, при ходьбе широко размахивают руками, сильно топают, подгибают ноги в коленях и тазобедренном суставе; походка      их напряженная, неуклюжая.</vt:lpstr>
      <vt:lpstr>Формирование детской стопы</vt:lpstr>
      <vt:lpstr>Слайд 7</vt:lpstr>
      <vt:lpstr>Причины плоскостопия у детей</vt:lpstr>
      <vt:lpstr>Признаки плоскостопия</vt:lpstr>
      <vt:lpstr>Упражнения по профилактике плоскостопия</vt:lpstr>
      <vt:lpstr>Слайд 11</vt:lpstr>
      <vt:lpstr>Слайд 12</vt:lpstr>
      <vt:lpstr>Слайд 13</vt:lpstr>
      <vt:lpstr>Желаем здоровья! Спасибо за внимание!</vt:lpstr>
    </vt:vector>
  </TitlesOfParts>
  <Company>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Профилактика плоскостопия у детей дошкольного возраста</dc:title>
  <dc:creator>Аня</dc:creator>
  <cp:lastModifiedBy>Наталья</cp:lastModifiedBy>
  <cp:revision>47</cp:revision>
  <dcterms:created xsi:type="dcterms:W3CDTF">2012-04-09T15:10:56Z</dcterms:created>
  <dcterms:modified xsi:type="dcterms:W3CDTF">2014-02-12T06:13:21Z</dcterms:modified>
</cp:coreProperties>
</file>