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9" r:id="rId12"/>
    <p:sldId id="268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1803-D3A7-4F30-8F2D-BE00DC80A920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62E-B864-4592-8C7F-EFDABE5E0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70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1803-D3A7-4F30-8F2D-BE00DC80A920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62E-B864-4592-8C7F-EFDABE5E0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25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1803-D3A7-4F30-8F2D-BE00DC80A920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62E-B864-4592-8C7F-EFDABE5E0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8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1803-D3A7-4F30-8F2D-BE00DC80A920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62E-B864-4592-8C7F-EFDABE5E0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24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1803-D3A7-4F30-8F2D-BE00DC80A920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62E-B864-4592-8C7F-EFDABE5E0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6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1803-D3A7-4F30-8F2D-BE00DC80A920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62E-B864-4592-8C7F-EFDABE5E0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44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1803-D3A7-4F30-8F2D-BE00DC80A920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62E-B864-4592-8C7F-EFDABE5E0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72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1803-D3A7-4F30-8F2D-BE00DC80A920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62E-B864-4592-8C7F-EFDABE5E0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78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1803-D3A7-4F30-8F2D-BE00DC80A920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62E-B864-4592-8C7F-EFDABE5E0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1803-D3A7-4F30-8F2D-BE00DC80A920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62E-B864-4592-8C7F-EFDABE5E0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0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1803-D3A7-4F30-8F2D-BE00DC80A920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62E-B864-4592-8C7F-EFDABE5E0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39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E1803-D3A7-4F30-8F2D-BE00DC80A920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0E62E-B864-4592-8C7F-EFDABE5E0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5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3" name="chimes.wav"/>
          </p:stSnd>
        </p:sndAc>
      </p:transition>
    </mc:Choice>
    <mc:Fallback xmlns="">
      <p:transition spd="slow">
        <p:circle/>
        <p:sndAc>
          <p:stSnd>
            <p:snd r:embed="rId15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rana-sovetov.com/" TargetMode="External"/><Relationship Id="rId3" Type="http://schemas.openxmlformats.org/officeDocument/2006/relationships/hyperlink" Target="http://www.pomochnik-vsem.ru/" TargetMode="External"/><Relationship Id="rId7" Type="http://schemas.openxmlformats.org/officeDocument/2006/relationships/hyperlink" Target="http://www.dohcolonoc.ru/" TargetMode="External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ladraz.ru/" TargetMode="External"/><Relationship Id="rId11" Type="http://schemas.openxmlformats.org/officeDocument/2006/relationships/slide" Target="slide2.xml"/><Relationship Id="rId5" Type="http://schemas.openxmlformats.org/officeDocument/2006/relationships/hyperlink" Target="http://www.jlady.ru/" TargetMode="External"/><Relationship Id="rId10" Type="http://schemas.openxmlformats.org/officeDocument/2006/relationships/hyperlink" Target="http://www.rcdt-rk.ru/" TargetMode="External"/><Relationship Id="rId4" Type="http://schemas.openxmlformats.org/officeDocument/2006/relationships/hyperlink" Target="http://www.stranamasterov.ru/" TargetMode="External"/><Relationship Id="rId9" Type="http://schemas.openxmlformats.org/officeDocument/2006/relationships/hyperlink" Target="http://www.babyblog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3.xml"/><Relationship Id="rId7" Type="http://schemas.openxmlformats.org/officeDocument/2006/relationships/slide" Target="slide9.xml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4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4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jpeg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jpeg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3652" y="1429555"/>
            <a:ext cx="8100810" cy="2614413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64384"/>
              </a:avLst>
            </a:prstTxWarp>
            <a:spAutoFit/>
          </a:bodyPr>
          <a:lstStyle/>
          <a:p>
            <a:pPr algn="ctr"/>
            <a:r>
              <a:rPr lang="ru-RU" sz="28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Методическая разработка на тему:</a:t>
            </a:r>
          </a:p>
          <a:p>
            <a:pPr algn="ctr"/>
            <a:r>
              <a:rPr lang="ru-RU" sz="28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«Чудесные превращения бумаги» </a:t>
            </a:r>
          </a:p>
          <a:p>
            <a:pPr algn="ctr"/>
            <a:r>
              <a:rPr lang="ru-RU" sz="28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Техника «Торцевание»</a:t>
            </a:r>
            <a:endParaRPr lang="ru-RU" sz="28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6817" y="4043968"/>
            <a:ext cx="4765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Подготовила: </a:t>
            </a:r>
          </a:p>
          <a:p>
            <a:r>
              <a:rPr lang="ru-RU" sz="2400" b="1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воспитатель ГБДОУ ЦРР д/с № 89, Красногвардейского района</a:t>
            </a:r>
          </a:p>
          <a:p>
            <a:r>
              <a:rPr lang="ru-RU" sz="2400" b="1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Твердохлеб Юлия Валерьевна</a:t>
            </a:r>
            <a:endParaRPr lang="ru-RU" sz="2400" b="1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7147" y="6196716"/>
            <a:ext cx="3361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ln w="13462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Санкт-Петербург 2014г.</a:t>
            </a:r>
            <a:endParaRPr lang="ru-RU" sz="2400" b="1">
              <a:ln w="13462">
                <a:solidFill>
                  <a:schemeClr val="bg2">
                    <a:lumMod val="75000"/>
                  </a:schemeClr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486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4" t="3948" r="18837" b="4796"/>
          <a:stretch/>
        </p:blipFill>
        <p:spPr>
          <a:xfrm>
            <a:off x="476519" y="830687"/>
            <a:ext cx="3285421" cy="2534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60" t="7805" r="7403" b="8743"/>
          <a:stretch/>
        </p:blipFill>
        <p:spPr>
          <a:xfrm>
            <a:off x="4217831" y="827339"/>
            <a:ext cx="3670479" cy="25382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96" t="15823" r="15246" b="6730"/>
          <a:stretch/>
        </p:blipFill>
        <p:spPr>
          <a:xfrm>
            <a:off x="8578571" y="830688"/>
            <a:ext cx="3419223" cy="25349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11" t="30540" r="32778"/>
          <a:stretch/>
        </p:blipFill>
        <p:spPr>
          <a:xfrm>
            <a:off x="2686369" y="3966504"/>
            <a:ext cx="2555332" cy="27122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86" r="20553" b="8108"/>
          <a:stretch/>
        </p:blipFill>
        <p:spPr>
          <a:xfrm>
            <a:off x="6270391" y="3966504"/>
            <a:ext cx="3026759" cy="27251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6519" y="206062"/>
            <a:ext cx="1115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1.Нарезаем гофр. бумагу сначала на полоски, шириной 1см, затем на квадратики.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435235"/>
            <a:ext cx="119322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Готовим заготовку. Рисуем на картоне или на бумаге эскиз картинки. Наносим клей по контуру.</a:t>
            </a:r>
            <a:endParaRPr 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домой 15">
            <a:hlinkClick r:id="rId8" action="ppaction://hlinksldjump" highlightClick="1"/>
          </p:cNvPr>
          <p:cNvSpPr/>
          <p:nvPr/>
        </p:nvSpPr>
        <p:spPr>
          <a:xfrm>
            <a:off x="225381" y="6207617"/>
            <a:ext cx="502276" cy="48402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10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36" t="23062" r="14804"/>
          <a:stretch/>
        </p:blipFill>
        <p:spPr>
          <a:xfrm>
            <a:off x="209311" y="836862"/>
            <a:ext cx="4197700" cy="31458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0" t="7762" r="16293" b="11788"/>
          <a:stretch/>
        </p:blipFill>
        <p:spPr>
          <a:xfrm>
            <a:off x="4621756" y="2877168"/>
            <a:ext cx="3839058" cy="25721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52234" b="32969"/>
          <a:stretch/>
        </p:blipFill>
        <p:spPr>
          <a:xfrm>
            <a:off x="8675560" y="3661567"/>
            <a:ext cx="3317656" cy="3095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93" y="128976"/>
            <a:ext cx="4516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mtClean="0"/>
              <a:t>1.Положите квадратик на палец. Поставьте стержень в центр квадратика</a:t>
            </a:r>
            <a:endParaRPr lang="ru-RU" sz="2000"/>
          </a:p>
        </p:txBody>
      </p:sp>
      <p:sp>
        <p:nvSpPr>
          <p:cNvPr id="12" name="TextBox 11"/>
          <p:cNvSpPr txBox="1"/>
          <p:nvPr/>
        </p:nvSpPr>
        <p:spPr>
          <a:xfrm>
            <a:off x="4621756" y="1159028"/>
            <a:ext cx="37281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mtClean="0"/>
              <a:t>2.Зажав квадратик между пальцами, обжимаем и накручиваем его на стержень, одновременно прокатывая стержень между пальцами.</a:t>
            </a:r>
            <a:endParaRPr lang="ru-RU" sz="2000"/>
          </a:p>
        </p:txBody>
      </p:sp>
      <p:sp>
        <p:nvSpPr>
          <p:cNvPr id="13" name="TextBox 12"/>
          <p:cNvSpPr txBox="1"/>
          <p:nvPr/>
        </p:nvSpPr>
        <p:spPr>
          <a:xfrm>
            <a:off x="8621689" y="1627912"/>
            <a:ext cx="3206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mtClean="0"/>
              <a:t>3.Получившуюся торцовочку, придерживая ее пальцем, чтобы она не упала со стержня, приклеиваем к заготовке и вынимаем стержень</a:t>
            </a:r>
            <a:endParaRPr lang="ru-RU" sz="2000"/>
          </a:p>
        </p:txBody>
      </p:sp>
      <p:sp>
        <p:nvSpPr>
          <p:cNvPr id="14" name="Управляющая кнопка: домой 13">
            <a:hlinkClick r:id="rId6" action="ppaction://hlinksldjump" highlightClick="1"/>
          </p:cNvPr>
          <p:cNvSpPr/>
          <p:nvPr/>
        </p:nvSpPr>
        <p:spPr>
          <a:xfrm>
            <a:off x="209311" y="6228522"/>
            <a:ext cx="599072" cy="52859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48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26" t="4040" r="6163" b="5496"/>
          <a:stretch/>
        </p:blipFill>
        <p:spPr>
          <a:xfrm>
            <a:off x="270457" y="631065"/>
            <a:ext cx="4855335" cy="34515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94" t="4498" r="9448" b="7064"/>
          <a:stretch/>
        </p:blipFill>
        <p:spPr>
          <a:xfrm rot="16200000">
            <a:off x="4873111" y="3317852"/>
            <a:ext cx="3812147" cy="29204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28" t="23303" r="13712" b="12179"/>
          <a:stretch/>
        </p:blipFill>
        <p:spPr>
          <a:xfrm rot="10800000">
            <a:off x="7772400" y="206062"/>
            <a:ext cx="4159875" cy="28608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Управляющая кнопка: домой 6">
            <a:hlinkClick r:id="rId6" action="ppaction://hlinksldjump" highlightClick="1"/>
          </p:cNvPr>
          <p:cNvSpPr/>
          <p:nvPr/>
        </p:nvSpPr>
        <p:spPr>
          <a:xfrm>
            <a:off x="270457" y="6123903"/>
            <a:ext cx="553791" cy="56023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48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20364" y="3987933"/>
            <a:ext cx="5007737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0" i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Легкое в исполнении торцевание имеет неожиданно эффектный результат, который не оставит равнодушным ни мастеров, ни тех, кто этим результатом будет любоваться.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92709" y="545282"/>
            <a:ext cx="6224789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0" i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Можно работать всей группой и выполнить большую мозаику размером с лист ватмана. Работу над таким ковром можно превратить в интересную игру. Надо разбить все поле для мозаики на квадраты (например, со стороной 5 см). Каждый ребенок выполняет мозаику на нескольких квадратах, а потом наклеивает их на соответствующее место по эскизу. Места стыковки квадратов практически не будут видны за счет пушистости. </a:t>
            </a:r>
            <a:endParaRPr lang="ru-RU"/>
          </a:p>
        </p:txBody>
      </p:sp>
      <p:pic>
        <p:nvPicPr>
          <p:cNvPr id="5122" name="Picture 2" descr="http://kladraz.ru/images/39(4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73" t="1114" r="2612" b="1530"/>
          <a:stretch/>
        </p:blipFill>
        <p:spPr bwMode="auto">
          <a:xfrm>
            <a:off x="592429" y="901521"/>
            <a:ext cx="4043966" cy="521594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141668" y="6246254"/>
            <a:ext cx="592428" cy="5151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51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778856"/>
              </p:ext>
            </p:extLst>
          </p:nvPr>
        </p:nvGraphicFramePr>
        <p:xfrm>
          <a:off x="2959278" y="1094704"/>
          <a:ext cx="5515020" cy="437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5020"/>
              </a:tblGrid>
              <a:tr h="588188">
                <a:tc>
                  <a:txBody>
                    <a:bodyPr/>
                    <a:lstStyle/>
                    <a:p>
                      <a:pPr algn="ctr"/>
                      <a:r>
                        <a:rPr lang="ru-RU" sz="2000" smtClean="0"/>
                        <a:t>Используемая</a:t>
                      </a:r>
                      <a:r>
                        <a:rPr lang="ru-RU" sz="2000" baseline="0" smtClean="0"/>
                        <a:t> л</a:t>
                      </a:r>
                      <a:r>
                        <a:rPr lang="ru-RU" sz="2000" smtClean="0"/>
                        <a:t>итература, сайты</a:t>
                      </a:r>
                      <a:endParaRPr lang="ru-RU" sz="2000"/>
                    </a:p>
                  </a:txBody>
                  <a:tcPr anchor="ctr"/>
                </a:tc>
              </a:tr>
              <a:tr h="473829">
                <a:tc>
                  <a:txBody>
                    <a:bodyPr/>
                    <a:lstStyle/>
                    <a:p>
                      <a:r>
                        <a:rPr lang="en-US" sz="2000" smtClean="0">
                          <a:hlinkClick r:id="rId3"/>
                        </a:rPr>
                        <a:t>www.pomochnik-vsem.ru</a:t>
                      </a:r>
                      <a:endParaRPr lang="ru-RU" sz="2000"/>
                    </a:p>
                  </a:txBody>
                  <a:tcPr/>
                </a:tc>
              </a:tr>
              <a:tr h="473829">
                <a:tc>
                  <a:txBody>
                    <a:bodyPr/>
                    <a:lstStyle/>
                    <a:p>
                      <a:r>
                        <a:rPr lang="en-US" sz="2000" smtClean="0">
                          <a:hlinkClick r:id="rId4"/>
                        </a:rPr>
                        <a:t>www.stranamasterov.ru</a:t>
                      </a:r>
                      <a:endParaRPr lang="ru-RU" sz="2000"/>
                    </a:p>
                  </a:txBody>
                  <a:tcPr/>
                </a:tc>
              </a:tr>
              <a:tr h="473829">
                <a:tc>
                  <a:txBody>
                    <a:bodyPr/>
                    <a:lstStyle/>
                    <a:p>
                      <a:r>
                        <a:rPr lang="en-US" sz="2000" smtClean="0">
                          <a:hlinkClick r:id="rId5"/>
                        </a:rPr>
                        <a:t>www.jlady.ru</a:t>
                      </a:r>
                      <a:endParaRPr lang="ru-RU" sz="2000"/>
                    </a:p>
                  </a:txBody>
                  <a:tcPr/>
                </a:tc>
              </a:tr>
              <a:tr h="473829">
                <a:tc>
                  <a:txBody>
                    <a:bodyPr/>
                    <a:lstStyle/>
                    <a:p>
                      <a:r>
                        <a:rPr lang="en-US" sz="2000" smtClean="0">
                          <a:hlinkClick r:id="rId6"/>
                        </a:rPr>
                        <a:t>www.kladraz.ru</a:t>
                      </a:r>
                      <a:endParaRPr lang="ru-RU" sz="2000"/>
                    </a:p>
                  </a:txBody>
                  <a:tcPr/>
                </a:tc>
              </a:tr>
              <a:tr h="473829">
                <a:tc>
                  <a:txBody>
                    <a:bodyPr/>
                    <a:lstStyle/>
                    <a:p>
                      <a:r>
                        <a:rPr lang="en-US" sz="2000" smtClean="0">
                          <a:hlinkClick r:id="rId7"/>
                        </a:rPr>
                        <a:t>www.dohcolonoc.ru</a:t>
                      </a:r>
                      <a:endParaRPr lang="ru-RU" sz="2000"/>
                    </a:p>
                  </a:txBody>
                  <a:tcPr/>
                </a:tc>
              </a:tr>
              <a:tr h="473829">
                <a:tc>
                  <a:txBody>
                    <a:bodyPr/>
                    <a:lstStyle/>
                    <a:p>
                      <a:r>
                        <a:rPr lang="en-US" sz="2000" smtClean="0">
                          <a:hlinkClick r:id="rId8"/>
                        </a:rPr>
                        <a:t>www.strana-sovetov.com</a:t>
                      </a:r>
                      <a:endParaRPr lang="en-US" sz="2000" smtClean="0"/>
                    </a:p>
                  </a:txBody>
                  <a:tcPr/>
                </a:tc>
              </a:tr>
              <a:tr h="473829">
                <a:tc>
                  <a:txBody>
                    <a:bodyPr/>
                    <a:lstStyle/>
                    <a:p>
                      <a:r>
                        <a:rPr lang="en-US" sz="2000" smtClean="0">
                          <a:hlinkClick r:id="rId9"/>
                        </a:rPr>
                        <a:t>www.babyblog.ru</a:t>
                      </a:r>
                      <a:endParaRPr lang="en-US" sz="2000" smtClean="0"/>
                    </a:p>
                  </a:txBody>
                  <a:tcPr/>
                </a:tc>
              </a:tr>
              <a:tr h="473829">
                <a:tc>
                  <a:txBody>
                    <a:bodyPr/>
                    <a:lstStyle/>
                    <a:p>
                      <a:r>
                        <a:rPr lang="en-US" sz="2000" smtClean="0">
                          <a:hlinkClick r:id="rId10"/>
                        </a:rPr>
                        <a:t>www.rcdt-rk.ru</a:t>
                      </a:r>
                      <a:endParaRPr lang="en-US" sz="200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домой 4">
            <a:hlinkClick r:id="rId11" action="ppaction://hlinksldjump" highlightClick="1"/>
          </p:cNvPr>
          <p:cNvSpPr/>
          <p:nvPr/>
        </p:nvSpPr>
        <p:spPr>
          <a:xfrm>
            <a:off x="231820" y="6104586"/>
            <a:ext cx="566671" cy="5215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67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9891" y="210579"/>
            <a:ext cx="2162577" cy="343214"/>
          </a:xfrm>
        </p:spPr>
        <p:txBody>
          <a:bodyPr>
            <a:noAutofit/>
          </a:bodyPr>
          <a:lstStyle/>
          <a:p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351677"/>
              </p:ext>
            </p:extLst>
          </p:nvPr>
        </p:nvGraphicFramePr>
        <p:xfrm>
          <a:off x="2032001" y="719656"/>
          <a:ext cx="8052158" cy="546220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052158"/>
              </a:tblGrid>
              <a:tr h="5487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79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400" baseline="0" smtClean="0">
                          <a:hlinkClick r:id="rId3" action="ppaction://hlinksldjump"/>
                        </a:rPr>
                        <a:t>1. Введение</a:t>
                      </a:r>
                      <a:endParaRPr lang="ru-RU" sz="2400"/>
                    </a:p>
                  </a:txBody>
                  <a:tcPr/>
                </a:tc>
              </a:tr>
              <a:tr h="548796">
                <a:tc>
                  <a:txBody>
                    <a:bodyPr/>
                    <a:lstStyle/>
                    <a:p>
                      <a:r>
                        <a:rPr lang="ru-RU" sz="2400" smtClean="0">
                          <a:hlinkClick r:id="rId4" action="ppaction://hlinksldjump"/>
                        </a:rPr>
                        <a:t>2. Техника</a:t>
                      </a:r>
                      <a:r>
                        <a:rPr lang="ru-RU" sz="2400" baseline="0" smtClean="0">
                          <a:hlinkClick r:id="rId4" action="ppaction://hlinksldjump"/>
                        </a:rPr>
                        <a:t> «торцевание» и ее виды</a:t>
                      </a:r>
                      <a:endParaRPr lang="ru-RU" sz="2400"/>
                    </a:p>
                  </a:txBody>
                  <a:tcPr/>
                </a:tc>
              </a:tr>
              <a:tr h="548796">
                <a:tc>
                  <a:txBody>
                    <a:bodyPr/>
                    <a:lstStyle/>
                    <a:p>
                      <a:r>
                        <a:rPr lang="ru-RU" sz="2400" smtClean="0">
                          <a:hlinkClick r:id="rId5" action="ppaction://hlinksldjump"/>
                        </a:rPr>
                        <a:t>3. Дошкольники</a:t>
                      </a:r>
                      <a:r>
                        <a:rPr lang="ru-RU" sz="2400" baseline="0" smtClean="0">
                          <a:hlinkClick r:id="rId5" action="ppaction://hlinksldjump"/>
                        </a:rPr>
                        <a:t> и «торцевание»</a:t>
                      </a:r>
                      <a:endParaRPr lang="ru-RU" sz="2400"/>
                    </a:p>
                  </a:txBody>
                  <a:tcPr/>
                </a:tc>
              </a:tr>
              <a:tr h="548796">
                <a:tc>
                  <a:txBody>
                    <a:bodyPr/>
                    <a:lstStyle/>
                    <a:p>
                      <a:r>
                        <a:rPr lang="ru-RU" sz="2400" smtClean="0">
                          <a:hlinkClick r:id="rId6" action="ppaction://hlinksldjump"/>
                        </a:rPr>
                        <a:t>4. Задачи</a:t>
                      </a:r>
                      <a:endParaRPr lang="ru-RU" sz="2400"/>
                    </a:p>
                  </a:txBody>
                  <a:tcPr/>
                </a:tc>
              </a:tr>
              <a:tr h="548796">
                <a:tc>
                  <a:txBody>
                    <a:bodyPr/>
                    <a:lstStyle/>
                    <a:p>
                      <a:r>
                        <a:rPr lang="ru-RU" sz="2400" smtClean="0">
                          <a:hlinkClick r:id="rId7" action="ppaction://hlinksldjump"/>
                        </a:rPr>
                        <a:t>5. Материалы и инструменты</a:t>
                      </a:r>
                      <a:endParaRPr lang="ru-RU" sz="2400"/>
                    </a:p>
                  </a:txBody>
                  <a:tcPr/>
                </a:tc>
              </a:tr>
              <a:tr h="548796">
                <a:tc>
                  <a:txBody>
                    <a:bodyPr/>
                    <a:lstStyle/>
                    <a:p>
                      <a:r>
                        <a:rPr lang="ru-RU" sz="2400" smtClean="0">
                          <a:hlinkClick r:id="rId8" action="ppaction://hlinksldjump"/>
                        </a:rPr>
                        <a:t>6. Техника изготовления</a:t>
                      </a:r>
                      <a:endParaRPr lang="ru-RU" sz="2400"/>
                    </a:p>
                  </a:txBody>
                  <a:tcPr/>
                </a:tc>
              </a:tr>
              <a:tr h="548796">
                <a:tc>
                  <a:txBody>
                    <a:bodyPr/>
                    <a:lstStyle/>
                    <a:p>
                      <a:r>
                        <a:rPr lang="ru-RU" sz="2400" smtClean="0">
                          <a:hlinkClick r:id="rId9" action="ppaction://hlinksldjump"/>
                        </a:rPr>
                        <a:t>7. Готовые работы</a:t>
                      </a:r>
                      <a:endParaRPr lang="ru-RU" sz="2400"/>
                    </a:p>
                  </a:txBody>
                  <a:tcPr/>
                </a:tc>
              </a:tr>
              <a:tr h="548796">
                <a:tc>
                  <a:txBody>
                    <a:bodyPr/>
                    <a:lstStyle/>
                    <a:p>
                      <a:r>
                        <a:rPr lang="ru-RU" sz="2400" smtClean="0">
                          <a:hlinkClick r:id="rId10" action="ppaction://hlinksldjump"/>
                        </a:rPr>
                        <a:t>8. Заключение</a:t>
                      </a:r>
                      <a:endParaRPr lang="ru-RU" sz="2400"/>
                    </a:p>
                  </a:txBody>
                  <a:tcPr/>
                </a:tc>
              </a:tr>
              <a:tr h="523039">
                <a:tc>
                  <a:txBody>
                    <a:bodyPr/>
                    <a:lstStyle/>
                    <a:p>
                      <a:r>
                        <a:rPr lang="ru-RU" sz="2400" smtClean="0">
                          <a:hlinkClick r:id="rId11" action="ppaction://hlinksldjump"/>
                        </a:rPr>
                        <a:t>9. Литература</a:t>
                      </a:r>
                      <a:endParaRPr lang="ru-RU" sz="2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0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1522" y="1116306"/>
            <a:ext cx="10740979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Бумага, как материал для детского творчества, ни с чем несравнима (легкость обработки, минимум инструментов).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Любая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бумагой - складывание, вырезание, плетение - не только увлекательна, но и познавательна. Бумага дает возможность ребенку проявить свою индивидуальность, воплотить замысел, ощутить радость творчества. Дети постигают поистине универсальный характер бумаги, открывая ее поразительные качества, знакомятся с самыми простыми поделками из бумаги и с приготовлениями более сложных, трудоемких и, вместе с тем, интересных изделий. Кроме того, дети приобретают навыки конструкторской работы, опыт работы в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коллективе.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с бумагой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знакомятся со следующими техниками: квиллинг, оригами, аппликация, торцевание.</a:t>
            </a:r>
          </a:p>
          <a:p>
            <a:pPr algn="ctr"/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Мы сегодня подробно познакомимся с техникой «торцевание».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1372044" y="6246254"/>
            <a:ext cx="540914" cy="5151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48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184" y="231820"/>
            <a:ext cx="11998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Торцевание</a:t>
            </a:r>
            <a:r>
              <a:rPr lang="ru-RU" sz="2000" dirty="0"/>
              <a:t> </a:t>
            </a:r>
            <a:r>
              <a:rPr lang="ru-RU" sz="2000" dirty="0" smtClean="0"/>
              <a:t>–один </a:t>
            </a:r>
            <a:r>
              <a:rPr lang="ru-RU" sz="2000" dirty="0"/>
              <a:t>из видов бумажного рукоделия. Эту технику можно отнести и к способу аппликации, и к виду квиллинга (</a:t>
            </a:r>
            <a:r>
              <a:rPr lang="ru-RU" sz="2000" dirty="0" err="1" smtClean="0"/>
              <a:t>бумагокручения</a:t>
            </a:r>
            <a:r>
              <a:rPr lang="ru-RU" sz="2000" dirty="0"/>
              <a:t>). С помощью торцевания можно создавать удивительные объемные картины, мозаики, панно, декоративные элементы интерьера, </a:t>
            </a:r>
            <a:r>
              <a:rPr lang="ru-RU" sz="2000" dirty="0" smtClean="0"/>
              <a:t>открытки:</a:t>
            </a:r>
            <a:endParaRPr lang="ru-RU" sz="2000" dirty="0"/>
          </a:p>
        </p:txBody>
      </p:sp>
      <p:pic>
        <p:nvPicPr>
          <p:cNvPr id="1026" name="Picture 2" descr="http://kids-bookshop.com/pictures/75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" t="1482" r="4947" b="3190"/>
          <a:stretch/>
        </p:blipFill>
        <p:spPr bwMode="auto">
          <a:xfrm>
            <a:off x="199623" y="1906075"/>
            <a:ext cx="3644722" cy="277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0.liveinternet.ru/images/attach/c/7/96/971/96971260_01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25" b="4139"/>
          <a:stretch/>
        </p:blipFill>
        <p:spPr bwMode="auto">
          <a:xfrm>
            <a:off x="7973051" y="1906075"/>
            <a:ext cx="4053310" cy="277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ranamasterov.ru/img3/i1008/IMG_0420_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22" b="11348"/>
          <a:stretch/>
        </p:blipFill>
        <p:spPr bwMode="auto">
          <a:xfrm>
            <a:off x="4016018" y="4208450"/>
            <a:ext cx="3785360" cy="24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harla.ru/uploads/images/2/d/d/0/10/d84801dd1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6" r="6929"/>
          <a:stretch/>
        </p:blipFill>
        <p:spPr bwMode="auto">
          <a:xfrm>
            <a:off x="4285960" y="1548274"/>
            <a:ext cx="3248182" cy="25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7" action="ppaction://hlinksldjump" highlightClick="1"/>
          </p:cNvPr>
          <p:cNvSpPr/>
          <p:nvPr/>
        </p:nvSpPr>
        <p:spPr>
          <a:xfrm>
            <a:off x="199623" y="6181859"/>
            <a:ext cx="637504" cy="55379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25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1337" y="1550532"/>
            <a:ext cx="7683879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этой техники – создание изображений и предметов с помощью объемных элементов из бумаги. Объемный элемент торцевания называют «торцовкой» или «торчком». Он представляет собой сжатый в виде воронки или конуса кусочек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мягкой, желательно гофрированной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бумаги. Именно из таких элементов и создается задуманное изделие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торцевания: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объемное, контурное, многослойное и плоскостное.</a:t>
            </a: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334851" y="6143222"/>
            <a:ext cx="579549" cy="4958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49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7198" y="176265"/>
            <a:ext cx="3163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/>
              <a:t>Виды торцевания:</a:t>
            </a:r>
            <a:endParaRPr lang="ru-RU" sz="2400"/>
          </a:p>
        </p:txBody>
      </p:sp>
      <p:pic>
        <p:nvPicPr>
          <p:cNvPr id="2050" name="Picture 2" descr="http://s009.radikal.ru/i310/1103/a5/bc85668a102d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5" t="1864" r="1356" b="1806"/>
          <a:stretch/>
        </p:blipFill>
        <p:spPr bwMode="auto">
          <a:xfrm>
            <a:off x="243391" y="599297"/>
            <a:ext cx="2865926" cy="276558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igpapa.com.ua/blog/wp-content/plugins/wp-o-matic/cache/7b7a0_torcev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4612" y="3123436"/>
            <a:ext cx="2162622" cy="348722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70438" y="2146289"/>
            <a:ext cx="2210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Контурное –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торцовки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выкладывают по контуру рисунка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29407" y="887719"/>
            <a:ext cx="3188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Плоскостное – торцовочки располагают плотно друг к другу по поверхности рисунка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767" y="3364884"/>
            <a:ext cx="30511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Объемное –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торцовки прикрепляют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на заготовленную фигуру из пластилина, пенопласта, что позволяет создать объемную композицию. </a:t>
            </a:r>
          </a:p>
        </p:txBody>
      </p:sp>
      <p:pic>
        <p:nvPicPr>
          <p:cNvPr id="3074" name="Picture 2" descr="http://kras.sibmama.ru/images/1472/1f3a5901e7ceb16e33cd5761c7d07c95f983170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407" y="1756629"/>
            <a:ext cx="3026633" cy="226997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78956" y="6015375"/>
            <a:ext cx="3108102" cy="59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Многослойное –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торцовки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вклеивают друг в друга;</a:t>
            </a:r>
          </a:p>
        </p:txBody>
      </p:sp>
      <p:pic>
        <p:nvPicPr>
          <p:cNvPr id="3076" name="Picture 4" descr="http://stranamasterov.ru/img/i/P417001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44" t="9958" r="10634" b="7788"/>
          <a:stretch/>
        </p:blipFill>
        <p:spPr bwMode="auto">
          <a:xfrm>
            <a:off x="9278956" y="2146289"/>
            <a:ext cx="2704563" cy="376063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7" action="ppaction://hlinksldjump" highlightClick="1"/>
          </p:cNvPr>
          <p:cNvSpPr/>
          <p:nvPr/>
        </p:nvSpPr>
        <p:spPr>
          <a:xfrm>
            <a:off x="243391" y="6133882"/>
            <a:ext cx="658130" cy="5449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56826" y="104832"/>
            <a:ext cx="71220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«Торцевание» вводит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в удивительный мир творчества, и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поверить в себя, </a:t>
            </a:r>
            <a:endParaRPr 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свои способности. </a:t>
            </a:r>
            <a:r>
              <a:rPr lang="ru-RU" sz="2000"/>
              <a:t>Цель – развитие у ребёнка мотивации к познанию, творческих способностей, художественного воображения, пространственного мышления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cs617431.vk.me/v617431176/39da/OFIteRLg5GM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4405" y="2301884"/>
            <a:ext cx="2826553" cy="376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s617431.vk.me/v617431176/39bc/wnBARlQVhKk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355" y="1464865"/>
            <a:ext cx="3288405" cy="246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178" y="4186253"/>
            <a:ext cx="3288405" cy="246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6908" y="1582108"/>
            <a:ext cx="3202547" cy="24019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78" t="10522"/>
          <a:stretch/>
        </p:blipFill>
        <p:spPr>
          <a:xfrm>
            <a:off x="986740" y="4186253"/>
            <a:ext cx="2940172" cy="2484352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8" action="ppaction://hlinksldjump" highlightClick="1"/>
          </p:cNvPr>
          <p:cNvSpPr/>
          <p:nvPr/>
        </p:nvSpPr>
        <p:spPr>
          <a:xfrm>
            <a:off x="210355" y="6088670"/>
            <a:ext cx="530179" cy="58193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60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7987" y="567871"/>
            <a:ext cx="10114209" cy="56323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0" u="sng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 </a:t>
            </a:r>
          </a:p>
          <a:p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помочь ребёнку преодолеть чувство страха перед новым, неизведанным; 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дать возможность поверить в успех и свои творческие способности; 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научить вести себя в коллективе; 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прививать культуру труда; 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стимулировать самостоятельное творческое мышление; 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ознакомление с особенностями работы в области декоративно – прикладного творчества; 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использовать материал аккуратно и экономно; 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фантазию, творческое мышление, воображение, эстетическое мировоззрение, общую ручную умелость, мелкую моторику; 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побуждать к творчеству и самостоятельности. 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231820" y="6200182"/>
            <a:ext cx="618186" cy="5612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6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9724" y="154547"/>
            <a:ext cx="348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инструменты:</a:t>
            </a:r>
            <a:endParaRPr 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34" t="18900" r="11328" b="5914"/>
          <a:stretch/>
        </p:blipFill>
        <p:spPr>
          <a:xfrm>
            <a:off x="1171977" y="3253783"/>
            <a:ext cx="4378818" cy="3166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20" t="6580" r="4838"/>
          <a:stretch/>
        </p:blipFill>
        <p:spPr>
          <a:xfrm>
            <a:off x="6396016" y="3253783"/>
            <a:ext cx="4492858" cy="3166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6379" y="708338"/>
            <a:ext cx="80879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Гофрированная бумага или салфетки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Клей (ПВА или клей-карандаш)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для создания «торцовок». Отлично подходят стержень от ручки, спичка или карандаш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для поделки (картон с нарисованным контуром, заготовка из папье-маше, пенопласта или пластилина и т.д.)</a:t>
            </a:r>
            <a:endParaRPr 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206062" y="6168980"/>
            <a:ext cx="528034" cy="51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89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591</Words>
  <Application>Microsoft Office PowerPoint</Application>
  <PresentationFormat>Широкоэкранный</PresentationFormat>
  <Paragraphs>53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23</cp:revision>
  <dcterms:created xsi:type="dcterms:W3CDTF">2014-05-11T09:03:23Z</dcterms:created>
  <dcterms:modified xsi:type="dcterms:W3CDTF">2014-05-11T13:48:36Z</dcterms:modified>
</cp:coreProperties>
</file>