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7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60" r:id="rId5"/>
    <p:sldId id="261" r:id="rId6"/>
    <p:sldId id="269" r:id="rId7"/>
    <p:sldId id="273" r:id="rId8"/>
    <p:sldId id="264" r:id="rId9"/>
    <p:sldId id="265" r:id="rId10"/>
    <p:sldId id="271" r:id="rId11"/>
    <p:sldId id="267" r:id="rId12"/>
    <p:sldId id="272" r:id="rId13"/>
    <p:sldId id="268" r:id="rId14"/>
    <p:sldId id="270" r:id="rId15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C1604"/>
    <a:srgbClr val="6BAAE3"/>
    <a:srgbClr val="101016"/>
    <a:srgbClr val="2F06FA"/>
    <a:srgbClr val="6CE2FE"/>
    <a:srgbClr val="0475FE"/>
    <a:srgbClr val="FC48DE"/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5" autoAdjust="0"/>
    <p:restoredTop sz="94660" autoAdjust="0"/>
  </p:normalViewPr>
  <p:slideViewPr>
    <p:cSldViewPr>
      <p:cViewPr varScale="1">
        <p:scale>
          <a:sx n="75" d="100"/>
          <a:sy n="75" d="100"/>
        </p:scale>
        <p:origin x="-93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2472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kumimoji="0" sz="1200"/>
            </a:lvl1pPr>
          </a:lstStyle>
          <a:p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endParaRPr lang="ru-RU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kumimoji="0" sz="1200"/>
            </a:lvl1pPr>
          </a:lstStyle>
          <a:p>
            <a:endParaRPr lang="ru-RU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8BCBFE8D-DD69-4F4F-AE3E-B40A37576F4A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938023-4799-4B49-A37C-CC6A13CB3804}" type="datetimeFigureOut">
              <a:rPr lang="ru-RU" smtClean="0"/>
              <a:pPr/>
              <a:t>12.06.2012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82373D-ED90-44F5-8D98-370C3DAF7C2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82373D-ED90-44F5-8D98-370C3DAF7C2A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82373D-ED90-44F5-8D98-370C3DAF7C2A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55823D2-E1D4-4BED-90ED-99DD91A94C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04FBD-F47C-490E-BCE8-DE1624FAFE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02D5C-E66B-4AF3-A5D9-51C44D8CF4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76835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Клип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65163" y="636746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03563" y="63674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32563" y="636746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699B0DC-D6CE-4C1C-A0B7-C0CE0F4BFEC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76835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Клип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65163" y="636746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03563" y="63674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32563" y="636746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D0F8050-5C02-468F-BBEB-DDAFEF1D797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C2949-90CC-45D7-BDEA-C113F23237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1D756-5CED-42C5-BE03-6C38F2F8E8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9232F-86F3-4049-B214-8D13EF7B63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6541FAD-C390-41F7-8D37-604B671517D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6147202-1894-4DA2-8A02-D9A5746E8B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6FFF5-3FD0-4599-8B65-CE0FE1A21D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BC5C-A36B-45A6-8477-938F131225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37A39-C890-49E7-B085-4C2B79495A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F0E689A-04A6-40EB-A5E4-A9D80F0F4D7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8" r:id="rId1"/>
    <p:sldLayoutId id="2147483899" r:id="rId2"/>
    <p:sldLayoutId id="2147483900" r:id="rId3"/>
    <p:sldLayoutId id="2147483901" r:id="rId4"/>
    <p:sldLayoutId id="2147483902" r:id="rId5"/>
    <p:sldLayoutId id="2147483903" r:id="rId6"/>
    <p:sldLayoutId id="2147483904" r:id="rId7"/>
    <p:sldLayoutId id="2147483905" r:id="rId8"/>
    <p:sldLayoutId id="2147483906" r:id="rId9"/>
    <p:sldLayoutId id="2147483907" r:id="rId10"/>
    <p:sldLayoutId id="2147483908" r:id="rId11"/>
    <p:sldLayoutId id="2147483909" r:id="rId12"/>
    <p:sldLayoutId id="2147483910" r:id="rId13"/>
  </p:sldLayoutIdLst>
  <p:transition>
    <p:wipe dir="d"/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PAVLIN\Desktop\&#1052;&#1091;&#1079;&#1099;&#1082;&#1072;%20&#1076;&#1083;&#1103;%20&#1079;&#1086;&#1078;\023-&#1055;&#1077;&#1088;&#1074;&#1099;&#1077;%20&#1096;&#1072;&#1075;&#1080;.MP3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7" Type="http://schemas.openxmlformats.org/officeDocument/2006/relationships/image" Target="../media/image32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jpeg"/><Relationship Id="rId5" Type="http://schemas.openxmlformats.org/officeDocument/2006/relationships/image" Target="../media/image30.jpeg"/><Relationship Id="rId4" Type="http://schemas.openxmlformats.org/officeDocument/2006/relationships/image" Target="../media/image29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92696"/>
            <a:ext cx="8229600" cy="1296144"/>
          </a:xfrm>
          <a:effectLst>
            <a:outerShdw dist="137372" dir="18221404" algn="ctr" rotWithShape="0">
              <a:schemeClr val="bg2"/>
            </a:outerShdw>
          </a:effectLst>
        </p:spPr>
        <p:txBody>
          <a:bodyPr/>
          <a:lstStyle/>
          <a:p>
            <a:pPr algn="ctr"/>
            <a:r>
              <a:rPr lang="ru-RU" sz="6000" b="1" dirty="0">
                <a:solidFill>
                  <a:srgbClr val="E31D2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Здоровье и ЗОЖ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5229200"/>
            <a:ext cx="8229600" cy="936104"/>
          </a:xfrm>
        </p:spPr>
        <p:txBody>
          <a:bodyPr>
            <a:normAutofit lnSpcReduction="10000"/>
          </a:bodyPr>
          <a:lstStyle/>
          <a:p>
            <a:r>
              <a:rPr lang="ru-RU" sz="2000" dirty="0" smtClean="0"/>
              <a:t>Работу выполнила </a:t>
            </a:r>
            <a:r>
              <a:rPr lang="ru-RU" sz="2000" dirty="0" smtClean="0"/>
              <a:t>:</a:t>
            </a:r>
            <a:r>
              <a:rPr lang="ru-RU" sz="2000" dirty="0" smtClean="0"/>
              <a:t>Руководитель физического воспитания</a:t>
            </a:r>
            <a:r>
              <a:rPr lang="ru-RU" sz="2000" dirty="0" smtClean="0"/>
              <a:t>  ГБДОУ </a:t>
            </a:r>
            <a:r>
              <a:rPr lang="ru-RU" sz="2000" dirty="0" smtClean="0"/>
              <a:t>детский сад № 72 Выборгского </a:t>
            </a:r>
            <a:r>
              <a:rPr lang="ru-RU" sz="2000" dirty="0" smtClean="0"/>
              <a:t>района </a:t>
            </a:r>
            <a:r>
              <a:rPr lang="ru-RU" sz="2000" dirty="0" err="1" smtClean="0"/>
              <a:t>Голубева</a:t>
            </a:r>
            <a:r>
              <a:rPr lang="ru-RU" sz="2000" dirty="0" smtClean="0"/>
              <a:t> Ольга Викторовна</a:t>
            </a:r>
            <a:endParaRPr lang="ru-RU" sz="2000" dirty="0"/>
          </a:p>
        </p:txBody>
      </p:sp>
      <p:pic>
        <p:nvPicPr>
          <p:cNvPr id="1026" name="Picture 2" descr="C:\Documents and Settings\PAVLIN\Desktop\ЗОЖ\2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1988840"/>
            <a:ext cx="5760640" cy="3168352"/>
          </a:xfrm>
          <a:prstGeom prst="rect">
            <a:avLst/>
          </a:prstGeom>
          <a:noFill/>
        </p:spPr>
      </p:pic>
      <p:pic>
        <p:nvPicPr>
          <p:cNvPr id="6" name="023-Первые шаги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  <p:pic>
        <p:nvPicPr>
          <p:cNvPr id="7" name="023-Первые шаги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6688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14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>
                <p:cTn id="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1403648" y="716389"/>
            <a:ext cx="61206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kumimoji="0" lang="ru-RU" sz="3200" dirty="0" smtClean="0">
                <a:solidFill>
                  <a:srgbClr val="FC1604"/>
                </a:solidFill>
              </a:rPr>
              <a:t>Принципы закаливания</a:t>
            </a:r>
            <a:endParaRPr kumimoji="0" lang="ru-RU" sz="3200" dirty="0">
              <a:solidFill>
                <a:srgbClr val="FC1604"/>
              </a:solidFill>
            </a:endParaRPr>
          </a:p>
        </p:txBody>
      </p:sp>
      <p:sp>
        <p:nvSpPr>
          <p:cNvPr id="24" name="Содержимое 23"/>
          <p:cNvSpPr>
            <a:spLocks noGrp="1"/>
          </p:cNvSpPr>
          <p:nvPr>
            <p:ph idx="1"/>
          </p:nvPr>
        </p:nvSpPr>
        <p:spPr>
          <a:xfrm>
            <a:off x="467544" y="1772816"/>
            <a:ext cx="8219256" cy="3456384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Постепенность закаливающих процедур</a:t>
            </a:r>
          </a:p>
          <a:p>
            <a:r>
              <a:rPr lang="ru-RU" sz="2400" dirty="0" smtClean="0"/>
              <a:t>Систематичность</a:t>
            </a:r>
          </a:p>
          <a:p>
            <a:r>
              <a:rPr lang="ru-RU" sz="2400" dirty="0" smtClean="0"/>
              <a:t>Последовательность</a:t>
            </a:r>
          </a:p>
          <a:p>
            <a:r>
              <a:rPr lang="ru-RU" sz="2400" dirty="0" smtClean="0"/>
              <a:t>Комплексность</a:t>
            </a:r>
          </a:p>
          <a:p>
            <a:r>
              <a:rPr lang="ru-RU" sz="2400" dirty="0" smtClean="0"/>
              <a:t>Учет индивидуальных особенностей ребенка</a:t>
            </a:r>
            <a:endParaRPr lang="ru-RU" sz="2400" dirty="0"/>
          </a:p>
        </p:txBody>
      </p:sp>
      <p:pic>
        <p:nvPicPr>
          <p:cNvPr id="4099" name="Picture 3" descr="C:\Documents and Settings\PAVLIN\Desktop\ЗОЖ\zaka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548680"/>
            <a:ext cx="2004814" cy="2376264"/>
          </a:xfrm>
          <a:prstGeom prst="rect">
            <a:avLst/>
          </a:prstGeom>
          <a:noFill/>
        </p:spPr>
      </p:pic>
      <p:pic>
        <p:nvPicPr>
          <p:cNvPr id="4100" name="Picture 4" descr="C:\Documents and Settings\PAVLIN\Desktop\ЗОЖ\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71800" y="4005064"/>
            <a:ext cx="3600400" cy="2520280"/>
          </a:xfrm>
          <a:prstGeom prst="rect">
            <a:avLst/>
          </a:prstGeom>
          <a:noFill/>
        </p:spPr>
      </p:pic>
    </p:spTree>
  </p:cSld>
  <p:clrMapOvr>
    <a:masterClrMapping/>
  </p:clrMapOvr>
  <p:transition advTm="4203"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685800" y="1828800"/>
            <a:ext cx="7848600" cy="2286000"/>
          </a:xfrm>
          <a:prstGeom prst="rect">
            <a:avLst/>
          </a:prstGeom>
          <a:noFill/>
          <a:ln w="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SzPct val="90000"/>
            </a:pPr>
            <a:r>
              <a:rPr kumimoji="0" lang="ru-RU" dirty="0">
                <a:latin typeface="Tahoma" charset="0"/>
              </a:rPr>
              <a:t>                        </a:t>
            </a:r>
            <a:r>
              <a:rPr kumimoji="0" lang="en-US" dirty="0">
                <a:latin typeface="Tahoma" charset="0"/>
              </a:rPr>
              <a:t>    </a:t>
            </a:r>
            <a:r>
              <a:rPr kumimoji="0" lang="ru-RU" sz="2800" dirty="0">
                <a:latin typeface="Tahoma" charset="0"/>
              </a:rPr>
              <a:t> </a:t>
            </a:r>
            <a:r>
              <a:rPr kumimoji="0" lang="ru-RU" sz="3200" dirty="0">
                <a:solidFill>
                  <a:srgbClr val="C00000"/>
                </a:solidFill>
                <a:latin typeface="Tahoma" charset="0"/>
              </a:rPr>
              <a:t>Принципы</a:t>
            </a:r>
            <a:r>
              <a:rPr kumimoji="0" lang="ru-RU" sz="2800" dirty="0">
                <a:solidFill>
                  <a:srgbClr val="C00000"/>
                </a:solidFill>
                <a:latin typeface="Tahoma" charset="0"/>
              </a:rPr>
              <a:t>: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SzPct val="90000"/>
              <a:buFontTx/>
              <a:buChar char="•"/>
            </a:pPr>
            <a:r>
              <a:rPr kumimoji="0" lang="ru-RU" sz="2000" dirty="0">
                <a:latin typeface="Tahoma" charset="0"/>
              </a:rPr>
              <a:t>С</a:t>
            </a:r>
            <a:r>
              <a:rPr kumimoji="0" lang="ru-RU" sz="2000" dirty="0" smtClean="0">
                <a:latin typeface="Tahoma" charset="0"/>
              </a:rPr>
              <a:t>трогое выполнение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SzPct val="90000"/>
              <a:buFontTx/>
              <a:buChar char="•"/>
            </a:pPr>
            <a:r>
              <a:rPr kumimoji="0" lang="ru-RU" sz="2000" dirty="0" smtClean="0">
                <a:latin typeface="Tahoma" charset="0"/>
              </a:rPr>
              <a:t> </a:t>
            </a:r>
            <a:r>
              <a:rPr kumimoji="0" lang="ru-RU" sz="2000" dirty="0">
                <a:latin typeface="Tahoma" charset="0"/>
              </a:rPr>
              <a:t>Н</a:t>
            </a:r>
            <a:r>
              <a:rPr kumimoji="0" lang="ru-RU" sz="2000" dirty="0" smtClean="0">
                <a:latin typeface="Tahoma" charset="0"/>
              </a:rPr>
              <a:t>едопустимость </a:t>
            </a:r>
            <a:r>
              <a:rPr kumimoji="0" lang="ru-RU" sz="2000" dirty="0">
                <a:latin typeface="Tahoma" charset="0"/>
              </a:rPr>
              <a:t>частых </a:t>
            </a:r>
            <a:r>
              <a:rPr kumimoji="0" lang="ru-RU" sz="2000" dirty="0" smtClean="0">
                <a:latin typeface="Tahoma" charset="0"/>
              </a:rPr>
              <a:t>изменений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SzPct val="90000"/>
              <a:buFontTx/>
              <a:buChar char="•"/>
            </a:pPr>
            <a:r>
              <a:rPr kumimoji="0" lang="ru-RU" sz="2000" dirty="0" smtClean="0">
                <a:latin typeface="Tahoma" charset="0"/>
              </a:rPr>
              <a:t>Доступность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SzPct val="90000"/>
              <a:buFontTx/>
              <a:buChar char="•"/>
            </a:pPr>
            <a:endParaRPr kumimoji="0" lang="ru-RU" sz="2000" dirty="0">
              <a:latin typeface="Tahoma" charset="0"/>
            </a:endParaRP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SzPct val="90000"/>
              <a:buFontTx/>
              <a:buChar char="•"/>
            </a:pPr>
            <a:r>
              <a:rPr kumimoji="0" lang="ru-RU" dirty="0" smtClean="0">
                <a:latin typeface="Tahoma" charset="0"/>
              </a:rPr>
              <a:t>активный</a:t>
            </a:r>
            <a:r>
              <a:rPr kumimoji="0" lang="ru-RU" sz="2000" dirty="0" smtClean="0">
                <a:solidFill>
                  <a:srgbClr val="21F80A"/>
                </a:solidFill>
                <a:latin typeface="Tahoma" charset="0"/>
              </a:rPr>
              <a:t> </a:t>
            </a:r>
            <a:r>
              <a:rPr kumimoji="0" lang="ru-RU" sz="2000" dirty="0" smtClean="0">
                <a:latin typeface="Tahoma" charset="0"/>
              </a:rPr>
              <a:t>               </a:t>
            </a:r>
            <a:r>
              <a:rPr kumimoji="0" lang="ru-RU" sz="2000" dirty="0" smtClean="0">
                <a:solidFill>
                  <a:srgbClr val="2F06FA"/>
                </a:solidFill>
                <a:latin typeface="Tahoma" charset="0"/>
              </a:rPr>
              <a:t> </a:t>
            </a:r>
            <a:r>
              <a:rPr kumimoji="0" lang="ru-RU" sz="3200" dirty="0">
                <a:solidFill>
                  <a:srgbClr val="2F06FA"/>
                </a:solidFill>
                <a:latin typeface="Tahoma" charset="0"/>
              </a:rPr>
              <a:t>Отдых</a:t>
            </a:r>
            <a:r>
              <a:rPr kumimoji="0" lang="ru-RU" sz="3200" dirty="0">
                <a:latin typeface="Tahoma" charset="0"/>
              </a:rPr>
              <a:t>      </a:t>
            </a:r>
            <a:r>
              <a:rPr kumimoji="0" lang="ru-RU" dirty="0">
                <a:solidFill>
                  <a:srgbClr val="FC48DE"/>
                </a:solidFill>
                <a:latin typeface="Tahoma" charset="0"/>
              </a:rPr>
              <a:t> </a:t>
            </a:r>
            <a:r>
              <a:rPr kumimoji="0" lang="ru-RU" dirty="0" smtClean="0">
                <a:solidFill>
                  <a:srgbClr val="FC48DE"/>
                </a:solidFill>
                <a:latin typeface="Tahoma" charset="0"/>
              </a:rPr>
              <a:t>           </a:t>
            </a:r>
            <a:r>
              <a:rPr kumimoji="0" lang="ru-RU" dirty="0" smtClean="0">
                <a:latin typeface="Tahoma" charset="0"/>
              </a:rPr>
              <a:t>пассивный</a:t>
            </a:r>
            <a:r>
              <a:rPr kumimoji="0" lang="ru-RU" sz="3200" dirty="0" smtClean="0">
                <a:solidFill>
                  <a:srgbClr val="FC48DE"/>
                </a:solidFill>
                <a:latin typeface="Tahoma" charset="0"/>
              </a:rPr>
              <a:t> </a:t>
            </a:r>
            <a:r>
              <a:rPr kumimoji="0" lang="ru-RU" sz="3200" dirty="0" smtClean="0">
                <a:solidFill>
                  <a:srgbClr val="6CE2FE"/>
                </a:solidFill>
                <a:latin typeface="Tahoma" charset="0"/>
              </a:rPr>
              <a:t> </a:t>
            </a:r>
            <a:r>
              <a:rPr kumimoji="0" lang="ru-RU" sz="3200" dirty="0" smtClean="0">
                <a:latin typeface="Tahoma" charset="0"/>
              </a:rPr>
              <a:t>       </a:t>
            </a:r>
            <a:endParaRPr kumimoji="0" lang="ru-RU" sz="3200" dirty="0">
              <a:latin typeface="Tahoma" charset="0"/>
            </a:endParaRP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SzPct val="90000"/>
            </a:pPr>
            <a:endParaRPr kumimoji="0" lang="ru-RU" sz="3200" dirty="0">
              <a:latin typeface="Tahoma" charset="0"/>
            </a:endParaRP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SzPct val="90000"/>
            </a:pPr>
            <a:r>
              <a:rPr kumimoji="0" lang="ru-RU" sz="3200" dirty="0">
                <a:latin typeface="Tahoma" charset="0"/>
              </a:rPr>
              <a:t>    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304800" y="685800"/>
            <a:ext cx="8458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r>
              <a:rPr kumimoji="0" lang="ru-RU" sz="3600" dirty="0">
                <a:solidFill>
                  <a:srgbClr val="FF0000"/>
                </a:solidFill>
                <a:latin typeface="Tahoma" charset="0"/>
              </a:rPr>
              <a:t>Режим</a:t>
            </a:r>
            <a:r>
              <a:rPr kumimoji="0" lang="en-US" sz="3600" dirty="0">
                <a:solidFill>
                  <a:schemeClr val="tx2"/>
                </a:solidFill>
                <a:latin typeface="Tahoma" charset="0"/>
              </a:rPr>
              <a:t> </a:t>
            </a:r>
            <a:r>
              <a:rPr kumimoji="0" lang="ru-RU" sz="3600" dirty="0">
                <a:solidFill>
                  <a:schemeClr val="tx2"/>
                </a:solidFill>
                <a:latin typeface="Tahoma" charset="0"/>
              </a:rPr>
              <a:t>-</a:t>
            </a:r>
            <a:r>
              <a:rPr kumimoji="0" lang="en-US" sz="3600" dirty="0">
                <a:solidFill>
                  <a:schemeClr val="tx2"/>
                </a:solidFill>
                <a:latin typeface="Tahoma" charset="0"/>
              </a:rPr>
              <a:t> </a:t>
            </a:r>
            <a:r>
              <a:rPr kumimoji="0" lang="ru-RU" dirty="0">
                <a:solidFill>
                  <a:schemeClr val="tx2"/>
                </a:solidFill>
                <a:latin typeface="Tahoma" charset="0"/>
              </a:rPr>
              <a:t>это правильное чередование периодов работы и отдыха</a:t>
            </a:r>
            <a:r>
              <a:rPr kumimoji="0" lang="ru-RU" sz="3600" dirty="0">
                <a:solidFill>
                  <a:schemeClr val="tx2"/>
                </a:solidFill>
                <a:latin typeface="Tahoma" charset="0"/>
              </a:rPr>
              <a:t>.</a:t>
            </a:r>
          </a:p>
        </p:txBody>
      </p:sp>
      <p:pic>
        <p:nvPicPr>
          <p:cNvPr id="5122" name="Picture 2" descr="C:\Documents and Settings\PAVLIN\Desktop\ЗОЖ\picture-2505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4365104"/>
            <a:ext cx="2160240" cy="1944216"/>
          </a:xfrm>
          <a:prstGeom prst="rect">
            <a:avLst/>
          </a:prstGeom>
          <a:noFill/>
        </p:spPr>
      </p:pic>
      <p:pic>
        <p:nvPicPr>
          <p:cNvPr id="5123" name="Picture 3" descr="C:\Documents and Settings\PAVLIN\Desktop\ЗОЖ\активный_отдыхz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4149080"/>
            <a:ext cx="3168352" cy="2232248"/>
          </a:xfrm>
          <a:prstGeom prst="rect">
            <a:avLst/>
          </a:prstGeom>
          <a:noFill/>
        </p:spPr>
      </p:pic>
    </p:spTree>
  </p:cSld>
  <p:clrMapOvr>
    <a:masterClrMapping/>
  </p:clrMapOvr>
  <p:transition advTm="4843"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19256" cy="936104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</a:rPr>
              <a:t>Рациональное питание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2331704"/>
          </a:xfrm>
        </p:spPr>
        <p:txBody>
          <a:bodyPr>
            <a:noAutofit/>
          </a:bodyPr>
          <a:lstStyle/>
          <a:p>
            <a:r>
              <a:rPr lang="ru-RU" sz="1800" dirty="0" smtClean="0"/>
              <a:t>Первый принцип рационального питания: его энергетическая ценность должна соответствовать энергетическим затратам организма. </a:t>
            </a:r>
          </a:p>
          <a:p>
            <a:r>
              <a:rPr lang="ru-RU" sz="1800" dirty="0" smtClean="0"/>
              <a:t> Второй принцип рационального питания – соответствие химического состава пищевых веществ физиологическим потребностям организма. </a:t>
            </a:r>
          </a:p>
          <a:p>
            <a:r>
              <a:rPr lang="ru-RU" sz="1800" dirty="0" smtClean="0"/>
              <a:t>Максимальное разнообразие питания определяет третий принцип рационального питания.  </a:t>
            </a:r>
          </a:p>
          <a:p>
            <a:r>
              <a:rPr lang="ru-RU" sz="1800" dirty="0" smtClean="0"/>
              <a:t>Наконец, соблюдение оптимального режима питания определяет четвертый принцип рационального питания. </a:t>
            </a:r>
            <a:endParaRPr lang="ru-RU" sz="1800" dirty="0"/>
          </a:p>
        </p:txBody>
      </p:sp>
      <p:pic>
        <p:nvPicPr>
          <p:cNvPr id="8194" name="Picture 2" descr="C:\Documents and Settings\PAVLIN\Desktop\ЗОЖ\000004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4653136"/>
            <a:ext cx="1877194" cy="2016224"/>
          </a:xfrm>
          <a:prstGeom prst="rect">
            <a:avLst/>
          </a:prstGeom>
          <a:noFill/>
        </p:spPr>
      </p:pic>
      <p:pic>
        <p:nvPicPr>
          <p:cNvPr id="8195" name="Picture 3" descr="C:\Documents and Settings\PAVLIN\Desktop\ЗОЖ\images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32656"/>
            <a:ext cx="2627784" cy="1838325"/>
          </a:xfrm>
          <a:prstGeom prst="rect">
            <a:avLst/>
          </a:prstGeom>
          <a:noFill/>
        </p:spPr>
      </p:pic>
    </p:spTree>
  </p:cSld>
  <p:clrMapOvr>
    <a:masterClrMapping/>
  </p:clrMapOvr>
  <p:transition advTm="5797"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683568" y="260648"/>
            <a:ext cx="7774632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r>
              <a:rPr kumimoji="0" lang="ru-RU" sz="2800" b="1" dirty="0">
                <a:solidFill>
                  <a:schemeClr val="bg1"/>
                </a:solidFill>
                <a:latin typeface="Tahoma" charset="0"/>
              </a:rPr>
              <a:t>СКАЖИ </a:t>
            </a:r>
            <a:r>
              <a:rPr kumimoji="0" lang="ru-RU" sz="2800" b="1" dirty="0">
                <a:solidFill>
                  <a:srgbClr val="FF3300"/>
                </a:solidFill>
                <a:latin typeface="Tahoma" charset="0"/>
              </a:rPr>
              <a:t>«НЕТ»</a:t>
            </a:r>
            <a:r>
              <a:rPr kumimoji="0" lang="ru-RU" sz="2800" b="1" dirty="0">
                <a:solidFill>
                  <a:srgbClr val="FF6600"/>
                </a:solidFill>
                <a:latin typeface="Tahoma" charset="0"/>
              </a:rPr>
              <a:t> </a:t>
            </a:r>
            <a:r>
              <a:rPr kumimoji="0" lang="ru-RU" sz="2800" b="1" dirty="0">
                <a:solidFill>
                  <a:schemeClr val="bg1"/>
                </a:solidFill>
                <a:latin typeface="Tahoma" charset="0"/>
              </a:rPr>
              <a:t>ВРЕДНЫМ ПРИВЫЧКАМ</a:t>
            </a:r>
          </a:p>
        </p:txBody>
      </p:sp>
      <p:pic>
        <p:nvPicPr>
          <p:cNvPr id="6147" name="Picture 3" descr="C:\Documents and Settings\PAVLIN\Desktop\ЗОЖ\poster-0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124744"/>
            <a:ext cx="1403226" cy="1944216"/>
          </a:xfrm>
          <a:prstGeom prst="rect">
            <a:avLst/>
          </a:prstGeom>
          <a:noFill/>
        </p:spPr>
      </p:pic>
      <p:pic>
        <p:nvPicPr>
          <p:cNvPr id="6148" name="Picture 4" descr="C:\Documents and Settings\PAVLIN\Desktop\ЗОЖ\4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8" y="1268760"/>
            <a:ext cx="2592288" cy="1760860"/>
          </a:xfrm>
          <a:prstGeom prst="rect">
            <a:avLst/>
          </a:prstGeom>
          <a:noFill/>
        </p:spPr>
      </p:pic>
      <p:pic>
        <p:nvPicPr>
          <p:cNvPr id="6149" name="Picture 5" descr="C:\Documents and Settings\PAVLIN\Desktop\ЗОЖ\0002-006-V-shkole-den-bez-kurenij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8104" y="1124744"/>
            <a:ext cx="2808312" cy="2016224"/>
          </a:xfrm>
          <a:prstGeom prst="rect">
            <a:avLst/>
          </a:prstGeom>
          <a:noFill/>
        </p:spPr>
      </p:pic>
      <p:pic>
        <p:nvPicPr>
          <p:cNvPr id="6150" name="Picture 6" descr="C:\Documents and Settings\PAVLIN\Desktop\ЗОЖ\images (3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5576" y="3501008"/>
            <a:ext cx="2371725" cy="1924050"/>
          </a:xfrm>
          <a:prstGeom prst="rect">
            <a:avLst/>
          </a:prstGeom>
          <a:noFill/>
        </p:spPr>
      </p:pic>
      <p:pic>
        <p:nvPicPr>
          <p:cNvPr id="6151" name="Picture 7" descr="C:\Documents and Settings\PAVLIN\Desktop\ЗОЖ\images (4)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12160" y="3429000"/>
            <a:ext cx="2609850" cy="1752600"/>
          </a:xfrm>
          <a:prstGeom prst="rect">
            <a:avLst/>
          </a:prstGeom>
          <a:noFill/>
        </p:spPr>
      </p:pic>
      <p:pic>
        <p:nvPicPr>
          <p:cNvPr id="6152" name="Picture 8" descr="C:\Documents and Settings\PAVLIN\Desktop\ЗОЖ\images (5)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419872" y="3501008"/>
            <a:ext cx="2448272" cy="2592288"/>
          </a:xfrm>
          <a:prstGeom prst="rect">
            <a:avLst/>
          </a:prstGeom>
          <a:noFill/>
        </p:spPr>
      </p:pic>
    </p:spTree>
  </p:cSld>
  <p:clrMapOvr>
    <a:masterClrMapping/>
  </p:clrMapOvr>
  <p:transition advTm="5719"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  <p:transition advTm="3437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76672"/>
            <a:ext cx="8229600" cy="1008112"/>
          </a:xfrm>
          <a:effectLst>
            <a:outerShdw dist="45791" dir="18221404" algn="ctr" rotWithShape="0">
              <a:schemeClr val="bg2"/>
            </a:outerShdw>
          </a:effectLst>
        </p:spPr>
        <p:txBody>
          <a:bodyPr/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Цели урока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4784"/>
            <a:ext cx="8229600" cy="2088232"/>
          </a:xfrm>
        </p:spPr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ru-RU" dirty="0" smtClean="0"/>
              <a:t>Иметь </a:t>
            </a:r>
            <a:r>
              <a:rPr lang="ru-RU" dirty="0"/>
              <a:t>представление о здоровье и </a:t>
            </a:r>
            <a:r>
              <a:rPr lang="ru-RU" dirty="0" smtClean="0"/>
              <a:t>ЗОЖ (здоровом </a:t>
            </a:r>
            <a:r>
              <a:rPr lang="ru-RU" dirty="0"/>
              <a:t>образе </a:t>
            </a:r>
            <a:r>
              <a:rPr lang="ru-RU" dirty="0" smtClean="0"/>
              <a:t>жизни) </a:t>
            </a:r>
            <a:endParaRPr lang="ru-RU" dirty="0"/>
          </a:p>
          <a:p>
            <a:pPr>
              <a:buFontTx/>
              <a:buChar char="-"/>
            </a:pPr>
            <a:r>
              <a:rPr lang="ru-RU" dirty="0"/>
              <a:t>Ф</a:t>
            </a:r>
            <a:r>
              <a:rPr lang="ru-RU" dirty="0" smtClean="0"/>
              <a:t>ормирование </a:t>
            </a:r>
            <a:r>
              <a:rPr lang="ru-RU" dirty="0"/>
              <a:t>сознательного и ответственного отношения к своему </a:t>
            </a:r>
            <a:r>
              <a:rPr lang="ru-RU" dirty="0" smtClean="0"/>
              <a:t>здоровью.</a:t>
            </a:r>
            <a:endParaRPr lang="ru-RU" dirty="0"/>
          </a:p>
          <a:p>
            <a:pPr>
              <a:buFontTx/>
              <a:buChar char="-"/>
            </a:pPr>
            <a:endParaRPr lang="ru-RU" dirty="0"/>
          </a:p>
          <a:p>
            <a:pPr>
              <a:buFontTx/>
              <a:buChar char="-"/>
            </a:pPr>
            <a:endParaRPr lang="ru-RU" dirty="0"/>
          </a:p>
        </p:txBody>
      </p:sp>
      <p:pic>
        <p:nvPicPr>
          <p:cNvPr id="10243" name="Picture 3" descr="C:\Documents and Settings\PAVLIN\Desktop\ЗОЖ\zdorovii_obraz_zhizn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3717032"/>
            <a:ext cx="3923531" cy="26289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899592" y="404664"/>
            <a:ext cx="7772400" cy="1152128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Содержание:</a:t>
            </a:r>
          </a:p>
        </p:txBody>
      </p:sp>
      <p:sp useBgFill="1">
        <p:nvSpPr>
          <p:cNvPr id="17413" name="Rectangle 5"/>
          <p:cNvSpPr>
            <a:spLocks noGrp="1" noChangeArrowheads="1"/>
          </p:cNvSpPr>
          <p:nvPr>
            <p:ph idx="1"/>
          </p:nvPr>
        </p:nvSpPr>
        <p:spPr>
          <a:xfrm>
            <a:off x="395536" y="1628800"/>
            <a:ext cx="8229600" cy="2880320"/>
          </a:xfrm>
          <a:ln>
            <a:solidFill>
              <a:schemeClr val="accent1"/>
            </a:solidFill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>
            <a:normAutofit lnSpcReduction="10000"/>
          </a:bodyPr>
          <a:lstStyle/>
          <a:p>
            <a:r>
              <a:rPr lang="ru-RU" sz="2000" dirty="0"/>
              <a:t>Ч</a:t>
            </a:r>
            <a:r>
              <a:rPr lang="ru-RU" sz="2000" dirty="0" smtClean="0"/>
              <a:t>то </a:t>
            </a:r>
            <a:r>
              <a:rPr lang="ru-RU" sz="2000" dirty="0"/>
              <a:t>такое здоровье, составляющие </a:t>
            </a:r>
            <a:r>
              <a:rPr lang="ru-RU" sz="2000" dirty="0" smtClean="0"/>
              <a:t>здоровья</a:t>
            </a:r>
            <a:endParaRPr lang="ru-RU" sz="2000" dirty="0"/>
          </a:p>
          <a:p>
            <a:r>
              <a:rPr lang="ru-RU" sz="2000" dirty="0"/>
              <a:t>И</a:t>
            </a:r>
            <a:r>
              <a:rPr lang="ru-RU" sz="2000" dirty="0" smtClean="0"/>
              <a:t>ндивидуальное </a:t>
            </a:r>
            <a:r>
              <a:rPr lang="ru-RU" sz="2000" dirty="0"/>
              <a:t>и общественное </a:t>
            </a:r>
            <a:r>
              <a:rPr lang="ru-RU" sz="2000" dirty="0" smtClean="0"/>
              <a:t>здоровье</a:t>
            </a:r>
            <a:endParaRPr lang="ru-RU" sz="2000" dirty="0"/>
          </a:p>
          <a:p>
            <a:r>
              <a:rPr lang="ru-RU" sz="2000" dirty="0" smtClean="0"/>
              <a:t>Здоровый </a:t>
            </a:r>
            <a:r>
              <a:rPr lang="ru-RU" sz="2000" dirty="0"/>
              <a:t>образ жизни и его </a:t>
            </a:r>
            <a:r>
              <a:rPr lang="ru-RU" sz="2000" dirty="0" smtClean="0"/>
              <a:t>составляющие</a:t>
            </a:r>
          </a:p>
          <a:p>
            <a:r>
              <a:rPr lang="ru-RU" sz="2000" dirty="0" smtClean="0"/>
              <a:t>Личная гигиена</a:t>
            </a:r>
            <a:endParaRPr lang="en-US" sz="2000" dirty="0"/>
          </a:p>
          <a:p>
            <a:r>
              <a:rPr lang="ru-RU" sz="2000" dirty="0"/>
              <a:t>Д</a:t>
            </a:r>
            <a:r>
              <a:rPr lang="ru-RU" sz="2000" dirty="0" smtClean="0"/>
              <a:t>вигательная </a:t>
            </a:r>
            <a:r>
              <a:rPr lang="ru-RU" sz="2000" dirty="0"/>
              <a:t>активность физическая культура и </a:t>
            </a:r>
            <a:r>
              <a:rPr lang="ru-RU" sz="2000" dirty="0" smtClean="0"/>
              <a:t>спорт</a:t>
            </a:r>
            <a:endParaRPr lang="ru-RU" sz="2000" dirty="0"/>
          </a:p>
          <a:p>
            <a:r>
              <a:rPr lang="ru-RU" sz="2000" dirty="0" smtClean="0"/>
              <a:t>Закаливание</a:t>
            </a:r>
            <a:endParaRPr lang="ru-RU" sz="2000" dirty="0"/>
          </a:p>
          <a:p>
            <a:r>
              <a:rPr lang="ru-RU" sz="2000" dirty="0" smtClean="0"/>
              <a:t>Режим</a:t>
            </a:r>
          </a:p>
          <a:p>
            <a:r>
              <a:rPr lang="ru-RU" sz="2000" dirty="0" smtClean="0"/>
              <a:t>Рациональное питание</a:t>
            </a:r>
            <a:endParaRPr lang="ru-RU" sz="2000" dirty="0"/>
          </a:p>
          <a:p>
            <a:r>
              <a:rPr lang="ru-RU" sz="2000" dirty="0" smtClean="0"/>
              <a:t>Вредные привычки</a:t>
            </a:r>
            <a:endParaRPr lang="en-US" sz="2000" dirty="0"/>
          </a:p>
          <a:p>
            <a:endParaRPr lang="ru-RU" dirty="0"/>
          </a:p>
          <a:p>
            <a:endParaRPr lang="en-US" sz="2000" dirty="0"/>
          </a:p>
          <a:p>
            <a:endParaRPr lang="ru-RU" dirty="0"/>
          </a:p>
        </p:txBody>
      </p:sp>
      <p:pic>
        <p:nvPicPr>
          <p:cNvPr id="11266" name="Picture 2" descr="C:\Documents and Settings\PAVLIN\Desktop\ЗОЖ\04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3645024"/>
            <a:ext cx="2880320" cy="2952328"/>
          </a:xfrm>
          <a:prstGeom prst="rect">
            <a:avLst/>
          </a:prstGeom>
          <a:noFill/>
        </p:spPr>
      </p:pic>
    </p:spTree>
  </p:cSld>
  <p:clrMapOvr>
    <a:masterClrMapping/>
  </p:clrMapOvr>
  <p:transition advTm="6031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764704"/>
            <a:ext cx="8208912" cy="1828800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Здоровье</a:t>
            </a:r>
            <a:r>
              <a:rPr lang="ru-RU" sz="2800" dirty="0">
                <a:solidFill>
                  <a:srgbClr val="C00000"/>
                </a:solidFill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</a:rPr>
              <a:t>-</a:t>
            </a:r>
            <a:r>
              <a:rPr lang="ru-RU" sz="2800" dirty="0" smtClean="0">
                <a:solidFill>
                  <a:schemeClr val="tx1"/>
                </a:solidFill>
              </a:rPr>
              <a:t> состояние любого живого организма, при котором он в целом и все его органы способны полностью выполнять свои функции; отсутствие недуга, болезни.</a:t>
            </a:r>
            <a:endParaRPr lang="ru-RU" sz="2800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grpSp>
        <p:nvGrpSpPr>
          <p:cNvPr id="21539" name="Group 35"/>
          <p:cNvGrpSpPr>
            <a:grpSpLocks/>
          </p:cNvGrpSpPr>
          <p:nvPr/>
        </p:nvGrpSpPr>
        <p:grpSpPr bwMode="auto">
          <a:xfrm>
            <a:off x="3733800" y="4648200"/>
            <a:ext cx="5105400" cy="1552575"/>
            <a:chOff x="2352" y="2928"/>
            <a:chExt cx="3216" cy="978"/>
          </a:xfrm>
        </p:grpSpPr>
        <p:sp>
          <p:nvSpPr>
            <p:cNvPr id="21516" name="Rectangle 12"/>
            <p:cNvSpPr>
              <a:spLocks noChangeArrowheads="1"/>
            </p:cNvSpPr>
            <p:nvPr/>
          </p:nvSpPr>
          <p:spPr bwMode="auto">
            <a:xfrm>
              <a:off x="2400" y="2976"/>
              <a:ext cx="3120" cy="594"/>
            </a:xfrm>
            <a:prstGeom prst="rect">
              <a:avLst/>
            </a:prstGeom>
            <a:solidFill>
              <a:srgbClr val="6CE2F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520" name="Oval 16"/>
            <p:cNvSpPr>
              <a:spLocks noChangeArrowheads="1"/>
            </p:cNvSpPr>
            <p:nvPr/>
          </p:nvSpPr>
          <p:spPr bwMode="auto">
            <a:xfrm>
              <a:off x="4176" y="2928"/>
              <a:ext cx="1104" cy="346"/>
            </a:xfrm>
            <a:prstGeom prst="ellipse">
              <a:avLst/>
            </a:prstGeom>
            <a:solidFill>
              <a:srgbClr val="6CE2F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518" name="Oval 14"/>
            <p:cNvSpPr>
              <a:spLocks noChangeArrowheads="1"/>
            </p:cNvSpPr>
            <p:nvPr/>
          </p:nvSpPr>
          <p:spPr bwMode="auto">
            <a:xfrm>
              <a:off x="2640" y="2928"/>
              <a:ext cx="864" cy="346"/>
            </a:xfrm>
            <a:prstGeom prst="ellipse">
              <a:avLst/>
            </a:prstGeom>
            <a:solidFill>
              <a:srgbClr val="6CE2F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522" name="Line 18"/>
            <p:cNvSpPr>
              <a:spLocks noChangeShapeType="1"/>
            </p:cNvSpPr>
            <p:nvPr/>
          </p:nvSpPr>
          <p:spPr bwMode="auto">
            <a:xfrm>
              <a:off x="3504" y="3120"/>
              <a:ext cx="672" cy="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21513" name="Text Box 9"/>
            <p:cNvSpPr txBox="1">
              <a:spLocks noChangeArrowheads="1"/>
            </p:cNvSpPr>
            <p:nvPr/>
          </p:nvSpPr>
          <p:spPr bwMode="auto">
            <a:xfrm>
              <a:off x="2352" y="2928"/>
              <a:ext cx="3216" cy="9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>
                  <a:solidFill>
                    <a:srgbClr val="FC1604"/>
                  </a:solidFill>
                </a:rPr>
                <a:t>Духовное</a:t>
              </a:r>
              <a:r>
                <a:rPr lang="ru-RU"/>
                <a:t>                </a:t>
              </a:r>
              <a:r>
                <a:rPr lang="ru-RU">
                  <a:solidFill>
                    <a:srgbClr val="FC1604"/>
                  </a:solidFill>
                </a:rPr>
                <a:t>Социальное</a:t>
              </a:r>
              <a:r>
                <a:rPr lang="ru-RU"/>
                <a:t>  </a:t>
              </a:r>
            </a:p>
            <a:p>
              <a:pPr>
                <a:spcBef>
                  <a:spcPct val="50000"/>
                </a:spcBef>
              </a:pPr>
              <a:r>
                <a:rPr lang="ru-RU"/>
                <a:t>это здоровье человеческого разума.</a:t>
              </a:r>
            </a:p>
            <a:p>
              <a:pPr algn="l">
                <a:spcBef>
                  <a:spcPct val="50000"/>
                </a:spcBef>
              </a:pPr>
              <a:endParaRPr lang="ru-RU"/>
            </a:p>
          </p:txBody>
        </p:sp>
      </p:grpSp>
      <p:sp>
        <p:nvSpPr>
          <p:cNvPr id="21523" name="Line 19"/>
          <p:cNvSpPr>
            <a:spLocks noChangeShapeType="1"/>
          </p:cNvSpPr>
          <p:nvPr/>
        </p:nvSpPr>
        <p:spPr bwMode="auto">
          <a:xfrm>
            <a:off x="2895600" y="5105400"/>
            <a:ext cx="914400" cy="0"/>
          </a:xfrm>
          <a:prstGeom prst="line">
            <a:avLst/>
          </a:prstGeom>
          <a:noFill/>
          <a:ln w="31750">
            <a:solidFill>
              <a:srgbClr val="0000FF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ru-RU"/>
          </a:p>
        </p:txBody>
      </p:sp>
      <p:grpSp>
        <p:nvGrpSpPr>
          <p:cNvPr id="21543" name="Group 39"/>
          <p:cNvGrpSpPr>
            <a:grpSpLocks/>
          </p:cNvGrpSpPr>
          <p:nvPr/>
        </p:nvGrpSpPr>
        <p:grpSpPr bwMode="auto">
          <a:xfrm>
            <a:off x="228600" y="4648200"/>
            <a:ext cx="2771775" cy="1004888"/>
            <a:chOff x="144" y="2928"/>
            <a:chExt cx="1746" cy="633"/>
          </a:xfrm>
        </p:grpSpPr>
        <p:grpSp>
          <p:nvGrpSpPr>
            <p:cNvPr id="21542" name="Group 38"/>
            <p:cNvGrpSpPr>
              <a:grpSpLocks/>
            </p:cNvGrpSpPr>
            <p:nvPr/>
          </p:nvGrpSpPr>
          <p:grpSpPr bwMode="auto">
            <a:xfrm>
              <a:off x="144" y="2928"/>
              <a:ext cx="1650" cy="624"/>
              <a:chOff x="144" y="2928"/>
              <a:chExt cx="1650" cy="624"/>
            </a:xfrm>
          </p:grpSpPr>
          <p:sp>
            <p:nvSpPr>
              <p:cNvPr id="21514" name="Rectangle 10"/>
              <p:cNvSpPr>
                <a:spLocks noChangeArrowheads="1"/>
              </p:cNvSpPr>
              <p:nvPr/>
            </p:nvSpPr>
            <p:spPr bwMode="auto">
              <a:xfrm>
                <a:off x="144" y="2976"/>
                <a:ext cx="1650" cy="576"/>
              </a:xfrm>
              <a:prstGeom prst="rect">
                <a:avLst/>
              </a:prstGeom>
              <a:solidFill>
                <a:srgbClr val="6CE2FE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25" name="Oval 21"/>
              <p:cNvSpPr>
                <a:spLocks noChangeArrowheads="1"/>
              </p:cNvSpPr>
              <p:nvPr/>
            </p:nvSpPr>
            <p:spPr bwMode="auto">
              <a:xfrm>
                <a:off x="246" y="2928"/>
                <a:ext cx="1050" cy="336"/>
              </a:xfrm>
              <a:prstGeom prst="ellipse">
                <a:avLst/>
              </a:prstGeom>
              <a:solidFill>
                <a:srgbClr val="6CE2FE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21509" name="Text Box 5"/>
            <p:cNvSpPr txBox="1">
              <a:spLocks noChangeArrowheads="1"/>
            </p:cNvSpPr>
            <p:nvPr/>
          </p:nvSpPr>
          <p:spPr bwMode="auto">
            <a:xfrm>
              <a:off x="240" y="2928"/>
              <a:ext cx="1650" cy="6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ru-RU">
                  <a:solidFill>
                    <a:srgbClr val="FC1604"/>
                  </a:solidFill>
                </a:rPr>
                <a:t>Физическое</a:t>
              </a:r>
              <a:r>
                <a:rPr lang="ru-RU"/>
                <a:t>   </a:t>
              </a:r>
            </a:p>
            <a:p>
              <a:pPr algn="l">
                <a:spcBef>
                  <a:spcPct val="50000"/>
                </a:spcBef>
              </a:pPr>
              <a:r>
                <a:rPr lang="ru-RU"/>
                <a:t>это</a:t>
              </a:r>
              <a:r>
                <a:rPr lang="en-US"/>
                <a:t> </a:t>
              </a:r>
              <a:r>
                <a:rPr lang="ru-RU"/>
                <a:t>здоровье тела.</a:t>
              </a:r>
            </a:p>
          </p:txBody>
        </p:sp>
      </p:grpSp>
      <p:sp>
        <p:nvSpPr>
          <p:cNvPr id="21507" name="WordArt 3"/>
          <p:cNvSpPr>
            <a:spLocks noChangeArrowheads="1" noChangeShapeType="1" noTextEdit="1"/>
          </p:cNvSpPr>
          <p:nvPr/>
        </p:nvSpPr>
        <p:spPr bwMode="auto">
          <a:xfrm>
            <a:off x="971600" y="3356992"/>
            <a:ext cx="76962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3600" kern="10" dirty="0">
                <a:ln w="12700">
                  <a:solidFill>
                    <a:srgbClr val="0000FF"/>
                  </a:solidFill>
                  <a:miter lim="800000"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Составляющие здоровья</a:t>
            </a:r>
          </a:p>
        </p:txBody>
      </p:sp>
      <p:sp>
        <p:nvSpPr>
          <p:cNvPr id="21510" name="Line 6"/>
          <p:cNvSpPr>
            <a:spLocks noChangeShapeType="1"/>
          </p:cNvSpPr>
          <p:nvPr/>
        </p:nvSpPr>
        <p:spPr bwMode="auto">
          <a:xfrm flipH="1">
            <a:off x="1905000" y="4191000"/>
            <a:ext cx="1752600" cy="457200"/>
          </a:xfrm>
          <a:prstGeom prst="line">
            <a:avLst/>
          </a:prstGeom>
          <a:noFill/>
          <a:ln w="38100">
            <a:solidFill>
              <a:srgbClr val="0000FF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21511" name="Line 7"/>
          <p:cNvSpPr>
            <a:spLocks noChangeShapeType="1"/>
          </p:cNvSpPr>
          <p:nvPr/>
        </p:nvSpPr>
        <p:spPr bwMode="auto">
          <a:xfrm>
            <a:off x="5029200" y="4191000"/>
            <a:ext cx="1752600" cy="457200"/>
          </a:xfrm>
          <a:prstGeom prst="line">
            <a:avLst/>
          </a:prstGeom>
          <a:noFill/>
          <a:ln w="38100">
            <a:solidFill>
              <a:srgbClr val="0000FF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21536" name="Line 32"/>
          <p:cNvSpPr>
            <a:spLocks noChangeShapeType="1"/>
          </p:cNvSpPr>
          <p:nvPr/>
        </p:nvSpPr>
        <p:spPr bwMode="auto">
          <a:xfrm>
            <a:off x="4191000" y="4191000"/>
            <a:ext cx="762000" cy="457200"/>
          </a:xfrm>
          <a:prstGeom prst="line">
            <a:avLst/>
          </a:prstGeom>
          <a:noFill/>
          <a:ln w="38100">
            <a:solidFill>
              <a:srgbClr val="3366FF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ru-RU"/>
          </a:p>
        </p:txBody>
      </p:sp>
    </p:spTree>
  </p:cSld>
  <p:clrMapOvr>
    <a:masterClrMapping/>
  </p:clrMapOvr>
  <p:transition advTm="8328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ru-RU" dirty="0">
                <a:solidFill>
                  <a:srgbClr val="FF0000"/>
                </a:solidFill>
                <a:latin typeface="Times New Roman" pitchFamily="18" charset="0"/>
              </a:rPr>
              <a:t>Различают здоровье</a:t>
            </a:r>
            <a:r>
              <a:rPr lang="ru-RU" dirty="0">
                <a:solidFill>
                  <a:srgbClr val="101016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676400"/>
            <a:ext cx="4495800" cy="44196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ru-RU" sz="2400" dirty="0">
                <a:solidFill>
                  <a:srgbClr val="FF0000"/>
                </a:solidFill>
                <a:latin typeface="Times New Roman" pitchFamily="18" charset="0"/>
              </a:rPr>
              <a:t>Индивидуальное</a:t>
            </a:r>
            <a:r>
              <a:rPr lang="ru-RU" sz="2400" dirty="0">
                <a:latin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</a:rPr>
              <a:t>-</a:t>
            </a:r>
            <a:r>
              <a:rPr lang="ru-RU" sz="2000" dirty="0" smtClean="0"/>
              <a:t>то здоровье каждого человека. В понятие «здоровье» входят формы поведения человека, которые позволяют улучшить жизнь, сделать ее благополуч­ной, достичь высокой степени самореализации</a:t>
            </a:r>
            <a:r>
              <a:rPr lang="ru-RU" sz="1600" dirty="0" smtClean="0"/>
              <a:t>.</a:t>
            </a:r>
            <a:endParaRPr lang="ru-RU" sz="1600" dirty="0">
              <a:solidFill>
                <a:srgbClr val="101016"/>
              </a:solidFill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ru-RU" sz="2400" dirty="0">
              <a:solidFill>
                <a:srgbClr val="101016"/>
              </a:solidFill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2400" dirty="0">
                <a:solidFill>
                  <a:srgbClr val="FF0000"/>
                </a:solidFill>
                <a:latin typeface="Times New Roman" pitchFamily="18" charset="0"/>
              </a:rPr>
              <a:t>Общественное </a:t>
            </a:r>
            <a:r>
              <a:rPr lang="ru-RU" sz="2400" dirty="0" smtClean="0">
                <a:latin typeface="Times New Roman" pitchFamily="18" charset="0"/>
              </a:rPr>
              <a:t>- </a:t>
            </a:r>
            <a:r>
              <a:rPr lang="ru-RU" sz="2000" dirty="0" smtClean="0">
                <a:solidFill>
                  <a:srgbClr val="101016"/>
                </a:solidFill>
                <a:latin typeface="Times New Roman" pitchFamily="18" charset="0"/>
              </a:rPr>
              <a:t>складывается из состояния здоровья всех членов общества. Зависит от политических, социально-экономических, природных факторов.</a:t>
            </a:r>
          </a:p>
          <a:p>
            <a:pPr algn="ctr">
              <a:lnSpc>
                <a:spcPct val="90000"/>
              </a:lnSpc>
            </a:pPr>
            <a:endParaRPr lang="ru-RU" sz="2400" dirty="0" smtClean="0">
              <a:solidFill>
                <a:srgbClr val="101016"/>
              </a:solidFill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ru-RU" sz="2000" dirty="0"/>
          </a:p>
        </p:txBody>
      </p:sp>
      <p:pic>
        <p:nvPicPr>
          <p:cNvPr id="2051" name="Picture 3" descr="C:\Documents and Settings\PAVLIN\Desktop\ЗОЖ\zdorovii_obraz_zhizni_1.jpg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724128" y="4293096"/>
            <a:ext cx="1905000" cy="2281436"/>
          </a:xfrm>
          <a:prstGeom prst="rect">
            <a:avLst/>
          </a:prstGeom>
          <a:noFill/>
        </p:spPr>
      </p:pic>
      <p:pic>
        <p:nvPicPr>
          <p:cNvPr id="2050" name="Picture 2" descr="C:\Documents and Settings\PAVLIN\Desktop\ЗОЖ\sport86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112" y="1484784"/>
            <a:ext cx="2050727" cy="1944217"/>
          </a:xfrm>
          <a:prstGeom prst="rect">
            <a:avLst/>
          </a:prstGeom>
          <a:noFill/>
        </p:spPr>
      </p:pic>
    </p:spTree>
  </p:cSld>
  <p:clrMapOvr>
    <a:masterClrMapping/>
  </p:clrMapOvr>
  <p:transition advTm="10266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026"/>
          <p:cNvSpPr>
            <a:spLocks noChangeArrowheads="1"/>
          </p:cNvSpPr>
          <p:nvPr/>
        </p:nvSpPr>
        <p:spPr bwMode="auto">
          <a:xfrm>
            <a:off x="0" y="260648"/>
            <a:ext cx="9144000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r>
              <a:rPr kumimoji="0" lang="ru-RU" sz="3200" b="1" dirty="0">
                <a:solidFill>
                  <a:srgbClr val="FF0000"/>
                </a:solidFill>
              </a:rPr>
              <a:t>Здоровый образ жизни</a:t>
            </a:r>
            <a:r>
              <a:rPr kumimoji="0" lang="ru-RU" sz="3200" dirty="0">
                <a:solidFill>
                  <a:srgbClr val="FF0000"/>
                </a:solidFill>
              </a:rPr>
              <a:t> </a:t>
            </a:r>
            <a:r>
              <a:rPr kumimoji="0" lang="ru-RU" dirty="0">
                <a:solidFill>
                  <a:schemeClr val="tx2"/>
                </a:solidFill>
              </a:rPr>
              <a:t>- </a:t>
            </a:r>
            <a:r>
              <a:rPr kumimoji="0" lang="ru-RU" sz="2800" dirty="0"/>
              <a:t>это индивидуальная   система поведения человека</a:t>
            </a:r>
            <a:r>
              <a:rPr kumimoji="0" lang="ru-RU" sz="2800" dirty="0" smtClean="0"/>
              <a:t>, направленная </a:t>
            </a:r>
            <a:r>
              <a:rPr kumimoji="0" lang="ru-RU" sz="2800" dirty="0"/>
              <a:t>на сохранение и укрепление здоровья.</a:t>
            </a:r>
            <a:r>
              <a:rPr kumimoji="0" lang="ru-RU" sz="3600" dirty="0"/>
              <a:t>                      </a:t>
            </a:r>
            <a:r>
              <a:rPr kumimoji="0" lang="ru-RU" sz="3600" dirty="0">
                <a:solidFill>
                  <a:schemeClr val="tx2"/>
                </a:solidFill>
              </a:rPr>
              <a:t/>
            </a:r>
            <a:br>
              <a:rPr kumimoji="0" lang="ru-RU" sz="3600" dirty="0">
                <a:solidFill>
                  <a:schemeClr val="tx2"/>
                </a:solidFill>
              </a:rPr>
            </a:br>
            <a:r>
              <a:rPr kumimoji="0" lang="ru-RU" sz="3600" i="1" dirty="0">
                <a:solidFill>
                  <a:srgbClr val="FF0000"/>
                </a:solidFill>
              </a:rPr>
              <a:t>Составляющие здорового образа жизни</a:t>
            </a:r>
          </a:p>
        </p:txBody>
      </p:sp>
      <p:sp>
        <p:nvSpPr>
          <p:cNvPr id="30723" name="Rectangle 1027"/>
          <p:cNvSpPr>
            <a:spLocks noChangeArrowheads="1"/>
          </p:cNvSpPr>
          <p:nvPr/>
        </p:nvSpPr>
        <p:spPr bwMode="auto">
          <a:xfrm>
            <a:off x="304800" y="2667000"/>
            <a:ext cx="46482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SzPct val="90000"/>
              <a:buFontTx/>
              <a:buBlip>
                <a:blip r:embed="rId2"/>
              </a:buBlip>
            </a:pPr>
            <a:r>
              <a:rPr kumimoji="0" lang="ru-RU" sz="2000" dirty="0">
                <a:latin typeface="Tahoma" charset="0"/>
              </a:rPr>
              <a:t>Оптимальный уровень двигательной активности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SzPct val="90000"/>
              <a:buFontTx/>
              <a:buBlip>
                <a:blip r:embed="rId2"/>
              </a:buBlip>
            </a:pPr>
            <a:r>
              <a:rPr kumimoji="0" lang="ru-RU" sz="2000" dirty="0">
                <a:latin typeface="Tahoma" charset="0"/>
              </a:rPr>
              <a:t>Закаливание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SzPct val="90000"/>
              <a:buFontTx/>
              <a:buBlip>
                <a:blip r:embed="rId2"/>
              </a:buBlip>
            </a:pPr>
            <a:r>
              <a:rPr kumimoji="0" lang="ru-RU" sz="2000" dirty="0">
                <a:latin typeface="Tahoma" charset="0"/>
              </a:rPr>
              <a:t>Рациональное питание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SzPct val="90000"/>
              <a:buFontTx/>
              <a:buBlip>
                <a:blip r:embed="rId2"/>
              </a:buBlip>
            </a:pPr>
            <a:r>
              <a:rPr kumimoji="0" lang="ru-RU" sz="2000" dirty="0">
                <a:latin typeface="Tahoma" charset="0"/>
              </a:rPr>
              <a:t>Режим труда и отдыха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SzPct val="90000"/>
              <a:buFontTx/>
              <a:buBlip>
                <a:blip r:embed="rId2"/>
              </a:buBlip>
            </a:pPr>
            <a:r>
              <a:rPr kumimoji="0" lang="ru-RU" sz="2000" dirty="0">
                <a:latin typeface="Tahoma" charset="0"/>
              </a:rPr>
              <a:t>Личная гигиена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SzPct val="90000"/>
              <a:buFontTx/>
              <a:buBlip>
                <a:blip r:embed="rId2"/>
              </a:buBlip>
            </a:pPr>
            <a:r>
              <a:rPr kumimoji="0" lang="ru-RU" sz="2000" dirty="0">
                <a:latin typeface="Tahoma" charset="0"/>
              </a:rPr>
              <a:t>Экологически грамотное поведение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SzPct val="90000"/>
              <a:buFontTx/>
              <a:buBlip>
                <a:blip r:embed="rId2"/>
              </a:buBlip>
            </a:pPr>
            <a:r>
              <a:rPr kumimoji="0" lang="ru-RU" sz="2000" dirty="0">
                <a:latin typeface="Tahoma" charset="0"/>
              </a:rPr>
              <a:t>Отказ от вредных привычек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SzPct val="90000"/>
              <a:buFontTx/>
              <a:buBlip>
                <a:blip r:embed="rId2"/>
              </a:buBlip>
            </a:pPr>
            <a:r>
              <a:rPr kumimoji="0" lang="ru-RU" sz="2000" dirty="0">
                <a:latin typeface="Tahoma" charset="0"/>
              </a:rPr>
              <a:t>Психическая и эмоциональная устойчивость</a:t>
            </a:r>
          </a:p>
        </p:txBody>
      </p:sp>
      <p:pic>
        <p:nvPicPr>
          <p:cNvPr id="30724" name="Picture 1028" descr="s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9200" y="2743200"/>
            <a:ext cx="3810000" cy="337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0725" name="Line 1029"/>
          <p:cNvSpPr>
            <a:spLocks noChangeShapeType="1"/>
          </p:cNvSpPr>
          <p:nvPr/>
        </p:nvSpPr>
        <p:spPr bwMode="auto">
          <a:xfrm>
            <a:off x="457200" y="2209800"/>
            <a:ext cx="8382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</p:spTree>
  </p:cSld>
  <p:clrMapOvr>
    <a:masterClrMapping/>
  </p:clrMapOvr>
  <p:transition advTm="8531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476672"/>
            <a:ext cx="7416824" cy="1008112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</a:rPr>
              <a:t>Личная гигиена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484784"/>
            <a:ext cx="8003232" cy="1008112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Это широкое понятие, включающее в себя выполнение правил, которые способствуют сохранению и укреплению здоровья человека</a:t>
            </a:r>
            <a:endParaRPr lang="ru-RU" dirty="0"/>
          </a:p>
        </p:txBody>
      </p:sp>
      <p:pic>
        <p:nvPicPr>
          <p:cNvPr id="9219" name="Picture 3" descr="C:\Documents and Settings\PAVLIN\Desktop\ЗОЖ\0000152805-YN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636912"/>
            <a:ext cx="1872208" cy="1512168"/>
          </a:xfrm>
          <a:prstGeom prst="rect">
            <a:avLst/>
          </a:prstGeom>
          <a:noFill/>
        </p:spPr>
      </p:pic>
      <p:pic>
        <p:nvPicPr>
          <p:cNvPr id="9221" name="Picture 5" descr="C:\Documents and Settings\PAVLIN\Desktop\ЗОЖ\ipanova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20272" y="2636912"/>
            <a:ext cx="1406649" cy="2281039"/>
          </a:xfrm>
          <a:prstGeom prst="rect">
            <a:avLst/>
          </a:prstGeom>
          <a:noFill/>
        </p:spPr>
      </p:pic>
      <p:pic>
        <p:nvPicPr>
          <p:cNvPr id="9222" name="Picture 6" descr="C:\Documents and Settings\PAVLIN\Desktop\ЗОЖ\images (8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35896" y="2924944"/>
            <a:ext cx="1828800" cy="1228725"/>
          </a:xfrm>
          <a:prstGeom prst="rect">
            <a:avLst/>
          </a:prstGeom>
          <a:noFill/>
        </p:spPr>
      </p:pic>
      <p:pic>
        <p:nvPicPr>
          <p:cNvPr id="9223" name="Picture 7" descr="C:\Documents and Settings\PAVLIN\Desktop\ЗОЖ\images (10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35896" y="4725144"/>
            <a:ext cx="1781175" cy="1905000"/>
          </a:xfrm>
          <a:prstGeom prst="rect">
            <a:avLst/>
          </a:prstGeom>
          <a:noFill/>
        </p:spPr>
      </p:pic>
    </p:spTree>
  </p:cSld>
  <p:clrMapOvr>
    <a:masterClrMapping/>
  </p:clrMapOvr>
  <p:transition advTm="7547"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12" name="Rectangle 12"/>
          <p:cNvSpPr>
            <a:spLocks noChangeArrowheads="1"/>
          </p:cNvSpPr>
          <p:nvPr/>
        </p:nvSpPr>
        <p:spPr bwMode="auto">
          <a:xfrm>
            <a:off x="3131840" y="548680"/>
            <a:ext cx="5410200" cy="1656184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200400" y="548680"/>
            <a:ext cx="5410200" cy="1512168"/>
          </a:xfrm>
        </p:spPr>
        <p:txBody>
          <a:bodyPr>
            <a:normAutofit fontScale="90000"/>
          </a:bodyPr>
          <a:lstStyle/>
          <a:p>
            <a:r>
              <a:rPr lang="ru-RU" sz="3200" b="1" u="sng" dirty="0">
                <a:solidFill>
                  <a:srgbClr val="FF0000"/>
                </a:solidFill>
              </a:rPr>
              <a:t>Двигательная активность, физическая культура и спорт</a:t>
            </a:r>
            <a:endParaRPr lang="ru-RU" sz="3200" u="sng" dirty="0">
              <a:solidFill>
                <a:srgbClr val="FF0000"/>
              </a:solidFill>
            </a:endParaRPr>
          </a:p>
        </p:txBody>
      </p:sp>
      <p:pic>
        <p:nvPicPr>
          <p:cNvPr id="3075" name="Picture 3" descr="C:\Documents and Settings\PAVLIN\Desktop\ЗОЖ\sport4_sm.jpg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348880"/>
            <a:ext cx="2806080" cy="1800200"/>
          </a:xfrm>
          <a:prstGeom prst="rect">
            <a:avLst/>
          </a:prstGeom>
          <a:noFill/>
        </p:spPr>
      </p:pic>
      <p:sp>
        <p:nvSpPr>
          <p:cNvPr id="2560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581400" y="2438400"/>
            <a:ext cx="4800600" cy="4114800"/>
          </a:xfrm>
        </p:spPr>
        <p:txBody>
          <a:bodyPr>
            <a:normAutofit/>
          </a:bodyPr>
          <a:lstStyle/>
          <a:p>
            <a:r>
              <a:rPr lang="ru-RU" sz="2000" dirty="0">
                <a:solidFill>
                  <a:srgbClr val="2F06FA"/>
                </a:solidFill>
              </a:rPr>
              <a:t>эффективные средства сохранения и укрепления здоровья;</a:t>
            </a:r>
          </a:p>
          <a:p>
            <a:r>
              <a:rPr lang="ru-RU" sz="2000" dirty="0">
                <a:solidFill>
                  <a:srgbClr val="2F06FA"/>
                </a:solidFill>
              </a:rPr>
              <a:t>им принадлежит первостепенная роль среди факторов, влияющих на рост, развитие и состояние здоровья детей и подростков;</a:t>
            </a:r>
          </a:p>
          <a:p>
            <a:r>
              <a:rPr lang="ru-RU" sz="2000" dirty="0">
                <a:solidFill>
                  <a:srgbClr val="2F06FA"/>
                </a:solidFill>
              </a:rPr>
              <a:t>значительно улучшают работу всех органов, систем органов и  организма в целом;</a:t>
            </a:r>
          </a:p>
          <a:p>
            <a:r>
              <a:rPr lang="ru-RU" sz="2000" dirty="0">
                <a:solidFill>
                  <a:srgbClr val="2F06FA"/>
                </a:solidFill>
              </a:rPr>
              <a:t>позволяет продлить активный образ жизни.</a:t>
            </a:r>
          </a:p>
          <a:p>
            <a:endParaRPr lang="ru-RU" sz="2000" dirty="0">
              <a:solidFill>
                <a:srgbClr val="2F06FA"/>
              </a:solidFill>
            </a:endParaRPr>
          </a:p>
          <a:p>
            <a:endParaRPr lang="ru-RU" sz="2000" dirty="0">
              <a:solidFill>
                <a:srgbClr val="2F06FA"/>
              </a:solidFill>
            </a:endParaRPr>
          </a:p>
          <a:p>
            <a:endParaRPr lang="ru-RU" sz="2000" dirty="0">
              <a:solidFill>
                <a:srgbClr val="2F06FA"/>
              </a:solidFill>
            </a:endParaRPr>
          </a:p>
          <a:p>
            <a:endParaRPr lang="ru-RU" sz="2000" dirty="0">
              <a:solidFill>
                <a:srgbClr val="2F06FA"/>
              </a:solidFill>
            </a:endParaRPr>
          </a:p>
          <a:p>
            <a:endParaRPr lang="ru-RU" sz="2000" dirty="0">
              <a:solidFill>
                <a:srgbClr val="2F06FA"/>
              </a:solidFill>
            </a:endParaRPr>
          </a:p>
        </p:txBody>
      </p:sp>
      <p:pic>
        <p:nvPicPr>
          <p:cNvPr id="3074" name="Picture 2" descr="C:\Documents and Settings\PAVLIN\Desktop\ЗОЖ\sport064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5" y="332656"/>
            <a:ext cx="2664297" cy="1872208"/>
          </a:xfrm>
          <a:prstGeom prst="rect">
            <a:avLst/>
          </a:prstGeom>
          <a:noFill/>
        </p:spPr>
      </p:pic>
      <p:pic>
        <p:nvPicPr>
          <p:cNvPr id="3076" name="Picture 4" descr="C:\Documents and Settings\PAVLIN\Desktop\ЗОЖ\sport00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4365104"/>
            <a:ext cx="2664296" cy="1656184"/>
          </a:xfrm>
          <a:prstGeom prst="rect">
            <a:avLst/>
          </a:prstGeom>
          <a:noFill/>
        </p:spPr>
      </p:pic>
    </p:spTree>
  </p:cSld>
  <p:clrMapOvr>
    <a:masterClrMapping/>
  </p:clrMapOvr>
  <p:transition advTm="9531"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404664"/>
            <a:ext cx="7999040" cy="1080120"/>
          </a:xfrm>
        </p:spPr>
        <p:txBody>
          <a:bodyPr/>
          <a:lstStyle/>
          <a:p>
            <a:r>
              <a:rPr lang="ru-RU" sz="3200" b="1" dirty="0">
                <a:solidFill>
                  <a:srgbClr val="FF0000"/>
                </a:solidFill>
              </a:rPr>
              <a:t>Закаливание</a:t>
            </a:r>
            <a:r>
              <a:rPr lang="ru-RU" sz="3200" dirty="0"/>
              <a:t> </a:t>
            </a:r>
            <a:r>
              <a:rPr lang="ru-RU" sz="2400" b="1" dirty="0">
                <a:solidFill>
                  <a:srgbClr val="101016"/>
                </a:solidFill>
              </a:rPr>
              <a:t>– повышает устойчивость организма к природным факторам.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412776"/>
            <a:ext cx="7772400" cy="4073624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2800" b="1" dirty="0" smtClean="0">
                <a:solidFill>
                  <a:srgbClr val="FE8F4A"/>
                </a:solidFill>
                <a:latin typeface="Times New Roman" pitchFamily="18" charset="0"/>
              </a:rPr>
              <a:t>Средства закаливания</a:t>
            </a:r>
            <a:endParaRPr lang="ru-RU" sz="2000" b="1" dirty="0">
              <a:solidFill>
                <a:srgbClr val="FE8F4A"/>
              </a:solidFill>
              <a:latin typeface="Times New Roman" pitchFamily="18" charset="0"/>
            </a:endParaRPr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683568" y="2133600"/>
            <a:ext cx="159290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kumimoji="0" lang="ru-RU" sz="2800" b="1" dirty="0" smtClean="0">
                <a:solidFill>
                  <a:srgbClr val="FC1604"/>
                </a:solidFill>
              </a:rPr>
              <a:t>1.солнце</a:t>
            </a:r>
            <a:endParaRPr kumimoji="0" lang="ru-RU" sz="2800" b="1" dirty="0">
              <a:solidFill>
                <a:srgbClr val="FC1604"/>
              </a:solidFill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3347864" y="3501007"/>
            <a:ext cx="201622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kumimoji="0" lang="ru-RU" sz="2800" b="1" dirty="0" smtClean="0">
                <a:solidFill>
                  <a:schemeClr val="tx2"/>
                </a:solidFill>
              </a:rPr>
              <a:t>2. воздух</a:t>
            </a:r>
            <a:endParaRPr kumimoji="0" lang="ru-RU" sz="2800" b="1" dirty="0">
              <a:solidFill>
                <a:schemeClr val="tx2"/>
              </a:solidFill>
            </a:endParaRP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6833436" y="4149080"/>
            <a:ext cx="126515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kumimoji="0" lang="ru-RU" sz="2800" b="1" dirty="0" smtClean="0">
                <a:solidFill>
                  <a:srgbClr val="2F06FA"/>
                </a:solidFill>
              </a:rPr>
              <a:t>3. вода</a:t>
            </a:r>
            <a:endParaRPr kumimoji="0" lang="ru-RU" sz="2800" b="1" dirty="0">
              <a:solidFill>
                <a:srgbClr val="2F06FA"/>
              </a:solidFill>
            </a:endParaRPr>
          </a:p>
        </p:txBody>
      </p:sp>
      <p:pic>
        <p:nvPicPr>
          <p:cNvPr id="7170" name="Picture 2" descr="C:\Documents and Settings\PAVLIN\Desktop\ЗОЖ\sun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492896"/>
            <a:ext cx="2232249" cy="2088232"/>
          </a:xfrm>
          <a:prstGeom prst="rect">
            <a:avLst/>
          </a:prstGeom>
          <a:noFill/>
        </p:spPr>
      </p:pic>
      <p:pic>
        <p:nvPicPr>
          <p:cNvPr id="7171" name="Picture 3" descr="C:\Documents and Settings\PAVLIN\Desktop\ЗОЖ\imag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4149080"/>
            <a:ext cx="2304256" cy="1440161"/>
          </a:xfrm>
          <a:prstGeom prst="rect">
            <a:avLst/>
          </a:prstGeom>
          <a:noFill/>
        </p:spPr>
      </p:pic>
      <p:pic>
        <p:nvPicPr>
          <p:cNvPr id="7172" name="Picture 4" descr="C:\Documents and Settings\PAVLIN\Desktop\ЗОЖ\images (1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72201" y="4797152"/>
            <a:ext cx="2232248" cy="1440160"/>
          </a:xfrm>
          <a:prstGeom prst="rect">
            <a:avLst/>
          </a:prstGeom>
          <a:noFill/>
        </p:spPr>
      </p:pic>
    </p:spTree>
  </p:cSld>
  <p:clrMapOvr>
    <a:masterClrMapping/>
  </p:clrMapOvr>
  <p:transition advTm="3516"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1778</TotalTime>
  <Words>361</Words>
  <Application>Microsoft Office PowerPoint</Application>
  <PresentationFormat>Экран (4:3)</PresentationFormat>
  <Paragraphs>74</Paragraphs>
  <Slides>14</Slides>
  <Notes>2</Notes>
  <HiddenSlides>1</HiddenSlides>
  <MMClips>2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Городская</vt:lpstr>
      <vt:lpstr>Здоровье и ЗОЖ</vt:lpstr>
      <vt:lpstr>Цели урока</vt:lpstr>
      <vt:lpstr>Содержание:</vt:lpstr>
      <vt:lpstr>Здоровье - состояние любого живого организма, при котором он в целом и все его органы способны полностью выполнять свои функции; отсутствие недуга, болезни.</vt:lpstr>
      <vt:lpstr>Различают здоровье:</vt:lpstr>
      <vt:lpstr>Слайд 6</vt:lpstr>
      <vt:lpstr>Личная гигиена</vt:lpstr>
      <vt:lpstr>Двигательная активность, физическая культура и спорт</vt:lpstr>
      <vt:lpstr>Закаливание – повышает устойчивость организма к природным факторам.</vt:lpstr>
      <vt:lpstr>Слайд 10</vt:lpstr>
      <vt:lpstr>Слайд 11</vt:lpstr>
      <vt:lpstr>Рациональное питание</vt:lpstr>
      <vt:lpstr>Слайд 13</vt:lpstr>
      <vt:lpstr>Спасибо за внимание!</vt:lpstr>
    </vt:vector>
  </TitlesOfParts>
  <Company>FIO_KARELIA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Сохрани своё здоровье!</dc:title>
  <dc:creator>Пользователь</dc:creator>
  <cp:lastModifiedBy>PAVLIN</cp:lastModifiedBy>
  <cp:revision>62</cp:revision>
  <dcterms:created xsi:type="dcterms:W3CDTF">2005-12-02T08:32:59Z</dcterms:created>
  <dcterms:modified xsi:type="dcterms:W3CDTF">2012-06-12T17:18:02Z</dcterms:modified>
</cp:coreProperties>
</file>