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9" r:id="rId7"/>
    <p:sldId id="264" r:id="rId8"/>
    <p:sldId id="262" r:id="rId9"/>
    <p:sldId id="276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8" r:id="rId18"/>
    <p:sldId id="261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660066"/>
    <a:srgbClr val="800000"/>
    <a:srgbClr val="9FEFF7"/>
    <a:srgbClr val="CCFFFF"/>
    <a:srgbClr val="3FB1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1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DA8BB-D62B-4E9D-B355-FD7B79A86181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84130D-3835-4782-8A9E-40DF726F576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Детский сад</a:t>
          </a:r>
          <a:endParaRPr lang="ru-RU" b="1" dirty="0">
            <a:solidFill>
              <a:srgbClr val="7030A0"/>
            </a:solidFill>
          </a:endParaRPr>
        </a:p>
      </dgm:t>
    </dgm:pt>
    <dgm:pt modelId="{1BA0C36B-075B-4C9C-B6C4-B1B67CCE5D78}" type="parTrans" cxnId="{624850D9-E64C-471C-9367-CDA2E9903B39}">
      <dgm:prSet/>
      <dgm:spPr/>
      <dgm:t>
        <a:bodyPr/>
        <a:lstStyle/>
        <a:p>
          <a:endParaRPr lang="ru-RU"/>
        </a:p>
      </dgm:t>
    </dgm:pt>
    <dgm:pt modelId="{1FC78E86-BB1A-4F90-8125-5D5E5149E92B}" type="sibTrans" cxnId="{624850D9-E64C-471C-9367-CDA2E9903B39}">
      <dgm:prSet/>
      <dgm:spPr/>
      <dgm:t>
        <a:bodyPr/>
        <a:lstStyle/>
        <a:p>
          <a:endParaRPr lang="ru-RU"/>
        </a:p>
      </dgm:t>
    </dgm:pt>
    <dgm:pt modelId="{3AF21249-58AA-4296-A024-98D3CD60AF8F}">
      <dgm:prSet phldrT="[Текст]" custT="1"/>
      <dgm:spPr>
        <a:solidFill>
          <a:srgbClr val="9FEFF7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Пропаганда здорового образа жизни</a:t>
          </a:r>
          <a:endParaRPr lang="ru-RU" sz="2400" b="1" dirty="0">
            <a:solidFill>
              <a:schemeClr val="tx1"/>
            </a:solidFill>
          </a:endParaRPr>
        </a:p>
      </dgm:t>
    </dgm:pt>
    <dgm:pt modelId="{C9F434C7-F8A9-4726-9221-FCDD2C590164}" type="parTrans" cxnId="{FD2BDCE3-22B8-4990-9E76-1225F50F004B}">
      <dgm:prSet/>
      <dgm:spPr/>
      <dgm:t>
        <a:bodyPr/>
        <a:lstStyle/>
        <a:p>
          <a:endParaRPr lang="ru-RU"/>
        </a:p>
      </dgm:t>
    </dgm:pt>
    <dgm:pt modelId="{AC4C012E-7B33-4715-BA0A-3118C9FB1D88}" type="sibTrans" cxnId="{FD2BDCE3-22B8-4990-9E76-1225F50F004B}">
      <dgm:prSet/>
      <dgm:spPr/>
      <dgm:t>
        <a:bodyPr/>
        <a:lstStyle/>
        <a:p>
          <a:endParaRPr lang="ru-RU"/>
        </a:p>
      </dgm:t>
    </dgm:pt>
    <dgm:pt modelId="{CAF40633-EC44-4153-ABD0-6C3063F9778A}">
      <dgm:prSet phldrT="[Текст]" custT="1"/>
      <dgm:spPr>
        <a:solidFill>
          <a:srgbClr val="9FEFF7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Воспитание культуры семьи </a:t>
          </a:r>
          <a:endParaRPr lang="ru-RU" sz="2400" b="1" dirty="0">
            <a:solidFill>
              <a:schemeClr val="tx1"/>
            </a:solidFill>
          </a:endParaRPr>
        </a:p>
      </dgm:t>
    </dgm:pt>
    <dgm:pt modelId="{3930B103-8570-4682-BCB8-A70D54B19010}" type="parTrans" cxnId="{B3D570E6-1425-4A5C-AFFD-4308C2FC8024}">
      <dgm:prSet/>
      <dgm:spPr/>
      <dgm:t>
        <a:bodyPr/>
        <a:lstStyle/>
        <a:p>
          <a:endParaRPr lang="ru-RU"/>
        </a:p>
      </dgm:t>
    </dgm:pt>
    <dgm:pt modelId="{2AD51B28-83A4-4DBC-8551-4A0A9E3A2419}" type="sibTrans" cxnId="{B3D570E6-1425-4A5C-AFFD-4308C2FC8024}">
      <dgm:prSet/>
      <dgm:spPr/>
      <dgm:t>
        <a:bodyPr/>
        <a:lstStyle/>
        <a:p>
          <a:endParaRPr lang="ru-RU"/>
        </a:p>
      </dgm:t>
    </dgm:pt>
    <dgm:pt modelId="{3E811467-AF57-4E2F-9140-25ECFA6D3C3A}">
      <dgm:prSet phldrT="[Текст]" custT="1"/>
      <dgm:spPr>
        <a:solidFill>
          <a:srgbClr val="9FEFF7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Формирование ЗУН по сохранению и укреплению здоровья</a:t>
          </a:r>
          <a:endParaRPr lang="ru-RU" sz="2400" b="1" dirty="0">
            <a:solidFill>
              <a:schemeClr val="tx1"/>
            </a:solidFill>
          </a:endParaRPr>
        </a:p>
      </dgm:t>
    </dgm:pt>
    <dgm:pt modelId="{C5194C22-826A-4D68-866B-37AED98A6C7F}" type="parTrans" cxnId="{50CE3F34-A91A-4D57-A4C8-0AD07EAF8967}">
      <dgm:prSet/>
      <dgm:spPr/>
      <dgm:t>
        <a:bodyPr/>
        <a:lstStyle/>
        <a:p>
          <a:endParaRPr lang="ru-RU"/>
        </a:p>
      </dgm:t>
    </dgm:pt>
    <dgm:pt modelId="{7CE66ACA-D566-4EC9-AAE4-73CDAAE985D1}" type="sibTrans" cxnId="{50CE3F34-A91A-4D57-A4C8-0AD07EAF8967}">
      <dgm:prSet/>
      <dgm:spPr/>
      <dgm:t>
        <a:bodyPr/>
        <a:lstStyle/>
        <a:p>
          <a:endParaRPr lang="ru-RU"/>
        </a:p>
      </dgm:t>
    </dgm:pt>
    <dgm:pt modelId="{ECCC353E-7AFD-4224-A4A7-8969897368FA}">
      <dgm:prSet phldrT="[Текст]" custT="1"/>
      <dgm:spPr>
        <a:solidFill>
          <a:srgbClr val="9FEFF7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Организация активного отдыха детей и взрослых</a:t>
          </a:r>
          <a:endParaRPr lang="ru-RU" sz="2400" b="1" dirty="0">
            <a:solidFill>
              <a:schemeClr val="tx1"/>
            </a:solidFill>
          </a:endParaRPr>
        </a:p>
      </dgm:t>
    </dgm:pt>
    <dgm:pt modelId="{1194BDEA-FC78-418E-BB91-9EFC4C29A3A4}" type="parTrans" cxnId="{44F6E09C-8DC4-4F16-A728-A2466B83D8C9}">
      <dgm:prSet/>
      <dgm:spPr/>
      <dgm:t>
        <a:bodyPr/>
        <a:lstStyle/>
        <a:p>
          <a:endParaRPr lang="ru-RU"/>
        </a:p>
      </dgm:t>
    </dgm:pt>
    <dgm:pt modelId="{42809A35-D6BF-4753-93E7-9DDA893A4D6F}" type="sibTrans" cxnId="{44F6E09C-8DC4-4F16-A728-A2466B83D8C9}">
      <dgm:prSet/>
      <dgm:spPr/>
      <dgm:t>
        <a:bodyPr/>
        <a:lstStyle/>
        <a:p>
          <a:endParaRPr lang="ru-RU"/>
        </a:p>
      </dgm:t>
    </dgm:pt>
    <dgm:pt modelId="{EEB7959D-2AD9-4ED0-BFE1-FCA16DAEADB2}" type="pres">
      <dgm:prSet presAssocID="{3EBDA8BB-D62B-4E9D-B355-FD7B79A8618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3CBB5-535D-4CF5-89EE-008423F164DC}" type="pres">
      <dgm:prSet presAssocID="{3EBDA8BB-D62B-4E9D-B355-FD7B79A86181}" presName="matrix" presStyleCnt="0"/>
      <dgm:spPr/>
    </dgm:pt>
    <dgm:pt modelId="{3917511C-C495-40BC-A8AB-05412F225E4B}" type="pres">
      <dgm:prSet presAssocID="{3EBDA8BB-D62B-4E9D-B355-FD7B79A86181}" presName="tile1" presStyleLbl="node1" presStyleIdx="0" presStyleCnt="4"/>
      <dgm:spPr/>
      <dgm:t>
        <a:bodyPr/>
        <a:lstStyle/>
        <a:p>
          <a:endParaRPr lang="ru-RU"/>
        </a:p>
      </dgm:t>
    </dgm:pt>
    <dgm:pt modelId="{7BCB5742-F14C-43F2-B345-2AB09A922DC6}" type="pres">
      <dgm:prSet presAssocID="{3EBDA8BB-D62B-4E9D-B355-FD7B79A861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4F90A-D607-4170-AC8B-4477E28B4C41}" type="pres">
      <dgm:prSet presAssocID="{3EBDA8BB-D62B-4E9D-B355-FD7B79A86181}" presName="tile2" presStyleLbl="node1" presStyleIdx="1" presStyleCnt="4"/>
      <dgm:spPr/>
      <dgm:t>
        <a:bodyPr/>
        <a:lstStyle/>
        <a:p>
          <a:endParaRPr lang="ru-RU"/>
        </a:p>
      </dgm:t>
    </dgm:pt>
    <dgm:pt modelId="{CBA4318A-870B-42CB-B958-14E33086009D}" type="pres">
      <dgm:prSet presAssocID="{3EBDA8BB-D62B-4E9D-B355-FD7B79A861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7DE17-909C-4548-AE87-146EEA872088}" type="pres">
      <dgm:prSet presAssocID="{3EBDA8BB-D62B-4E9D-B355-FD7B79A86181}" presName="tile3" presStyleLbl="node1" presStyleIdx="2" presStyleCnt="4"/>
      <dgm:spPr/>
      <dgm:t>
        <a:bodyPr/>
        <a:lstStyle/>
        <a:p>
          <a:endParaRPr lang="ru-RU"/>
        </a:p>
      </dgm:t>
    </dgm:pt>
    <dgm:pt modelId="{B329C386-C3BF-4432-A6B2-60B155FAB2AF}" type="pres">
      <dgm:prSet presAssocID="{3EBDA8BB-D62B-4E9D-B355-FD7B79A861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307BB-E3A0-4681-A32A-0B2CC3F21E3E}" type="pres">
      <dgm:prSet presAssocID="{3EBDA8BB-D62B-4E9D-B355-FD7B79A86181}" presName="tile4" presStyleLbl="node1" presStyleIdx="3" presStyleCnt="4"/>
      <dgm:spPr/>
      <dgm:t>
        <a:bodyPr/>
        <a:lstStyle/>
        <a:p>
          <a:endParaRPr lang="ru-RU"/>
        </a:p>
      </dgm:t>
    </dgm:pt>
    <dgm:pt modelId="{9C8F5E8B-7892-4B0D-B710-A45C9A540D5B}" type="pres">
      <dgm:prSet presAssocID="{3EBDA8BB-D62B-4E9D-B355-FD7B79A861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80F25-15DB-42C6-BE9E-E466C339F6F7}" type="pres">
      <dgm:prSet presAssocID="{3EBDA8BB-D62B-4E9D-B355-FD7B79A86181}" presName="centerTile" presStyleLbl="fgShp" presStyleIdx="0" presStyleCnt="1" custScaleX="130256" custScaleY="145818" custLinFactNeighborX="1265" custLinFactNeighborY="-1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E3F34-A91A-4D57-A4C8-0AD07EAF8967}" srcId="{8284130D-3835-4782-8A9E-40DF726F576A}" destId="{3E811467-AF57-4E2F-9140-25ECFA6D3C3A}" srcOrd="2" destOrd="0" parTransId="{C5194C22-826A-4D68-866B-37AED98A6C7F}" sibTransId="{7CE66ACA-D566-4EC9-AAE4-73CDAAE985D1}"/>
    <dgm:cxn modelId="{624850D9-E64C-471C-9367-CDA2E9903B39}" srcId="{3EBDA8BB-D62B-4E9D-B355-FD7B79A86181}" destId="{8284130D-3835-4782-8A9E-40DF726F576A}" srcOrd="0" destOrd="0" parTransId="{1BA0C36B-075B-4C9C-B6C4-B1B67CCE5D78}" sibTransId="{1FC78E86-BB1A-4F90-8125-5D5E5149E92B}"/>
    <dgm:cxn modelId="{B3D570E6-1425-4A5C-AFFD-4308C2FC8024}" srcId="{8284130D-3835-4782-8A9E-40DF726F576A}" destId="{CAF40633-EC44-4153-ABD0-6C3063F9778A}" srcOrd="1" destOrd="0" parTransId="{3930B103-8570-4682-BCB8-A70D54B19010}" sibTransId="{2AD51B28-83A4-4DBC-8551-4A0A9E3A2419}"/>
    <dgm:cxn modelId="{44F6E09C-8DC4-4F16-A728-A2466B83D8C9}" srcId="{8284130D-3835-4782-8A9E-40DF726F576A}" destId="{ECCC353E-7AFD-4224-A4A7-8969897368FA}" srcOrd="3" destOrd="0" parTransId="{1194BDEA-FC78-418E-BB91-9EFC4C29A3A4}" sibTransId="{42809A35-D6BF-4753-93E7-9DDA893A4D6F}"/>
    <dgm:cxn modelId="{0BB0D411-A993-4F1F-A973-781702EE2DBC}" type="presOf" srcId="{3AF21249-58AA-4296-A024-98D3CD60AF8F}" destId="{7BCB5742-F14C-43F2-B345-2AB09A922DC6}" srcOrd="1" destOrd="0" presId="urn:microsoft.com/office/officeart/2005/8/layout/matrix1"/>
    <dgm:cxn modelId="{1A983C0B-44EC-4FFA-826A-455AAD86D401}" type="presOf" srcId="{ECCC353E-7AFD-4224-A4A7-8969897368FA}" destId="{9C8F5E8B-7892-4B0D-B710-A45C9A540D5B}" srcOrd="1" destOrd="0" presId="urn:microsoft.com/office/officeart/2005/8/layout/matrix1"/>
    <dgm:cxn modelId="{2E796F50-83CA-42F7-98C6-0B1D87515B8B}" type="presOf" srcId="{3EBDA8BB-D62B-4E9D-B355-FD7B79A86181}" destId="{EEB7959D-2AD9-4ED0-BFE1-FCA16DAEADB2}" srcOrd="0" destOrd="0" presId="urn:microsoft.com/office/officeart/2005/8/layout/matrix1"/>
    <dgm:cxn modelId="{FD2BDCE3-22B8-4990-9E76-1225F50F004B}" srcId="{8284130D-3835-4782-8A9E-40DF726F576A}" destId="{3AF21249-58AA-4296-A024-98D3CD60AF8F}" srcOrd="0" destOrd="0" parTransId="{C9F434C7-F8A9-4726-9221-FCDD2C590164}" sibTransId="{AC4C012E-7B33-4715-BA0A-3118C9FB1D88}"/>
    <dgm:cxn modelId="{7252F973-C0BE-49E2-8A5F-DB2837DFD736}" type="presOf" srcId="{8284130D-3835-4782-8A9E-40DF726F576A}" destId="{DB080F25-15DB-42C6-BE9E-E466C339F6F7}" srcOrd="0" destOrd="0" presId="urn:microsoft.com/office/officeart/2005/8/layout/matrix1"/>
    <dgm:cxn modelId="{6D3DC10A-4742-402B-BF3F-1E4C95DBA1FB}" type="presOf" srcId="{3E811467-AF57-4E2F-9140-25ECFA6D3C3A}" destId="{D247DE17-909C-4548-AE87-146EEA872088}" srcOrd="0" destOrd="0" presId="urn:microsoft.com/office/officeart/2005/8/layout/matrix1"/>
    <dgm:cxn modelId="{E5CF03EC-6FFD-442D-9CC3-B53623D8B910}" type="presOf" srcId="{3E811467-AF57-4E2F-9140-25ECFA6D3C3A}" destId="{B329C386-C3BF-4432-A6B2-60B155FAB2AF}" srcOrd="1" destOrd="0" presId="urn:microsoft.com/office/officeart/2005/8/layout/matrix1"/>
    <dgm:cxn modelId="{3A6139A4-211C-48E4-9CC8-7C839CB021A5}" type="presOf" srcId="{CAF40633-EC44-4153-ABD0-6C3063F9778A}" destId="{CBA4318A-870B-42CB-B958-14E33086009D}" srcOrd="1" destOrd="0" presId="urn:microsoft.com/office/officeart/2005/8/layout/matrix1"/>
    <dgm:cxn modelId="{782AC584-9482-4376-AC8F-0D607D6E7C73}" type="presOf" srcId="{CAF40633-EC44-4153-ABD0-6C3063F9778A}" destId="{DBC4F90A-D607-4170-AC8B-4477E28B4C41}" srcOrd="0" destOrd="0" presId="urn:microsoft.com/office/officeart/2005/8/layout/matrix1"/>
    <dgm:cxn modelId="{F88211DD-B8A5-44CD-8537-E61A8920B87D}" type="presOf" srcId="{ECCC353E-7AFD-4224-A4A7-8969897368FA}" destId="{331307BB-E3A0-4681-A32A-0B2CC3F21E3E}" srcOrd="0" destOrd="0" presId="urn:microsoft.com/office/officeart/2005/8/layout/matrix1"/>
    <dgm:cxn modelId="{EA0980CE-F4A9-4A80-8FDF-F3B6D3262252}" type="presOf" srcId="{3AF21249-58AA-4296-A024-98D3CD60AF8F}" destId="{3917511C-C495-40BC-A8AB-05412F225E4B}" srcOrd="0" destOrd="0" presId="urn:microsoft.com/office/officeart/2005/8/layout/matrix1"/>
    <dgm:cxn modelId="{F7710949-66F8-4D3C-9D50-F38DCC877888}" type="presParOf" srcId="{EEB7959D-2AD9-4ED0-BFE1-FCA16DAEADB2}" destId="{5833CBB5-535D-4CF5-89EE-008423F164DC}" srcOrd="0" destOrd="0" presId="urn:microsoft.com/office/officeart/2005/8/layout/matrix1"/>
    <dgm:cxn modelId="{1A23A27A-F895-4BA4-A4E0-2FC2A6C3C529}" type="presParOf" srcId="{5833CBB5-535D-4CF5-89EE-008423F164DC}" destId="{3917511C-C495-40BC-A8AB-05412F225E4B}" srcOrd="0" destOrd="0" presId="urn:microsoft.com/office/officeart/2005/8/layout/matrix1"/>
    <dgm:cxn modelId="{360C1166-4304-4954-8A8B-9097168A3111}" type="presParOf" srcId="{5833CBB5-535D-4CF5-89EE-008423F164DC}" destId="{7BCB5742-F14C-43F2-B345-2AB09A922DC6}" srcOrd="1" destOrd="0" presId="urn:microsoft.com/office/officeart/2005/8/layout/matrix1"/>
    <dgm:cxn modelId="{EFA3B865-2EDD-4333-A270-F0B9956E5E0C}" type="presParOf" srcId="{5833CBB5-535D-4CF5-89EE-008423F164DC}" destId="{DBC4F90A-D607-4170-AC8B-4477E28B4C41}" srcOrd="2" destOrd="0" presId="urn:microsoft.com/office/officeart/2005/8/layout/matrix1"/>
    <dgm:cxn modelId="{95BA6DF7-D0BB-407F-8D08-0AF4E0FFDC97}" type="presParOf" srcId="{5833CBB5-535D-4CF5-89EE-008423F164DC}" destId="{CBA4318A-870B-42CB-B958-14E33086009D}" srcOrd="3" destOrd="0" presId="urn:microsoft.com/office/officeart/2005/8/layout/matrix1"/>
    <dgm:cxn modelId="{29A1FCFF-36DF-4E1A-A0D6-FB4F09159330}" type="presParOf" srcId="{5833CBB5-535D-4CF5-89EE-008423F164DC}" destId="{D247DE17-909C-4548-AE87-146EEA872088}" srcOrd="4" destOrd="0" presId="urn:microsoft.com/office/officeart/2005/8/layout/matrix1"/>
    <dgm:cxn modelId="{7FFF21E5-4776-40C2-BFA3-01F8124A4517}" type="presParOf" srcId="{5833CBB5-535D-4CF5-89EE-008423F164DC}" destId="{B329C386-C3BF-4432-A6B2-60B155FAB2AF}" srcOrd="5" destOrd="0" presId="urn:microsoft.com/office/officeart/2005/8/layout/matrix1"/>
    <dgm:cxn modelId="{E71A75F7-278F-4779-9AF8-6F690CCA4DE6}" type="presParOf" srcId="{5833CBB5-535D-4CF5-89EE-008423F164DC}" destId="{331307BB-E3A0-4681-A32A-0B2CC3F21E3E}" srcOrd="6" destOrd="0" presId="urn:microsoft.com/office/officeart/2005/8/layout/matrix1"/>
    <dgm:cxn modelId="{92D7875E-FBA5-4B79-B563-E673D9340855}" type="presParOf" srcId="{5833CBB5-535D-4CF5-89EE-008423F164DC}" destId="{9C8F5E8B-7892-4B0D-B710-A45C9A540D5B}" srcOrd="7" destOrd="0" presId="urn:microsoft.com/office/officeart/2005/8/layout/matrix1"/>
    <dgm:cxn modelId="{088604FA-5B2E-499F-B408-851E983998D2}" type="presParOf" srcId="{EEB7959D-2AD9-4ED0-BFE1-FCA16DAEADB2}" destId="{DB080F25-15DB-42C6-BE9E-E466C339F6F7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513FC-7C42-4121-AD8D-1756591EB678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FCD3ACA-3B24-47A6-8862-02EC7E83D408}">
      <dgm:prSet phldrT="[Текст]" phldr="1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C786D18F-803D-49DE-8F58-23D5F6275E86}" type="parTrans" cxnId="{662F0175-7673-4008-BBA1-424CD094621A}">
      <dgm:prSet/>
      <dgm:spPr/>
      <dgm:t>
        <a:bodyPr/>
        <a:lstStyle/>
        <a:p>
          <a:endParaRPr lang="ru-RU"/>
        </a:p>
      </dgm:t>
    </dgm:pt>
    <dgm:pt modelId="{1DDF59BC-4B96-4543-9973-9C2A4FCE9941}" type="sibTrans" cxnId="{662F0175-7673-4008-BBA1-424CD094621A}">
      <dgm:prSet/>
      <dgm:spPr/>
      <dgm:t>
        <a:bodyPr/>
        <a:lstStyle/>
        <a:p>
          <a:endParaRPr lang="ru-RU"/>
        </a:p>
      </dgm:t>
    </dgm:pt>
    <dgm:pt modelId="{1D0B5E75-DB82-48F7-9FBE-F245FB4969E7}">
      <dgm:prSet phldrT="[Текст]" custT="1"/>
      <dgm:spPr>
        <a:solidFill>
          <a:srgbClr val="9FEFF7">
            <a:alpha val="90000"/>
          </a:srgbClr>
        </a:solidFill>
      </dgm:spPr>
      <dgm:t>
        <a:bodyPr/>
        <a:lstStyle/>
        <a:p>
          <a:r>
            <a:rPr lang="ru-RU" sz="1800" b="1" dirty="0" smtClean="0"/>
            <a:t>Повышение педагогической грамотности родителей в вопросах формирования навыков здоровья.</a:t>
          </a:r>
          <a:endParaRPr lang="ru-RU" sz="1800" b="1" dirty="0"/>
        </a:p>
      </dgm:t>
    </dgm:pt>
    <dgm:pt modelId="{58EAC6AF-38F3-4E50-8A95-D53E368EB6B9}" type="parTrans" cxnId="{A0263692-2752-4073-B029-590AEFB48B1C}">
      <dgm:prSet/>
      <dgm:spPr/>
      <dgm:t>
        <a:bodyPr/>
        <a:lstStyle/>
        <a:p>
          <a:endParaRPr lang="ru-RU"/>
        </a:p>
      </dgm:t>
    </dgm:pt>
    <dgm:pt modelId="{2B32446D-2C46-4920-96B7-5D3CDA542AF8}" type="sibTrans" cxnId="{A0263692-2752-4073-B029-590AEFB48B1C}">
      <dgm:prSet/>
      <dgm:spPr/>
      <dgm:t>
        <a:bodyPr/>
        <a:lstStyle/>
        <a:p>
          <a:endParaRPr lang="ru-RU"/>
        </a:p>
      </dgm:t>
    </dgm:pt>
    <dgm:pt modelId="{B2E2352C-3741-43FE-A188-42253015C811}">
      <dgm:prSet phldrT="[Текст]" custT="1"/>
      <dgm:spPr>
        <a:solidFill>
          <a:srgbClr val="9FEFF7">
            <a:alpha val="90000"/>
          </a:srgbClr>
        </a:solidFill>
      </dgm:spPr>
      <dgm:t>
        <a:bodyPr/>
        <a:lstStyle/>
        <a:p>
          <a:r>
            <a:rPr lang="ru-RU" sz="1800" b="1" dirty="0" smtClean="0"/>
            <a:t>Увеличения числа семей, занимающихся формированием привычки к ЗОЖ у своих детей.</a:t>
          </a:r>
          <a:endParaRPr lang="ru-RU" sz="1800" b="1" dirty="0"/>
        </a:p>
      </dgm:t>
    </dgm:pt>
    <dgm:pt modelId="{6C29D6E6-8C5A-41D6-85C7-70DB206B3637}" type="parTrans" cxnId="{ADE5D6FC-8A0B-4BB7-AA58-DAFF87A606D5}">
      <dgm:prSet/>
      <dgm:spPr/>
      <dgm:t>
        <a:bodyPr/>
        <a:lstStyle/>
        <a:p>
          <a:endParaRPr lang="ru-RU"/>
        </a:p>
      </dgm:t>
    </dgm:pt>
    <dgm:pt modelId="{1682797F-EEEB-4017-A424-4D005513BE1B}" type="sibTrans" cxnId="{ADE5D6FC-8A0B-4BB7-AA58-DAFF87A606D5}">
      <dgm:prSet/>
      <dgm:spPr/>
      <dgm:t>
        <a:bodyPr/>
        <a:lstStyle/>
        <a:p>
          <a:endParaRPr lang="ru-RU"/>
        </a:p>
      </dgm:t>
    </dgm:pt>
    <dgm:pt modelId="{5D6DAA04-D474-465B-958B-C191A5D4C09F}">
      <dgm:prSet phldrT="[Текст]" phldr="1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714168E2-76A9-4A6D-A4BB-23DA18CFC523}" type="parTrans" cxnId="{5E53F0D2-74F6-43D5-AA99-5808A9C77102}">
      <dgm:prSet/>
      <dgm:spPr/>
      <dgm:t>
        <a:bodyPr/>
        <a:lstStyle/>
        <a:p>
          <a:endParaRPr lang="ru-RU"/>
        </a:p>
      </dgm:t>
    </dgm:pt>
    <dgm:pt modelId="{D50D7EF3-A5C7-43C4-A045-8C9EA539F720}" type="sibTrans" cxnId="{5E53F0D2-74F6-43D5-AA99-5808A9C77102}">
      <dgm:prSet/>
      <dgm:spPr/>
      <dgm:t>
        <a:bodyPr/>
        <a:lstStyle/>
        <a:p>
          <a:endParaRPr lang="ru-RU"/>
        </a:p>
      </dgm:t>
    </dgm:pt>
    <dgm:pt modelId="{13252A90-464D-4E7C-9F1D-D955A14391C8}">
      <dgm:prSet phldrT="[Текст]" custT="1"/>
      <dgm:spPr>
        <a:solidFill>
          <a:srgbClr val="9FEFF7">
            <a:alpha val="90000"/>
          </a:srgbClr>
        </a:solidFill>
      </dgm:spPr>
      <dgm:t>
        <a:bodyPr/>
        <a:lstStyle/>
        <a:p>
          <a:r>
            <a:rPr lang="ru-RU" sz="1800" b="1" dirty="0" smtClean="0"/>
            <a:t>Увеличением числа семей занимающихся закаливанием своих детей в домашних условиях.</a:t>
          </a:r>
          <a:endParaRPr lang="ru-RU" sz="1800" b="1" dirty="0"/>
        </a:p>
      </dgm:t>
    </dgm:pt>
    <dgm:pt modelId="{7F0E90BF-3502-4542-BDB5-BFC6AB030BC3}" type="parTrans" cxnId="{40A2AB09-405F-4300-AB71-FA0EBBCDF5C6}">
      <dgm:prSet/>
      <dgm:spPr/>
      <dgm:t>
        <a:bodyPr/>
        <a:lstStyle/>
        <a:p>
          <a:endParaRPr lang="ru-RU"/>
        </a:p>
      </dgm:t>
    </dgm:pt>
    <dgm:pt modelId="{77ADB45A-1E9D-4404-A497-8891AA623C1B}" type="sibTrans" cxnId="{40A2AB09-405F-4300-AB71-FA0EBBCDF5C6}">
      <dgm:prSet/>
      <dgm:spPr/>
      <dgm:t>
        <a:bodyPr/>
        <a:lstStyle/>
        <a:p>
          <a:endParaRPr lang="ru-RU"/>
        </a:p>
      </dgm:t>
    </dgm:pt>
    <dgm:pt modelId="{49CAA04F-1EA1-4047-B665-C197DB0323A9}">
      <dgm:prSet phldrT="[Текст]" custT="1"/>
      <dgm:spPr>
        <a:solidFill>
          <a:srgbClr val="9FEFF7">
            <a:alpha val="90000"/>
          </a:srgbClr>
        </a:solidFill>
      </dgm:spPr>
      <dgm:t>
        <a:bodyPr/>
        <a:lstStyle/>
        <a:p>
          <a:r>
            <a:rPr lang="ru-RU" sz="1800" b="1" dirty="0" smtClean="0"/>
            <a:t>Осознанное отношение родителей к профилактическим мероприятиям.</a:t>
          </a:r>
          <a:endParaRPr lang="ru-RU" sz="1800" b="1" dirty="0"/>
        </a:p>
      </dgm:t>
    </dgm:pt>
    <dgm:pt modelId="{F8F6164F-942B-428D-A556-1865016379C6}" type="parTrans" cxnId="{255C54B3-1CBA-46BA-B8CD-3E6A81E76D86}">
      <dgm:prSet/>
      <dgm:spPr/>
      <dgm:t>
        <a:bodyPr/>
        <a:lstStyle/>
        <a:p>
          <a:endParaRPr lang="ru-RU"/>
        </a:p>
      </dgm:t>
    </dgm:pt>
    <dgm:pt modelId="{F3A2732C-71FB-401E-AD29-30A722C9088E}" type="sibTrans" cxnId="{255C54B3-1CBA-46BA-B8CD-3E6A81E76D86}">
      <dgm:prSet/>
      <dgm:spPr/>
      <dgm:t>
        <a:bodyPr/>
        <a:lstStyle/>
        <a:p>
          <a:endParaRPr lang="ru-RU"/>
        </a:p>
      </dgm:t>
    </dgm:pt>
    <dgm:pt modelId="{2601D6A3-926E-4769-BD50-5F16B73D7940}">
      <dgm:prSet phldrT="[Текст]" phldr="1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DFBAB764-43F4-4FB9-AF80-D4FC2A448986}" type="parTrans" cxnId="{CB1A072C-77E1-448E-A1AD-930B67C975F7}">
      <dgm:prSet/>
      <dgm:spPr/>
      <dgm:t>
        <a:bodyPr/>
        <a:lstStyle/>
        <a:p>
          <a:endParaRPr lang="ru-RU"/>
        </a:p>
      </dgm:t>
    </dgm:pt>
    <dgm:pt modelId="{63E14602-3449-4511-93F3-623F7F3B89F5}" type="sibTrans" cxnId="{CB1A072C-77E1-448E-A1AD-930B67C975F7}">
      <dgm:prSet/>
      <dgm:spPr/>
      <dgm:t>
        <a:bodyPr/>
        <a:lstStyle/>
        <a:p>
          <a:endParaRPr lang="ru-RU"/>
        </a:p>
      </dgm:t>
    </dgm:pt>
    <dgm:pt modelId="{56898354-B6C4-43D6-8BFE-DE6EEC05E496}">
      <dgm:prSet phldrT="[Текст]" custT="1"/>
      <dgm:spPr>
        <a:solidFill>
          <a:srgbClr val="9FEFF7">
            <a:alpha val="90000"/>
          </a:srgbClr>
        </a:solidFill>
      </dgm:spPr>
      <dgm:t>
        <a:bodyPr/>
        <a:lstStyle/>
        <a:p>
          <a:r>
            <a:rPr lang="ru-RU" sz="1800" b="1" dirty="0" smtClean="0"/>
            <a:t>Освоение родителями приемов эффективного взаимодействия с ребенком, в целях сохранения его здоровья.</a:t>
          </a:r>
          <a:endParaRPr lang="ru-RU" sz="1800" b="1" dirty="0"/>
        </a:p>
      </dgm:t>
    </dgm:pt>
    <dgm:pt modelId="{ADFC4CDF-F4C3-4DF0-B7C7-EB4E191EC9C4}" type="parTrans" cxnId="{CA80B0BD-3993-4062-95DF-3B447CC1C2BE}">
      <dgm:prSet/>
      <dgm:spPr/>
      <dgm:t>
        <a:bodyPr/>
        <a:lstStyle/>
        <a:p>
          <a:endParaRPr lang="ru-RU"/>
        </a:p>
      </dgm:t>
    </dgm:pt>
    <dgm:pt modelId="{7AF51465-AF02-414B-A40B-8343653A09B4}" type="sibTrans" cxnId="{CA80B0BD-3993-4062-95DF-3B447CC1C2BE}">
      <dgm:prSet/>
      <dgm:spPr/>
      <dgm:t>
        <a:bodyPr/>
        <a:lstStyle/>
        <a:p>
          <a:endParaRPr lang="ru-RU"/>
        </a:p>
      </dgm:t>
    </dgm:pt>
    <dgm:pt modelId="{9126CDBC-A8B0-4F48-9E2F-1346B8A1E129}">
      <dgm:prSet phldrT="[Текст]" custT="1"/>
      <dgm:spPr>
        <a:solidFill>
          <a:srgbClr val="9FEFF7">
            <a:alpha val="90000"/>
          </a:srgbClr>
        </a:solidFill>
      </dgm:spPr>
      <dgm:t>
        <a:bodyPr/>
        <a:lstStyle/>
        <a:p>
          <a:r>
            <a:rPr lang="ru-RU" sz="1800" b="1" dirty="0" smtClean="0"/>
            <a:t>Сотрудничество и поддержка семьи позволит добиться высоких показателей уровня физического развития и здоровья ребенка.</a:t>
          </a:r>
          <a:endParaRPr lang="ru-RU" sz="1800" b="1" dirty="0"/>
        </a:p>
      </dgm:t>
    </dgm:pt>
    <dgm:pt modelId="{FBE57515-E64F-44DC-9466-E91545DE745B}" type="parTrans" cxnId="{FAD77802-BDFE-4EF0-8BC3-FD79E6F7ECD6}">
      <dgm:prSet/>
      <dgm:spPr/>
      <dgm:t>
        <a:bodyPr/>
        <a:lstStyle/>
        <a:p>
          <a:endParaRPr lang="ru-RU"/>
        </a:p>
      </dgm:t>
    </dgm:pt>
    <dgm:pt modelId="{C41E9D3E-CBEB-4C40-8665-A39994CC4A91}" type="sibTrans" cxnId="{FAD77802-BDFE-4EF0-8BC3-FD79E6F7ECD6}">
      <dgm:prSet/>
      <dgm:spPr/>
      <dgm:t>
        <a:bodyPr/>
        <a:lstStyle/>
        <a:p>
          <a:endParaRPr lang="ru-RU"/>
        </a:p>
      </dgm:t>
    </dgm:pt>
    <dgm:pt modelId="{8FAEE8EE-00C9-4D18-B9DC-63C2470ACCFE}" type="pres">
      <dgm:prSet presAssocID="{60A513FC-7C42-4121-AD8D-1756591EB6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05667D-902C-4E97-8997-408633817141}" type="pres">
      <dgm:prSet presAssocID="{FFCD3ACA-3B24-47A6-8862-02EC7E83D408}" presName="composite" presStyleCnt="0"/>
      <dgm:spPr/>
    </dgm:pt>
    <dgm:pt modelId="{AD1C7CB3-EBD2-45DA-9E48-C217A3A89154}" type="pres">
      <dgm:prSet presAssocID="{FFCD3ACA-3B24-47A6-8862-02EC7E83D408}" presName="parentText" presStyleLbl="alignNode1" presStyleIdx="0" presStyleCnt="3" custLinFactNeighborX="0" custLinFactNeighborY="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CD639-D885-4E08-816E-981A1CCE944F}" type="pres">
      <dgm:prSet presAssocID="{FFCD3ACA-3B24-47A6-8862-02EC7E83D408}" presName="descendantText" presStyleLbl="alignAcc1" presStyleIdx="0" presStyleCnt="3" custScaleY="120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56197-F318-4F5D-BCAB-F46E9FAC7572}" type="pres">
      <dgm:prSet presAssocID="{1DDF59BC-4B96-4543-9973-9C2A4FCE9941}" presName="sp" presStyleCnt="0"/>
      <dgm:spPr/>
    </dgm:pt>
    <dgm:pt modelId="{519BADFD-D999-4A43-87DA-5E9C55030A47}" type="pres">
      <dgm:prSet presAssocID="{5D6DAA04-D474-465B-958B-C191A5D4C09F}" presName="composite" presStyleCnt="0"/>
      <dgm:spPr/>
    </dgm:pt>
    <dgm:pt modelId="{63D739DA-3820-46A3-B407-67753931F344}" type="pres">
      <dgm:prSet presAssocID="{5D6DAA04-D474-465B-958B-C191A5D4C0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2B27C-7436-4119-A06F-CD60A3CFF5E5}" type="pres">
      <dgm:prSet presAssocID="{5D6DAA04-D474-465B-958B-C191A5D4C09F}" presName="descendantText" presStyleLbl="alignAcc1" presStyleIdx="1" presStyleCnt="3" custScaleY="12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54616-1036-4F0E-8AB3-6794133FD24D}" type="pres">
      <dgm:prSet presAssocID="{D50D7EF3-A5C7-43C4-A045-8C9EA539F720}" presName="sp" presStyleCnt="0"/>
      <dgm:spPr/>
    </dgm:pt>
    <dgm:pt modelId="{ACAC9E10-B21A-408C-A2F1-A9D39CEA9996}" type="pres">
      <dgm:prSet presAssocID="{2601D6A3-926E-4769-BD50-5F16B73D7940}" presName="composite" presStyleCnt="0"/>
      <dgm:spPr/>
    </dgm:pt>
    <dgm:pt modelId="{106AC66D-3931-49BF-931D-11E8702D9261}" type="pres">
      <dgm:prSet presAssocID="{2601D6A3-926E-4769-BD50-5F16B73D7940}" presName="parentText" presStyleLbl="alignNode1" presStyleIdx="2" presStyleCnt="3" custScaleY="102542" custLinFactNeighborX="0" custLinFactNeighborY="-142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665DB-D772-4AA4-A8CC-2C727CA08D44}" type="pres">
      <dgm:prSet presAssocID="{2601D6A3-926E-4769-BD50-5F16B73D7940}" presName="descendantText" presStyleLbl="alignAcc1" presStyleIdx="2" presStyleCnt="3" custScaleY="201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A2AB09-405F-4300-AB71-FA0EBBCDF5C6}" srcId="{5D6DAA04-D474-465B-958B-C191A5D4C09F}" destId="{13252A90-464D-4E7C-9F1D-D955A14391C8}" srcOrd="0" destOrd="0" parTransId="{7F0E90BF-3502-4542-BDB5-BFC6AB030BC3}" sibTransId="{77ADB45A-1E9D-4404-A497-8891AA623C1B}"/>
    <dgm:cxn modelId="{3853F17C-972F-49A9-981A-FE8D25E288A3}" type="presOf" srcId="{5D6DAA04-D474-465B-958B-C191A5D4C09F}" destId="{63D739DA-3820-46A3-B407-67753931F344}" srcOrd="0" destOrd="0" presId="urn:microsoft.com/office/officeart/2005/8/layout/chevron2"/>
    <dgm:cxn modelId="{7337038B-3C7D-4B52-9616-9F872C2BE11E}" type="presOf" srcId="{FFCD3ACA-3B24-47A6-8862-02EC7E83D408}" destId="{AD1C7CB3-EBD2-45DA-9E48-C217A3A89154}" srcOrd="0" destOrd="0" presId="urn:microsoft.com/office/officeart/2005/8/layout/chevron2"/>
    <dgm:cxn modelId="{3461413B-6B17-49DF-81C8-DC776351C019}" type="presOf" srcId="{60A513FC-7C42-4121-AD8D-1756591EB678}" destId="{8FAEE8EE-00C9-4D18-B9DC-63C2470ACCFE}" srcOrd="0" destOrd="0" presId="urn:microsoft.com/office/officeart/2005/8/layout/chevron2"/>
    <dgm:cxn modelId="{C109F3E8-ACD8-4B99-AFE2-4F155E350197}" type="presOf" srcId="{2601D6A3-926E-4769-BD50-5F16B73D7940}" destId="{106AC66D-3931-49BF-931D-11E8702D9261}" srcOrd="0" destOrd="0" presId="urn:microsoft.com/office/officeart/2005/8/layout/chevron2"/>
    <dgm:cxn modelId="{FAD77802-BDFE-4EF0-8BC3-FD79E6F7ECD6}" srcId="{2601D6A3-926E-4769-BD50-5F16B73D7940}" destId="{9126CDBC-A8B0-4F48-9E2F-1346B8A1E129}" srcOrd="1" destOrd="0" parTransId="{FBE57515-E64F-44DC-9466-E91545DE745B}" sibTransId="{C41E9D3E-CBEB-4C40-8665-A39994CC4A91}"/>
    <dgm:cxn modelId="{BB8EF652-9911-4A9B-AEFD-DB040CC5DA68}" type="presOf" srcId="{56898354-B6C4-43D6-8BFE-DE6EEC05E496}" destId="{F6F665DB-D772-4AA4-A8CC-2C727CA08D44}" srcOrd="0" destOrd="0" presId="urn:microsoft.com/office/officeart/2005/8/layout/chevron2"/>
    <dgm:cxn modelId="{ADE5D6FC-8A0B-4BB7-AA58-DAFF87A606D5}" srcId="{FFCD3ACA-3B24-47A6-8862-02EC7E83D408}" destId="{B2E2352C-3741-43FE-A188-42253015C811}" srcOrd="1" destOrd="0" parTransId="{6C29D6E6-8C5A-41D6-85C7-70DB206B3637}" sibTransId="{1682797F-EEEB-4017-A424-4D005513BE1B}"/>
    <dgm:cxn modelId="{CB1A072C-77E1-448E-A1AD-930B67C975F7}" srcId="{60A513FC-7C42-4121-AD8D-1756591EB678}" destId="{2601D6A3-926E-4769-BD50-5F16B73D7940}" srcOrd="2" destOrd="0" parTransId="{DFBAB764-43F4-4FB9-AF80-D4FC2A448986}" sibTransId="{63E14602-3449-4511-93F3-623F7F3B89F5}"/>
    <dgm:cxn modelId="{8EBD6096-7721-4189-9658-B62B6F4F2D6F}" type="presOf" srcId="{49CAA04F-1EA1-4047-B665-C197DB0323A9}" destId="{69F2B27C-7436-4119-A06F-CD60A3CFF5E5}" srcOrd="0" destOrd="1" presId="urn:microsoft.com/office/officeart/2005/8/layout/chevron2"/>
    <dgm:cxn modelId="{9F98CF5D-E4AF-4D7B-8F50-64D1B1960F60}" type="presOf" srcId="{13252A90-464D-4E7C-9F1D-D955A14391C8}" destId="{69F2B27C-7436-4119-A06F-CD60A3CFF5E5}" srcOrd="0" destOrd="0" presId="urn:microsoft.com/office/officeart/2005/8/layout/chevron2"/>
    <dgm:cxn modelId="{662F0175-7673-4008-BBA1-424CD094621A}" srcId="{60A513FC-7C42-4121-AD8D-1756591EB678}" destId="{FFCD3ACA-3B24-47A6-8862-02EC7E83D408}" srcOrd="0" destOrd="0" parTransId="{C786D18F-803D-49DE-8F58-23D5F6275E86}" sibTransId="{1DDF59BC-4B96-4543-9973-9C2A4FCE9941}"/>
    <dgm:cxn modelId="{CA80B0BD-3993-4062-95DF-3B447CC1C2BE}" srcId="{2601D6A3-926E-4769-BD50-5F16B73D7940}" destId="{56898354-B6C4-43D6-8BFE-DE6EEC05E496}" srcOrd="0" destOrd="0" parTransId="{ADFC4CDF-F4C3-4DF0-B7C7-EB4E191EC9C4}" sibTransId="{7AF51465-AF02-414B-A40B-8343653A09B4}"/>
    <dgm:cxn modelId="{255C54B3-1CBA-46BA-B8CD-3E6A81E76D86}" srcId="{5D6DAA04-D474-465B-958B-C191A5D4C09F}" destId="{49CAA04F-1EA1-4047-B665-C197DB0323A9}" srcOrd="1" destOrd="0" parTransId="{F8F6164F-942B-428D-A556-1865016379C6}" sibTransId="{F3A2732C-71FB-401E-AD29-30A722C9088E}"/>
    <dgm:cxn modelId="{5E53F0D2-74F6-43D5-AA99-5808A9C77102}" srcId="{60A513FC-7C42-4121-AD8D-1756591EB678}" destId="{5D6DAA04-D474-465B-958B-C191A5D4C09F}" srcOrd="1" destOrd="0" parTransId="{714168E2-76A9-4A6D-A4BB-23DA18CFC523}" sibTransId="{D50D7EF3-A5C7-43C4-A045-8C9EA539F720}"/>
    <dgm:cxn modelId="{31713743-8530-4DDE-B80A-63BC3C9CF01C}" type="presOf" srcId="{1D0B5E75-DB82-48F7-9FBE-F245FB4969E7}" destId="{1F1CD639-D885-4E08-816E-981A1CCE944F}" srcOrd="0" destOrd="0" presId="urn:microsoft.com/office/officeart/2005/8/layout/chevron2"/>
    <dgm:cxn modelId="{A0263692-2752-4073-B029-590AEFB48B1C}" srcId="{FFCD3ACA-3B24-47A6-8862-02EC7E83D408}" destId="{1D0B5E75-DB82-48F7-9FBE-F245FB4969E7}" srcOrd="0" destOrd="0" parTransId="{58EAC6AF-38F3-4E50-8A95-D53E368EB6B9}" sibTransId="{2B32446D-2C46-4920-96B7-5D3CDA542AF8}"/>
    <dgm:cxn modelId="{2E508D10-A2A9-41F6-9C66-28C89223C57B}" type="presOf" srcId="{B2E2352C-3741-43FE-A188-42253015C811}" destId="{1F1CD639-D885-4E08-816E-981A1CCE944F}" srcOrd="0" destOrd="1" presId="urn:microsoft.com/office/officeart/2005/8/layout/chevron2"/>
    <dgm:cxn modelId="{F94E678B-BAAB-45CF-84BC-2C91B56380C8}" type="presOf" srcId="{9126CDBC-A8B0-4F48-9E2F-1346B8A1E129}" destId="{F6F665DB-D772-4AA4-A8CC-2C727CA08D44}" srcOrd="0" destOrd="1" presId="urn:microsoft.com/office/officeart/2005/8/layout/chevron2"/>
    <dgm:cxn modelId="{61407DE5-57EF-41B6-9AB0-79D90CBF47D6}" type="presParOf" srcId="{8FAEE8EE-00C9-4D18-B9DC-63C2470ACCFE}" destId="{FA05667D-902C-4E97-8997-408633817141}" srcOrd="0" destOrd="0" presId="urn:microsoft.com/office/officeart/2005/8/layout/chevron2"/>
    <dgm:cxn modelId="{FF89AE20-123E-4475-B36F-EB6DF1588137}" type="presParOf" srcId="{FA05667D-902C-4E97-8997-408633817141}" destId="{AD1C7CB3-EBD2-45DA-9E48-C217A3A89154}" srcOrd="0" destOrd="0" presId="urn:microsoft.com/office/officeart/2005/8/layout/chevron2"/>
    <dgm:cxn modelId="{F70792E3-56E5-4868-AC7E-4DA6DDADB2C7}" type="presParOf" srcId="{FA05667D-902C-4E97-8997-408633817141}" destId="{1F1CD639-D885-4E08-816E-981A1CCE944F}" srcOrd="1" destOrd="0" presId="urn:microsoft.com/office/officeart/2005/8/layout/chevron2"/>
    <dgm:cxn modelId="{DFF7FAF1-1DB3-41EF-AE14-96FC42E4C93B}" type="presParOf" srcId="{8FAEE8EE-00C9-4D18-B9DC-63C2470ACCFE}" destId="{75156197-F318-4F5D-BCAB-F46E9FAC7572}" srcOrd="1" destOrd="0" presId="urn:microsoft.com/office/officeart/2005/8/layout/chevron2"/>
    <dgm:cxn modelId="{DB5396A7-CC7B-4D63-97C3-8067E093DE1B}" type="presParOf" srcId="{8FAEE8EE-00C9-4D18-B9DC-63C2470ACCFE}" destId="{519BADFD-D999-4A43-87DA-5E9C55030A47}" srcOrd="2" destOrd="0" presId="urn:microsoft.com/office/officeart/2005/8/layout/chevron2"/>
    <dgm:cxn modelId="{4FF27E98-009D-463C-9F7C-2D754D2349BC}" type="presParOf" srcId="{519BADFD-D999-4A43-87DA-5E9C55030A47}" destId="{63D739DA-3820-46A3-B407-67753931F344}" srcOrd="0" destOrd="0" presId="urn:microsoft.com/office/officeart/2005/8/layout/chevron2"/>
    <dgm:cxn modelId="{E85CB8F4-6BE3-4F21-83DB-3B01F9ED2348}" type="presParOf" srcId="{519BADFD-D999-4A43-87DA-5E9C55030A47}" destId="{69F2B27C-7436-4119-A06F-CD60A3CFF5E5}" srcOrd="1" destOrd="0" presId="urn:microsoft.com/office/officeart/2005/8/layout/chevron2"/>
    <dgm:cxn modelId="{8C701FF7-3A7C-426B-8AF0-18F7E2D4A662}" type="presParOf" srcId="{8FAEE8EE-00C9-4D18-B9DC-63C2470ACCFE}" destId="{81E54616-1036-4F0E-8AB3-6794133FD24D}" srcOrd="3" destOrd="0" presId="urn:microsoft.com/office/officeart/2005/8/layout/chevron2"/>
    <dgm:cxn modelId="{01D610C7-C3E6-4628-9B7F-76AF3CF9C23E}" type="presParOf" srcId="{8FAEE8EE-00C9-4D18-B9DC-63C2470ACCFE}" destId="{ACAC9E10-B21A-408C-A2F1-A9D39CEA9996}" srcOrd="4" destOrd="0" presId="urn:microsoft.com/office/officeart/2005/8/layout/chevron2"/>
    <dgm:cxn modelId="{18547919-D988-44C9-8FAE-6EF9A30DDF27}" type="presParOf" srcId="{ACAC9E10-B21A-408C-A2F1-A9D39CEA9996}" destId="{106AC66D-3931-49BF-931D-11E8702D9261}" srcOrd="0" destOrd="0" presId="urn:microsoft.com/office/officeart/2005/8/layout/chevron2"/>
    <dgm:cxn modelId="{DF6EB9EA-6227-41A7-84FF-095E93C27090}" type="presParOf" srcId="{ACAC9E10-B21A-408C-A2F1-A9D39CEA9996}" destId="{F6F665DB-D772-4AA4-A8CC-2C727CA08D4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51CA6-6E12-40B8-B0DC-F6A3FBF7640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AE93-CCBD-418E-A65C-D1F10D6C4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AAE93-CCBD-418E-A65C-D1F10D6C40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AD063F-6469-4A5C-9100-0CBF4DDFAE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0071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1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071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1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1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2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2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0072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72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072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2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2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3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73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073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73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  <p:bldP spid="20070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0070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070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007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7F3D4-9EAA-49B8-96A7-FCA6FAFFD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C320-DBCE-499B-9007-56D12321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2681-02C7-4F75-9B41-406BC333E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56B1-CB2A-4CA1-8990-8564131E1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4D1A-B121-4602-8E81-21350376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185F-4EFA-47E0-B004-0C4D5095E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E524E-2DC6-440C-A0D3-EC470828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20D88-A61F-4ACC-9869-653E91A41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14BF9-AFB4-4802-9D18-E5776F895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023CD-AFFB-42BE-9FC2-96B349DDC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2BC2EA-1B7B-4D13-99D4-2330ADE1E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96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6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996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6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997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97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7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7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997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997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7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997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997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7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97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9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9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9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9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  <p:bldP spid="19968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968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968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968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968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6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96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96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8215370" cy="2786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Условия обеспечения преемственности </a:t>
            </a:r>
            <a:r>
              <a:rPr lang="ru-RU" sz="3200" b="1" dirty="0" err="1" smtClean="0">
                <a:solidFill>
                  <a:srgbClr val="7030A0"/>
                </a:solidFill>
              </a:rPr>
              <a:t>здоровьесберегающего</a:t>
            </a:r>
            <a:r>
              <a:rPr lang="ru-RU" sz="3200" b="1" dirty="0" smtClean="0">
                <a:solidFill>
                  <a:srgbClr val="7030A0"/>
                </a:solidFill>
              </a:rPr>
              <a:t> и </a:t>
            </a:r>
            <a:r>
              <a:rPr lang="ru-RU" sz="3200" b="1" dirty="0" err="1" smtClean="0">
                <a:solidFill>
                  <a:srgbClr val="7030A0"/>
                </a:solidFill>
              </a:rPr>
              <a:t>здоровьеформирующего</a:t>
            </a:r>
            <a:r>
              <a:rPr lang="ru-RU" sz="3200" b="1" dirty="0" smtClean="0">
                <a:solidFill>
                  <a:srgbClr val="7030A0"/>
                </a:solidFill>
              </a:rPr>
              <a:t> образовательного процесса в детском саду и семье в аспекте ФГТ.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643578"/>
            <a:ext cx="7000924" cy="928694"/>
          </a:xfrm>
        </p:spPr>
        <p:txBody>
          <a:bodyPr/>
          <a:lstStyle/>
          <a:p>
            <a:r>
              <a:rPr lang="ru-RU" sz="1600" b="1" i="1" dirty="0" smtClean="0">
                <a:effectLst/>
              </a:rPr>
              <a:t>Подготовила инструктор по физической культуре</a:t>
            </a:r>
          </a:p>
          <a:p>
            <a:r>
              <a:rPr lang="ru-RU" sz="1600" b="1" i="1" dirty="0" smtClean="0">
                <a:effectLst/>
              </a:rPr>
              <a:t>МАДОУ «Центр развития ребёнка – детский сад № 46»</a:t>
            </a:r>
          </a:p>
          <a:p>
            <a:r>
              <a:rPr lang="ru-RU" sz="2000" b="1" i="1" dirty="0" err="1" smtClean="0">
                <a:effectLst/>
              </a:rPr>
              <a:t>Спирькина</a:t>
            </a:r>
            <a:r>
              <a:rPr lang="ru-RU" sz="2000" b="1" i="1" dirty="0" smtClean="0">
                <a:effectLst/>
              </a:rPr>
              <a:t> Н.В.</a:t>
            </a:r>
            <a:endParaRPr lang="ru-RU" sz="2000" b="1" i="1" dirty="0">
              <a:effectLst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Цель работы педагога: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28736"/>
            <a:ext cx="7696200" cy="21431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Повышение педагогической грамотности родителей в вопросах формирования навыков здоровья. </a:t>
            </a:r>
            <a:endParaRPr lang="ru-RU" b="1" dirty="0"/>
          </a:p>
        </p:txBody>
      </p:sp>
      <p:pic>
        <p:nvPicPr>
          <p:cNvPr id="1027" name="Picture 3" descr="C:\Documents and Settings\Admin\Рабочий стол\картинки\Risunok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57562"/>
            <a:ext cx="4162310" cy="283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048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Задачи: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7881966" cy="3929090"/>
          </a:xfrm>
        </p:spPr>
        <p:txBody>
          <a:bodyPr/>
          <a:lstStyle/>
          <a:p>
            <a:r>
              <a:rPr lang="ru-RU" sz="2400" b="1" dirty="0" smtClean="0"/>
              <a:t>Обучить родителей приемам эффективного взаимодействия с ребенком  с целью сохранения его здоровья и создания в семье здорового микроклимата;</a:t>
            </a:r>
          </a:p>
          <a:p>
            <a:r>
              <a:rPr lang="ru-RU" sz="2400" b="1" dirty="0" smtClean="0"/>
              <a:t>Учесть пожелания родителей при составлении программ индивидуальной работы;</a:t>
            </a:r>
          </a:p>
          <a:p>
            <a:r>
              <a:rPr lang="ru-RU" sz="2400" b="1" dirty="0" smtClean="0"/>
              <a:t>Привлечь родителей к осуществлению воспитательного процесса, созданию здоровой среды;</a:t>
            </a:r>
          </a:p>
          <a:p>
            <a:r>
              <a:rPr lang="ru-RU" sz="2400" b="1" dirty="0" smtClean="0"/>
              <a:t>Расширить спектр средств и способов работы с родителями.</a:t>
            </a:r>
            <a:endParaRPr lang="ru-RU" sz="24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048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Формы работы с семьей 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71545"/>
          <a:ext cx="8286808" cy="5370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3101"/>
                <a:gridCol w="2877032"/>
                <a:gridCol w="3196675"/>
              </a:tblGrid>
              <a:tr h="6543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Цель использования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Формы общения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88945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Информационно-аналитические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Выявление интересов, потребностей, запросов родителей, уровня их педагогической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грамотности.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Проведение социологических срезов, опросов,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анкетирования, "Почтовый ящик".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4535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Познавательные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Ознакомление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родителей с возрастными и психологическими особенностями детей дошкольного возраста. Формирование у родителей практических навыков воспитания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детей.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Семинары-практикумы, педагогический брифинг, педагогическая гостиная, проведение собраний, консультаций в нетрадиционной форме, устные педагогические журналы, игры с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педагогическим содержанием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педагогическая библиотека для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родителей.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714356"/>
          <a:ext cx="7858180" cy="5143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406"/>
                <a:gridCol w="3059816"/>
                <a:gridCol w="2928958"/>
              </a:tblGrid>
              <a:tr h="53671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Цель использования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Формы общения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686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Досуговые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Установление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эмоционального контакта между педагогами, родителями,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детьми.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Совместные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досуги, праздники,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Дни Здоровья, участие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родителей и детей в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выставках о ЗОЖ.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Наглядно-информа-ционные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Ознакомление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родителей с работой дошкольного учреждения, особенностями воспитания детей. Формирование у родителей знаний о воспитании и развитии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детей.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Информационные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мини-библиотек.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2400"/>
            <a:ext cx="6786610" cy="7048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Организация активного досуга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214422"/>
            <a:ext cx="3771900" cy="271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Мои документы\Мои рисунки\СПОРТ\физкультура\верхом на пап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500174"/>
            <a:ext cx="3141549" cy="419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29" y="3500438"/>
            <a:ext cx="4057652" cy="304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4"/>
          <p:cNvSpPr/>
          <p:nvPr/>
        </p:nvSpPr>
        <p:spPr>
          <a:xfrm>
            <a:off x="2071670" y="1643050"/>
            <a:ext cx="4357718" cy="3214710"/>
          </a:xfrm>
          <a:prstGeom prst="su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71802" y="2214554"/>
            <a:ext cx="2286016" cy="1785950"/>
          </a:xfrm>
        </p:spPr>
        <p:txBody>
          <a:bodyPr/>
          <a:lstStyle/>
          <a:p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700" b="1" dirty="0" smtClean="0">
                <a:latin typeface="Georgia" pitchFamily="18" charset="0"/>
              </a:rPr>
              <a:t>Новая философия взаимодействия ДОУ и семьи </a:t>
            </a:r>
            <a:br>
              <a:rPr lang="ru-RU" sz="1700" b="1" dirty="0" smtClean="0">
                <a:latin typeface="Georgia" pitchFamily="18" charset="0"/>
              </a:rPr>
            </a:br>
            <a:endParaRPr lang="ru-RU" sz="1700" b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786190"/>
            <a:ext cx="2071702" cy="1200152"/>
          </a:xfrm>
          <a:prstGeom prst="roundRect">
            <a:avLst/>
          </a:prstGeom>
          <a:solidFill>
            <a:srgbClr val="9F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Укрепление внутрисемейных связей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285728"/>
            <a:ext cx="2143140" cy="1143008"/>
          </a:xfrm>
          <a:prstGeom prst="roundRect">
            <a:avLst/>
          </a:prstGeom>
          <a:solidFill>
            <a:srgbClr val="9F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Положительный эмоциональный настрой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500174"/>
            <a:ext cx="2214578" cy="1143008"/>
          </a:xfrm>
          <a:prstGeom prst="roundRect">
            <a:avLst/>
          </a:prstGeom>
          <a:solidFill>
            <a:srgbClr val="9F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Ответственность родителей за воспитание ребенка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36" y="3786190"/>
            <a:ext cx="2357454" cy="1285884"/>
          </a:xfrm>
          <a:prstGeom prst="roundRect">
            <a:avLst/>
          </a:prstGeom>
          <a:solidFill>
            <a:srgbClr val="9F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Реализация единой программы воспитания  в саду и семье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5143512"/>
            <a:ext cx="2286016" cy="1214446"/>
          </a:xfrm>
          <a:prstGeom prst="roundRect">
            <a:avLst/>
          </a:prstGeom>
          <a:solidFill>
            <a:srgbClr val="9F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Учет стиля семейных отношений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428736"/>
            <a:ext cx="2214578" cy="1143008"/>
          </a:xfrm>
          <a:prstGeom prst="roundRect">
            <a:avLst/>
          </a:prstGeom>
          <a:solidFill>
            <a:srgbClr val="9F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Учет индивидуальности ребенка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52400"/>
            <a:ext cx="6413524" cy="7048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Ожидаемые  результаты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792961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инки\2558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552" y="635001"/>
            <a:ext cx="6891033" cy="47228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91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Условия 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57298"/>
            <a:ext cx="7696200" cy="4286280"/>
          </a:xfrm>
        </p:spPr>
        <p:txBody>
          <a:bodyPr/>
          <a:lstStyle/>
          <a:p>
            <a:r>
              <a:rPr lang="ru-RU" sz="2400" b="1" dirty="0" smtClean="0"/>
              <a:t>Открытость образовательного пространства дошкольного учреждения</a:t>
            </a:r>
          </a:p>
          <a:p>
            <a:r>
              <a:rPr lang="ru-RU" sz="2400" b="1" dirty="0" smtClean="0"/>
              <a:t>Профессионализм педагога</a:t>
            </a:r>
          </a:p>
          <a:p>
            <a:r>
              <a:rPr lang="ru-RU" sz="2400" b="1" dirty="0" smtClean="0"/>
              <a:t>Готовность педагога к открытому общению</a:t>
            </a:r>
          </a:p>
          <a:p>
            <a:r>
              <a:rPr lang="ru-RU" sz="2400" b="1" dirty="0" smtClean="0"/>
              <a:t>Умение педагога заинтересовать родителей воспитанников своими идеями</a:t>
            </a:r>
          </a:p>
          <a:p>
            <a:r>
              <a:rPr lang="ru-RU" sz="2400" b="1" dirty="0" smtClean="0"/>
              <a:t>Готовность родителей к партнерству с педагогами дошкольного учреждения в воспитании детей</a:t>
            </a:r>
          </a:p>
          <a:p>
            <a:r>
              <a:rPr lang="ru-RU" sz="2400" b="1" dirty="0" smtClean="0"/>
              <a:t>Доброжелательное отношение сторон</a:t>
            </a:r>
            <a:endParaRPr lang="ru-RU" sz="2400" b="1" dirty="0"/>
          </a:p>
        </p:txBody>
      </p:sp>
      <p:pic>
        <p:nvPicPr>
          <p:cNvPr id="5123" name="Picture 3" descr="C:\Documents and Settings\Admin\Рабочий стол\картинки\httpkonstantinovsk.runews12-03-2012na-konstantinovskru-novye-smaily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9455" y="5036355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714356"/>
            <a:ext cx="5886464" cy="192882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D:\работа\картинки\5522669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14554"/>
            <a:ext cx="4063174" cy="407671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58100" cy="5562616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В контексте Федеральных государственных требований к структуре основной общеобразовательной программы дошкольного образования  выделено  </a:t>
            </a:r>
            <a:r>
              <a:rPr lang="ru-RU" sz="1800" b="1" i="1" u="sng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совершенствование системы взаимодействия с семьями воспитанников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, включающее:</a:t>
            </a:r>
            <a:r>
              <a:rPr lang="ru-RU" sz="1800" b="1" i="1" u="sng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800" b="1" i="1" u="sng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</a:br>
            <a:r>
              <a:rPr lang="ru-RU" sz="18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8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 - изучение  состояния условий семейного воспитания и потребностей семьи, прогнозирование форм, методов и средств эффективного взаимодействия на дифференцированной основе,</a:t>
            </a:r>
            <a:b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 -внедрение современных форм взаимодействия на основе совершенствования системы мер, обеспечивающих активное вовлечение родителей в образовательное пространство ребёнка,</a:t>
            </a:r>
            <a:b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 - психолого-педагогическое сопровождение воспитания и развития дошкольника, подготовки к обучению в школе и к жизни на дальнейших этапах развития.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607223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 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itchFamily="18" charset="0"/>
              </a:rPr>
              <a:t>ЕДИНСТВО     ЦЕЛЕЙ</a:t>
            </a:r>
            <a:br>
              <a:rPr lang="ru-RU" sz="36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здоровьесберегающего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и </a:t>
            </a: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здоровьеформирующего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образовательного процесса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" name="Picture 3" descr="C:\Users\Метод2\Desktop\картинки\sad(1)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380548" cy="2857520"/>
          </a:xfrm>
          <a:prstGeom prst="rect">
            <a:avLst/>
          </a:prstGeom>
          <a:noFill/>
        </p:spPr>
      </p:pic>
      <p:pic>
        <p:nvPicPr>
          <p:cNvPr id="11" name="Picture 4" descr="C:\Users\Метод2\Desktop\картинки\original_family_3G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2826626" cy="2861959"/>
          </a:xfrm>
          <a:prstGeom prst="rect">
            <a:avLst/>
          </a:prstGeom>
          <a:noFill/>
        </p:spPr>
      </p:pic>
      <p:sp>
        <p:nvSpPr>
          <p:cNvPr id="12" name="Плюс 11"/>
          <p:cNvSpPr/>
          <p:nvPr/>
        </p:nvSpPr>
        <p:spPr>
          <a:xfrm>
            <a:off x="4286248" y="3000372"/>
            <a:ext cx="714380" cy="642942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 технологии         </a:t>
            </a:r>
            <a:b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в ДОУ  и семье:</a:t>
            </a:r>
            <a:endParaRPr lang="ru-RU" sz="28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143116"/>
            <a:ext cx="7696200" cy="3214710"/>
          </a:xfrm>
        </p:spPr>
        <p:txBody>
          <a:bodyPr/>
          <a:lstStyle/>
          <a:p>
            <a:r>
              <a:rPr lang="ru-RU" sz="2800" b="1" dirty="0" smtClean="0"/>
              <a:t>Режим дня </a:t>
            </a:r>
          </a:p>
          <a:p>
            <a:r>
              <a:rPr lang="ru-RU" sz="2800" b="1" dirty="0" smtClean="0"/>
              <a:t>Утренняя гимнастика</a:t>
            </a:r>
          </a:p>
          <a:p>
            <a:r>
              <a:rPr lang="ru-RU" sz="2800" b="1" dirty="0" smtClean="0"/>
              <a:t>Закаливание</a:t>
            </a:r>
          </a:p>
          <a:p>
            <a:r>
              <a:rPr lang="ru-RU" sz="2800" b="1" dirty="0" smtClean="0"/>
              <a:t>Гигиенические процедуры</a:t>
            </a:r>
          </a:p>
          <a:p>
            <a:r>
              <a:rPr lang="ru-RU" sz="2800" b="1" dirty="0" smtClean="0"/>
              <a:t>Подвижные игры на свежем воздухе</a:t>
            </a:r>
          </a:p>
          <a:p>
            <a:r>
              <a:rPr lang="ru-RU" sz="2800" b="1" dirty="0" smtClean="0"/>
              <a:t>Учет индивидуальных особенностей</a:t>
            </a:r>
            <a:endParaRPr lang="ru-RU" sz="28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Здоровьеформирующие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 образовательные технологии </a:t>
            </a:r>
            <a:b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в ДОУ и семье: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357430"/>
            <a:ext cx="7696200" cy="3128970"/>
          </a:xfrm>
        </p:spPr>
        <p:txBody>
          <a:bodyPr/>
          <a:lstStyle/>
          <a:p>
            <a:r>
              <a:rPr lang="ru-RU" sz="2800" b="1" dirty="0" smtClean="0"/>
              <a:t>Воспитание культуры здоровья</a:t>
            </a:r>
          </a:p>
          <a:p>
            <a:r>
              <a:rPr lang="ru-RU" sz="2800" b="1" dirty="0" smtClean="0"/>
              <a:t>Мотивация в игре на ведение здорового образа жизнь</a:t>
            </a:r>
          </a:p>
          <a:p>
            <a:r>
              <a:rPr lang="ru-RU" sz="2800" b="1" dirty="0" smtClean="0"/>
              <a:t>Обучение здоровому образу жизни</a:t>
            </a:r>
          </a:p>
          <a:p>
            <a:r>
              <a:rPr lang="ru-RU" sz="2800" b="1" dirty="0" smtClean="0"/>
              <a:t>Личный пример педагогов и родителей</a:t>
            </a:r>
          </a:p>
          <a:p>
            <a:endParaRPr lang="ru-RU" sz="28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642918"/>
            <a:ext cx="7100910" cy="20002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Преемственность – педагогическое партнерство родителей и педагогов ДОУ.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Documents and Settings\Admin\Рабочий стол\картинки\handshak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5"/>
            <a:ext cx="4502759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Анализ результатов анкетирования родителей воспитанников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28800"/>
            <a:ext cx="8096280" cy="4100530"/>
          </a:xfrm>
        </p:spPr>
        <p:txBody>
          <a:bodyPr/>
          <a:lstStyle/>
          <a:p>
            <a:r>
              <a:rPr lang="ru-RU" sz="2400" b="1" dirty="0" smtClean="0"/>
              <a:t>Регулярно делают утреннюю гимнастику – 20%</a:t>
            </a:r>
          </a:p>
          <a:p>
            <a:r>
              <a:rPr lang="ru-RU" sz="2400" b="1" dirty="0" smtClean="0"/>
              <a:t>Имеют дома элементарные спортивные снаряды и занимаются с ними – 30%</a:t>
            </a:r>
          </a:p>
          <a:p>
            <a:r>
              <a:rPr lang="ru-RU" sz="2400" b="1" dirty="0" smtClean="0"/>
              <a:t>Посещают спортивные учреждения  в выходные дни - 30%</a:t>
            </a:r>
          </a:p>
          <a:p>
            <a:r>
              <a:rPr lang="ru-RU" sz="2400" b="1" dirty="0" smtClean="0"/>
              <a:t>Соблюдают режим дня – 50%</a:t>
            </a:r>
          </a:p>
          <a:p>
            <a:r>
              <a:rPr lang="ru-RU" sz="2400" b="1" dirty="0" smtClean="0"/>
              <a:t>Соблюдают режим питания -  70%</a:t>
            </a:r>
          </a:p>
          <a:p>
            <a:r>
              <a:rPr lang="ru-RU" sz="2400" b="1" dirty="0" smtClean="0"/>
              <a:t>Знают методы сохранения и укрепления своего здоровья  - 90%</a:t>
            </a:r>
            <a:endParaRPr lang="ru-RU" sz="24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28596" y="857232"/>
          <a:ext cx="764386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Основные принципы работы с семьей: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785926"/>
            <a:ext cx="7143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 открытость детского сада</a:t>
            </a:r>
          </a:p>
          <a:p>
            <a:endParaRPr lang="ru-RU" sz="1400" b="1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сотрудничество педагогов и родителей в воспитании детей</a:t>
            </a:r>
          </a:p>
          <a:p>
            <a:pPr>
              <a:buFont typeface="Wingdings" pitchFamily="2" charset="2"/>
              <a:buChar char="§"/>
            </a:pPr>
            <a:endParaRPr lang="ru-RU" sz="1400" b="1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создание активной развивающей среды, активных форм общения детей и взрослых</a:t>
            </a:r>
          </a:p>
          <a:p>
            <a:pPr>
              <a:buFont typeface="Wingdings" pitchFamily="2" charset="2"/>
              <a:buChar char="§"/>
            </a:pPr>
            <a:endParaRPr lang="ru-RU" sz="1400" b="1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диагностика общих и частных проблем в воспитании и развитии детей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2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600</Words>
  <Application>Microsoft Office PowerPoint</Application>
  <PresentationFormat>Экран (4:3)</PresentationFormat>
  <Paragraphs>99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Тема2</vt:lpstr>
      <vt:lpstr>Условия обеспечения преемственности здоровьесберегающего и здоровьеформирующего образовательного процесса в детском саду и семье в аспекте ФГТ.</vt:lpstr>
      <vt:lpstr>В контексте Федеральных государственных требований к структуре основной общеобразовательной программы дошкольного образования  выделено  совершенствование системы взаимодействия с семьями воспитанников, включающее:   - изучение  состояния условий семейного воспитания и потребностей семьи, прогнозирование форм, методов и средств эффективного взаимодействия на дифференцированной основе,   -внедрение современных форм взаимодействия на основе совершенствования системы мер, обеспечивающих активное вовлечение родителей в образовательное пространство ребёнка,   - психолого-педагогическое сопровождение воспитания и развития дошкольника, подготовки к обучению в школе и к жизни на дальнейших этапах развития.</vt:lpstr>
      <vt:lpstr>                    ЕДИНСТВО     ЦЕЛЕЙ        здоровьесберегающего и здоровьеформирующего образовательного процесса</vt:lpstr>
      <vt:lpstr>Здоровьесберегающие  технологии           в ДОУ  и семье:</vt:lpstr>
      <vt:lpstr>Здоровьеформирующие  образовательные технологии  в ДОУ и семье:</vt:lpstr>
      <vt:lpstr>Преемственность – педагогическое партнерство родителей и педагогов ДОУ.</vt:lpstr>
      <vt:lpstr>Анализ результатов анкетирования родителей воспитанников</vt:lpstr>
      <vt:lpstr>Слайд 8</vt:lpstr>
      <vt:lpstr>Основные принципы работы с семьей: </vt:lpstr>
      <vt:lpstr>Цель работы педагога:</vt:lpstr>
      <vt:lpstr>Задачи:</vt:lpstr>
      <vt:lpstr>Формы работы с семьей </vt:lpstr>
      <vt:lpstr>Слайд 13</vt:lpstr>
      <vt:lpstr>Организация активного досуга</vt:lpstr>
      <vt:lpstr>                Новая философия взаимодействия ДОУ и семьи  </vt:lpstr>
      <vt:lpstr>Ожидаемые  результаты</vt:lpstr>
      <vt:lpstr>Слайд 17</vt:lpstr>
      <vt:lpstr>Условия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обеспечения преемственности здоровьесберегающего и здоровьеформирующего образовательного процесса в детском саду и семье в аспекте ФГТ.</dc:title>
  <dc:creator>Admin</dc:creator>
  <cp:lastModifiedBy>Admin</cp:lastModifiedBy>
  <cp:revision>43</cp:revision>
  <dcterms:created xsi:type="dcterms:W3CDTF">2012-08-22T18:31:21Z</dcterms:created>
  <dcterms:modified xsi:type="dcterms:W3CDTF">2012-08-29T13:45:32Z</dcterms:modified>
</cp:coreProperties>
</file>