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35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2AC94-0C2A-4A57-B856-3CB2B2A51A82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A91A-4207-464B-AF78-CF64A44905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A91A-4207-464B-AF78-CF64A449059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1832-C65A-449F-8129-76039895010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49AF-3C34-47D4-BD61-279096BA3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1832-C65A-449F-8129-76039895010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49AF-3C34-47D4-BD61-279096BA3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1832-C65A-449F-8129-76039895010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49AF-3C34-47D4-BD61-279096BA3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1832-C65A-449F-8129-76039895010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49AF-3C34-47D4-BD61-279096BA3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1832-C65A-449F-8129-76039895010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49AF-3C34-47D4-BD61-279096BA3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1832-C65A-449F-8129-76039895010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49AF-3C34-47D4-BD61-279096BA3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1832-C65A-449F-8129-76039895010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49AF-3C34-47D4-BD61-279096BA3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1832-C65A-449F-8129-76039895010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49AF-3C34-47D4-BD61-279096BA3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1832-C65A-449F-8129-76039895010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49AF-3C34-47D4-BD61-279096BA3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1832-C65A-449F-8129-76039895010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49AF-3C34-47D4-BD61-279096BA3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1832-C65A-449F-8129-76039895010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49AF-3C34-47D4-BD61-279096BA3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21832-C65A-449F-8129-76039895010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E49AF-3C34-47D4-BD61-279096BA3B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Настольная  игра</a:t>
            </a:r>
            <a:b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«Зимняя олимпиада со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Смешариками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»</a:t>
            </a:r>
            <a:endParaRPr lang="ru-RU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оньки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712" y="3924242"/>
            <a:ext cx="3385483" cy="2539112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5" name="Рисунок 4" descr="лыж1.jpg"/>
          <p:cNvPicPr/>
          <p:nvPr/>
        </p:nvPicPr>
        <p:blipFill>
          <a:blip r:embed="rId3" cstate="print"/>
          <a:srcRect l="19723" t="8727" r="13002" b="14000"/>
          <a:stretch>
            <a:fillRect/>
          </a:stretch>
        </p:blipFill>
        <p:spPr>
          <a:xfrm>
            <a:off x="5357818" y="214290"/>
            <a:ext cx="3022584" cy="1928826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6" name="Рисунок 5" descr="кубок1.jpg"/>
          <p:cNvPicPr/>
          <p:nvPr/>
        </p:nvPicPr>
        <p:blipFill>
          <a:blip r:embed="rId4" cstate="print"/>
          <a:srcRect l="42065" t="39093" r="41574" b="24131"/>
          <a:stretch>
            <a:fillRect/>
          </a:stretch>
        </p:blipFill>
        <p:spPr>
          <a:xfrm>
            <a:off x="500034" y="428604"/>
            <a:ext cx="1500198" cy="1870620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7" name="Рисунок 6" descr="медаль.jpeg"/>
          <p:cNvPicPr/>
          <p:nvPr/>
        </p:nvPicPr>
        <p:blipFill>
          <a:blip r:embed="rId5" cstate="print"/>
          <a:srcRect l="18151" t="-562" r="17950" b="10955"/>
          <a:stretch>
            <a:fillRect/>
          </a:stretch>
        </p:blipFill>
        <p:spPr>
          <a:xfrm>
            <a:off x="6286512" y="3500438"/>
            <a:ext cx="2071702" cy="2904936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Мои рисунки\хокей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2917606" cy="1932925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E:\Мои рисунки\бобслей5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290"/>
            <a:ext cx="3619401" cy="2714644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996" r="6350"/>
          <a:stretch>
            <a:fillRect/>
          </a:stretch>
        </p:blipFill>
        <p:spPr bwMode="auto">
          <a:xfrm>
            <a:off x="1071538" y="3357562"/>
            <a:ext cx="3076256" cy="231108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5" name="Рисунок 4" descr="SKIER - &amp;rcy;&amp;iecy;&amp;scy;&amp;ucy;&amp;rcy;&amp;scy; &amp;dcy;&amp;lcy;&amp;yacy; &amp;lcy;&amp;ycy;&amp;zhcy;&amp;ncy;&amp;icy;&amp;kcy;&amp;ocy;&amp;vcy; &amp;icy; &amp;bcy;&amp;ocy;&amp;rcy;&amp;dcy;&amp;iecy;&amp;rcy;&amp;ocy;&amp;vcy; : FORUM : &amp;Lcy;&amp;yucy;&amp;bcy;&amp;icy;&amp;tcy;&amp;iecy;&amp;lcy;&amp;softcy;&amp;scy;&amp;kcy;&amp;icy;&amp;iecy; &amp;scy;&amp;ocy;&amp;rcy;&amp;iecy;&amp;vcy;&amp;ncy;&amp;ocy;&amp;vcy;&amp;acy;&amp;ncy;&amp;icy;&amp;yacy; &amp;scy;&amp;iecy;&amp;zcy;&amp;ocy;&amp;ncy;&amp;acy; 09-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857628"/>
            <a:ext cx="3786214" cy="2508366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Мои рисунки\биатлон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/>
        </p:blipFill>
        <p:spPr bwMode="auto">
          <a:xfrm>
            <a:off x="428596" y="357166"/>
            <a:ext cx="3004819" cy="2292148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sochimediacenter.ru/images/93515/57/93515578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3220" r="11795"/>
          <a:stretch/>
        </p:blipFill>
        <p:spPr bwMode="auto">
          <a:xfrm>
            <a:off x="5143504" y="642918"/>
            <a:ext cx="3147695" cy="2361178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malenkajastrana.my1.ru/82/111.jpg"/>
          <p:cNvPicPr/>
          <p:nvPr/>
        </p:nvPicPr>
        <p:blipFill>
          <a:blip r:embed="rId4" cstate="print"/>
          <a:srcRect r="-63" b="17146"/>
          <a:stretch>
            <a:fillRect/>
          </a:stretch>
        </p:blipFill>
        <p:spPr bwMode="auto">
          <a:xfrm>
            <a:off x="1643042" y="3071810"/>
            <a:ext cx="2731581" cy="328940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Карточки по спортивным играм</a:t>
            </a:r>
            <a:endParaRPr lang="ru-RU" sz="32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&amp;Pcy;&amp;ocy;&amp;bcy;&amp;iecy;&amp;dcy;&amp;icy;&amp;tcy;&amp;iecy;&amp;lcy;&amp;softcy; &amp;ocy;&amp;pcy;&amp;rcy;&amp;iecy;&amp;dcy;&amp;iecy;&amp;lcy;&amp;icy;&amp;lcy;&amp;scy;&amp;yacy; &amp;vcy; &amp;dcy;&amp;ocy;&amp;pcy;&amp;ocy;&amp;lcy;&amp;ncy;&amp;icy;&amp;tcy;&amp;iecy;&amp;lcy;&amp;softcy;&amp;ncy;&amp;ycy;&amp;iecy; &amp;mcy;&amp;icy;&amp;ncy;&amp;ucy;&amp;tcy;&amp;ycy; &amp;Icy;&amp;ncy;&amp;fcy;&amp;ocy;&amp;rcy;&amp;mcy;&amp;acy;&amp;tscy;&amp;icy;&amp;ocy;&amp;ncy;&amp;ncy;&amp;ycy;…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550049" cy="2840039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" name="Рисунок 4" descr="Major League Baseball 2K10 (2010/ENG) &quot; &amp;Tcy;&amp;iecy;&amp;rcy;&amp;acy;&amp;bcy;&amp;icy;&amp;tcy; - &amp;ncy;&amp;ocy;&amp;vcy;&amp;ycy;&amp;iecy; &amp;fcy;&amp;icy;&amp;lcy;&amp;softcy;&amp;mcy;&amp;ycy; &amp;icy; &amp;scy;&amp;iecy;&amp;rcy;&amp;icy;&amp;acy;&amp;lcy;&amp;ycy;, &amp;icy;&amp;gcy;&amp;rcy;&amp;ycy;, &amp;scy;&amp;acy;&amp;ucy;&amp;ncy;&amp;dcy;&amp;tcy;&amp;rcy;&amp;iecy;&amp;kcy;&amp;icy;"/>
          <p:cNvPicPr/>
          <p:nvPr/>
        </p:nvPicPr>
        <p:blipFill>
          <a:blip r:embed="rId3" cstate="print"/>
          <a:srcRect t="1926" r="14272"/>
          <a:stretch>
            <a:fillRect/>
          </a:stretch>
        </p:blipFill>
        <p:spPr bwMode="auto">
          <a:xfrm>
            <a:off x="4429124" y="3643314"/>
            <a:ext cx="4225212" cy="272202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cy;&amp;pcy;&amp;ucy;&amp;scy;&amp;tcy;&amp;yacy; 46 &amp;lcy;&amp;iecy;&amp;tcy; &amp;vcy;&amp;ocy;&amp;zcy;&amp;rcy;&amp;ocy;&amp;dcy;&amp;icy;&amp;lcy;&amp;acy;&amp;scy;&amp;softcy; &amp;scy;&amp;bcy;&amp;ocy;&amp;rcy;&amp;ncy;&amp;acy;&amp;yacy; &amp;Lcy;&amp;acy;&amp;tcy;&amp;vcy;&amp;icy;&amp;icy; &amp;pcy;&amp;ocy; &amp;vcy;&amp;ocy;&amp;dcy;&amp;ncy;&amp;ocy;&amp;mcy;&amp;ucy; &amp;pcy;&amp;ocy;&amp;lcy;&amp;ocy; - &amp;Ncy;&amp;Ocy;&amp;Vcy;&amp;Ocy;&amp;Scy;&amp;Tcy;&amp;Icy; &amp;Scy;&amp;Pcy;&amp;Ocy;&amp;Rcy;&amp;Tcy;&amp;Acy; - www.dvinsk.l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713806" cy="279203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" name="Рисунок 2" descr="&amp;Ocy;&amp;rcy;&amp;iecy;&amp;lcy; &amp;acy;&amp;fcy;&amp;icy;&amp;shcy;&amp;acy; - &amp;pcy;&amp;rcy;&amp;ocy;&amp;scy;&amp;mcy;&amp;ocy;&amp;tcy;&amp;rcy; &amp;acy;&amp;ncy;&amp;ocy;&amp;ncy;&amp;scy;&amp;acy; &amp;Vcy;&amp;ocy;&amp;lcy;&amp;iecy;&amp;jcy;&amp;bcy;&amp;ocy;&amp;lcy; &amp;Mcy;&amp;ocy;&amp;yacy; &amp;rcy;&amp;iecy;&amp;kcy;&amp;lcy;&amp;acy;&amp;mcy;&amp;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00438"/>
            <a:ext cx="4446598" cy="2968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tkam_photo - Russian Open Polo Championship 2008"/>
          <p:cNvPicPr/>
          <p:nvPr/>
        </p:nvPicPr>
        <p:blipFill>
          <a:blip r:embed="rId2" cstate="print"/>
          <a:srcRect r="1547" b="10409"/>
          <a:stretch>
            <a:fillRect/>
          </a:stretch>
        </p:blipFill>
        <p:spPr bwMode="auto">
          <a:xfrm>
            <a:off x="642910" y="642918"/>
            <a:ext cx="4171482" cy="247469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" name="Рисунок 2" descr="&amp;Rcy;&amp;iecy;&amp;gcy;&amp;bcy;&amp;icy; &amp;icy; &amp;gcy;&amp;ocy;&amp;lcy;&amp;softcy;&amp;fcy; &amp;scy;&amp;tcy;&amp;acy;&amp;ncy;&amp;ucy;&amp;tcy; &amp;ocy;&amp;lcy;&amp;icy;&amp;mcy;&amp;pcy;&amp;icy;&amp;jcy;&amp;scy;&amp;kcy;&amp;icy;&amp;mcy;&amp;icy; &amp;vcy;&amp;icy;&amp;dcy;&amp;acy;&amp;mcy;&amp;icy; &amp;scy;&amp;pcy;&amp;ocy;&amp;rcy;&amp;tcy;&amp;acy;, &amp;Scy;&amp;pcy;&amp;ocy;&amp;rcy;&amp;tcy;"/>
          <p:cNvPicPr/>
          <p:nvPr/>
        </p:nvPicPr>
        <p:blipFill>
          <a:blip r:embed="rId3" cstate="print"/>
          <a:srcRect r="19893"/>
          <a:stretch>
            <a:fillRect/>
          </a:stretch>
        </p:blipFill>
        <p:spPr bwMode="auto">
          <a:xfrm>
            <a:off x="5072066" y="3429000"/>
            <a:ext cx="3522960" cy="329053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ocy;&amp;zcy;&amp;dcy;&amp;rcy;&amp;acy;&amp;vcy;&amp;lcy;&amp;iecy;&amp;ncy;&amp;icy;&amp;yacy; &amp;Scy; &amp;Vcy;&amp;scy;&amp;iecy;&amp;mcy;&amp;icy;&amp;rcy;&amp;ncy;&amp;ycy;&amp;mcy; &amp;dcy;&amp;ncy;&amp;iecy;&amp;mcy; &amp;fcy;&amp;ucy;&amp;tcy;&amp;bcy;&amp;ocy;&amp;lcy;&amp;acy;"/>
          <p:cNvPicPr/>
          <p:nvPr/>
        </p:nvPicPr>
        <p:blipFill>
          <a:blip r:embed="rId2" cstate="print"/>
          <a:srcRect l="14249"/>
          <a:stretch>
            <a:fillRect/>
          </a:stretch>
        </p:blipFill>
        <p:spPr bwMode="auto">
          <a:xfrm>
            <a:off x="571471" y="428604"/>
            <a:ext cx="3760739" cy="3000396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" name="Рисунок 2" descr="&amp;IEcy;&amp;kcy;&amp;acy;&amp;tcy;&amp;iecy;&amp;rcy;&amp;icy;&amp;ncy;&amp;bcy;&amp;ucy;&amp;rcy;&amp;gcy;&amp;scy;&amp;kcy;&amp;acy;&amp;yacy; &amp;kcy;&amp;ocy;&amp;mcy;&amp;acy;&amp;ncy;&amp;dcy;&amp;acy; &amp;pcy;&amp;ocy; &amp;icy;&amp;ncy;&amp;dcy;&amp;ocy;&amp;rcy;&amp;khcy;&amp;ocy;&amp;kcy;&amp;kcy;&amp;iecy;&amp;yucy; &amp;scy;&amp;tcy;&amp;acy;&amp;lcy;&amp;acy; &amp;vcy;&amp;icy;&amp;tscy;&amp;iecy;-&amp;chcy;&amp;iecy;&amp;mcy;&amp;pcy;&amp;icy;&amp;ocy;&amp;ncy;&amp;ocy;&amp;mcy; &amp;IEcy;&amp;vcy;&amp;rcy;&amp;ocy;&amp;pcy;&amp;ycy; : &amp;Ncy;&amp;ocy;&amp;vcy;&amp;ocy;&amp;scy;&amp;tcy;&amp;icy; : &amp;Ncy;&amp;acy;&amp;kcy;&amp;acy;&amp;ncy;&amp;ucy;&amp;ncy;&amp;iecy;.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86190"/>
            <a:ext cx="4260380" cy="284025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Hcy;&amp;acy;&amp;bcy;&amp;acy;&amp;rcy;&amp;ocy;&amp;vcy;&amp;scy;&amp;kcy;&amp;icy;&amp;jcy; &amp;Scy;&amp;Kcy;&amp;Acy;-&amp;Ncy;&amp;iecy;&amp;fcy;&amp;tcy;&amp;yacy;&amp;ncy;&amp;icy;&amp;kcy; &amp;ncy;&amp;acy; &amp;rcy;&amp;acy;&amp;vcy;&amp;ncy;&amp;ycy;&amp;khcy; &amp;icy;&amp;gcy;&amp;rcy;&amp;acy;&amp;lcy; &amp;scy; &amp;mcy;&amp;ocy;&amp;scy;&amp;kcy;&amp;ocy;&amp;vcy;&amp;scy;&amp;kcy;&amp;icy;&amp;mcy; &amp;Dcy;&amp;icy;&amp;ncy;&amp;acy;&amp;mcy;&amp;ocy;. &amp;Ncy;&amp;ocy;&amp;vcy;&amp;ocy;&amp;scy;&amp;tcy;&amp;icy; &amp;Vcy;&amp;lcy;&amp;acy;&amp;dcy;&amp;icy;&amp;vcy;&amp;ocy;&amp;scy;&amp;tcy;&amp;ocy;&amp;kcy;&amp;acy; &amp;ncy;&amp;acy; PrimaMedia. &amp;Pcy;&amp;ocy;&amp;scy;&amp;lcy;&amp;iecy;&amp;dcy;&amp;ncy;&amp;icy;&amp;iecy; &amp;ncy;&amp;ocy;&amp;vcy;&amp;ocy;&amp;scy;&amp;tcy;&amp;icy; &amp;Pcy;&amp;rcy;&amp;icy;&amp;mcy;&amp;ocy;&amp;rcy;&amp;scy;&amp;kcy;&amp;ocy;&amp;gcy;&amp;ocy;"/>
          <p:cNvPicPr/>
          <p:nvPr/>
        </p:nvPicPr>
        <p:blipFill>
          <a:blip r:embed="rId2" cstate="print"/>
          <a:srcRect l="3374" t="1889" r="3290"/>
          <a:stretch>
            <a:fillRect/>
          </a:stretch>
        </p:blipFill>
        <p:spPr bwMode="auto">
          <a:xfrm>
            <a:off x="785786" y="785794"/>
            <a:ext cx="5929354" cy="371085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60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0000FF"/>
                </a:solidFill>
                <a:latin typeface="Monotype Corsiva" pitchFamily="66" charset="0"/>
              </a:rPr>
              <a:t>Спасибо за внимание!</a:t>
            </a:r>
            <a:endParaRPr lang="ru-RU" sz="6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Цель:</a:t>
            </a:r>
            <a:endParaRPr lang="ru-RU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закрепляет знания детей о зимних Олимпийских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играх;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способствует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закреплению знаний о зимних видах спорта и спортивном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инвентаре;</a:t>
            </a:r>
          </a:p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с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пособствует расширению кругозора;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развивается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память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, мышление,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коммуникативные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качества;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работая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с фишками и кубиком, дети тренируют мелкую моторику, развивают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пространственную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ориентировку, упражняются в счете и выполняют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не сложные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математические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действия;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атрагивая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событие Олимпийских игр Сочи 2014, помогают запомнить детям достижения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Российских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спортсменов, воспитывая нравственно-патриотические чувства и гордость за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наших олимпийцев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;</a:t>
            </a:r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ф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ормируется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желание заниматься спортом и вести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ЗОЖ;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смешарики.jpg"/>
          <p:cNvPicPr/>
          <p:nvPr/>
        </p:nvPicPr>
        <p:blipFill>
          <a:blip r:embed="rId2" cstate="print"/>
          <a:srcRect l="38688" t="-562" r="44344" b="82754"/>
          <a:stretch>
            <a:fillRect/>
          </a:stretch>
        </p:blipFill>
        <p:spPr>
          <a:xfrm>
            <a:off x="7286644" y="214290"/>
            <a:ext cx="1000132" cy="1214445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5" name="Рисунок 4" descr="смешарики.jpg"/>
          <p:cNvPicPr/>
          <p:nvPr/>
        </p:nvPicPr>
        <p:blipFill>
          <a:blip r:embed="rId2" cstate="print"/>
          <a:srcRect l="34162" t="32209" r="52263" b="51873"/>
          <a:stretch>
            <a:fillRect/>
          </a:stretch>
        </p:blipFill>
        <p:spPr>
          <a:xfrm>
            <a:off x="500034" y="0"/>
            <a:ext cx="1143008" cy="1619261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6" name="Рисунок 5" descr="1ёлка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3834" y="5000636"/>
            <a:ext cx="1123950" cy="1428750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7" name="Рисунок 6" descr="1ёлка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5429250"/>
            <a:ext cx="1123950" cy="1428750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  <a:latin typeface="Monotype Corsiva" pitchFamily="66" charset="0"/>
              </a:rPr>
              <a:t>Методические рекомендации.</a:t>
            </a:r>
            <a:br>
              <a:rPr lang="ru-RU" b="1" dirty="0">
                <a:solidFill>
                  <a:srgbClr val="0000FF"/>
                </a:solidFill>
                <a:latin typeface="Monotype Corsiva" pitchFamily="66" charset="0"/>
              </a:rPr>
            </a:br>
            <a:endParaRPr lang="ru-RU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62612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800" dirty="0">
                <a:latin typeface="Monotype Corsiva" pitchFamily="66" charset="0"/>
              </a:rPr>
              <a:t>- </a:t>
            </a: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Игру лучше начинать под руководством взрослого ведущего.</a:t>
            </a:r>
          </a:p>
          <a:p>
            <a:pPr marL="0" indent="0">
              <a:spcBef>
                <a:spcPts val="0"/>
              </a:spcBef>
            </a:pP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- Предлагаемый вариант игры дает возможность участвовать нескольким игрокам.</a:t>
            </a:r>
          </a:p>
          <a:p>
            <a:pPr marL="0" indent="0">
              <a:spcBef>
                <a:spcPts val="0"/>
              </a:spcBef>
            </a:pP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- Рекомендуется в ходе игры побуждать детей рассказать о виде спорта,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спортинвентаре</a:t>
            </a: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, </a:t>
            </a:r>
          </a:p>
          <a:p>
            <a:pPr marL="0" indent="0">
              <a:spcBef>
                <a:spcPts val="0"/>
              </a:spcBef>
            </a:pP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    достижениях спортсменов на Олимпиаде в Сочи и т. д. </a:t>
            </a:r>
          </a:p>
          <a:p>
            <a:pPr marL="0" indent="0">
              <a:spcBef>
                <a:spcPts val="0"/>
              </a:spcBef>
            </a:pP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    Если затрудняется рассказать, помочь наводящими вопросами, не критикуя за ошибки.</a:t>
            </a:r>
          </a:p>
          <a:p>
            <a:pPr marL="0" indent="0">
              <a:spcBef>
                <a:spcPts val="0"/>
              </a:spcBef>
            </a:pP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- В ходе игры напоминать детям об особых остановках: загадка, пропусти ход, вымпел, медаль.</a:t>
            </a:r>
          </a:p>
          <a:p>
            <a:pPr marL="0" indent="0">
              <a:spcBef>
                <a:spcPts val="0"/>
              </a:spcBef>
            </a:pP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- Рекомендуется детям самим придумывать загадки: о спорте, инвентаре, особенностях вида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спорта</a:t>
            </a: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. В начале игры обговаривается вариант загадывания или отгадывание загадок. На этапе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знакомства </a:t>
            </a: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с игрой, подавая образец загадок, воспитатель сам их загадывает.</a:t>
            </a:r>
          </a:p>
          <a:p>
            <a:pPr marL="0" indent="0">
              <a:spcBef>
                <a:spcPts val="0"/>
              </a:spcBef>
            </a:pP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- Важно проводить игру на положительном эмоциональном фоне, создавая ее участникам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ситуацию </a:t>
            </a: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успеха.</a:t>
            </a:r>
          </a:p>
          <a:p>
            <a:pPr marL="0" indent="0">
              <a:spcBef>
                <a:spcPts val="0"/>
              </a:spcBef>
            </a:pP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-Очередность можно определить с помощью считалки или жеребьевки, используя кубик: «У кого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больше </a:t>
            </a: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очков».</a:t>
            </a:r>
          </a:p>
          <a:p>
            <a:endParaRPr lang="ru-RU" sz="1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Ход игры</a:t>
            </a:r>
            <a:endParaRPr lang="ru-RU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929718" cy="534036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Игроки от 2 до 4 чел определяют очередность хода. После этого начинают бросать кубик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и  ходить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на соответствующее число шагов, выпавших на кубике. </a:t>
            </a:r>
          </a:p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    Если фишка остановилась на выделенном шаге – следует выполнить соответствующее задание или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ход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.</a:t>
            </a:r>
          </a:p>
          <a:p>
            <a:r>
              <a:rPr lang="ru-RU" b="1" i="1" dirty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b="1" i="1" dirty="0">
                <a:solidFill>
                  <a:srgbClr val="0000FF"/>
                </a:solidFill>
                <a:latin typeface="Monotype Corsiva" pitchFamily="66" charset="0"/>
              </a:rPr>
              <a:t>Медаль»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 - назови вид спорта, в котором Российские спортсмены завоевали золотую медаль на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Олимпийских играх в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Сочи 2014. Если назвал, сделай шаг вперед, не назвал – шаг назад.</a:t>
            </a:r>
          </a:p>
          <a:p>
            <a:r>
              <a:rPr lang="ru-RU" b="1" i="1" dirty="0">
                <a:solidFill>
                  <a:srgbClr val="0000FF"/>
                </a:solidFill>
                <a:latin typeface="Monotype Corsiva" pitchFamily="66" charset="0"/>
              </a:rPr>
              <a:t>    «Кубок»</a:t>
            </a:r>
            <a:r>
              <a:rPr lang="ru-RU" b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- назови командные спортивные игры. Если назвал – шаг вперед, не назвал – шаг назад.</a:t>
            </a:r>
          </a:p>
          <a:p>
            <a:r>
              <a:rPr lang="ru-RU" b="1" i="1" dirty="0">
                <a:solidFill>
                  <a:srgbClr val="0000FF"/>
                </a:solidFill>
                <a:latin typeface="Monotype Corsiva" pitchFamily="66" charset="0"/>
              </a:rPr>
              <a:t>    Жёлтая фишка</a:t>
            </a:r>
            <a:r>
              <a:rPr lang="ru-RU" b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- отгадай (загадай) загадку, выполнив правильно – сделай 3 шага вперед.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Если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не справился – 3 шага назад.</a:t>
            </a:r>
          </a:p>
          <a:p>
            <a:r>
              <a:rPr lang="ru-RU" b="1" i="1" dirty="0">
                <a:solidFill>
                  <a:srgbClr val="7030A0"/>
                </a:solidFill>
                <a:latin typeface="Monotype Corsiva" pitchFamily="66" charset="0"/>
              </a:rPr>
              <a:t>    </a:t>
            </a:r>
            <a:r>
              <a:rPr lang="ru-RU" b="1" i="1" dirty="0">
                <a:solidFill>
                  <a:srgbClr val="0000FF"/>
                </a:solidFill>
                <a:latin typeface="Monotype Corsiva" pitchFamily="66" charset="0"/>
              </a:rPr>
              <a:t>Зелёная фишка</a:t>
            </a:r>
            <a:r>
              <a:rPr lang="ru-RU" b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– пропусти ход (научись кататься на коньках, неудачно приземлился в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прыжках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с трамплина или фристайле, пропустил шайбу и </a:t>
            </a:r>
            <a:r>
              <a:rPr lang="ru-RU" b="1" dirty="0" err="1">
                <a:solidFill>
                  <a:srgbClr val="7030A0"/>
                </a:solidFill>
                <a:latin typeface="Monotype Corsiva" pitchFamily="66" charset="0"/>
              </a:rPr>
              <a:t>др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) .</a:t>
            </a:r>
          </a:p>
          <a:p>
            <a:r>
              <a:rPr lang="ru-RU" b="1" i="1" dirty="0">
                <a:solidFill>
                  <a:srgbClr val="7030A0"/>
                </a:solidFill>
                <a:latin typeface="Monotype Corsiva" pitchFamily="66" charset="0"/>
              </a:rPr>
              <a:t>   </a:t>
            </a:r>
            <a:r>
              <a:rPr lang="ru-RU" b="1" i="1" dirty="0">
                <a:solidFill>
                  <a:srgbClr val="0000FF"/>
                </a:solidFill>
                <a:latin typeface="Monotype Corsiva" pitchFamily="66" charset="0"/>
              </a:rPr>
              <a:t>Оранжевая фишка</a:t>
            </a:r>
            <a:r>
              <a:rPr lang="ru-RU" b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– у тебя есть еще одна попытка, вернись на 5 фишек назад.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Поле для игры</a:t>
            </a:r>
            <a:endParaRPr lang="ru-RU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P1010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7500990" cy="5625743"/>
          </a:xfrm>
          <a:ln w="57150">
            <a:solidFill>
              <a:srgbClr val="0000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Методические подсказки</a:t>
            </a:r>
            <a:endParaRPr lang="ru-RU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1974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Вопрос не лёгкий у меня,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Как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это называют,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  Когда спортсмены на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санях 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По жёлобу съезжают? </a:t>
            </a:r>
            <a:r>
              <a:rPr lang="ru-RU" sz="1800" b="1" i="1" u="sng" dirty="0">
                <a:solidFill>
                  <a:srgbClr val="7030A0"/>
                </a:solidFill>
                <a:latin typeface="Monotype Corsiva" pitchFamily="66" charset="0"/>
              </a:rPr>
              <a:t>(</a:t>
            </a:r>
            <a:r>
              <a:rPr lang="ru-RU" sz="1800" b="1" i="1" u="sng" dirty="0">
                <a:solidFill>
                  <a:srgbClr val="0000FF"/>
                </a:solidFill>
                <a:latin typeface="Monotype Corsiva" pitchFamily="66" charset="0"/>
              </a:rPr>
              <a:t>Бобслей)</a:t>
            </a:r>
            <a:endParaRPr lang="ru-RU" sz="18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                          ***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Во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дворе с утра игра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, Разыгралась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детвора.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Крики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: «шайбу!», «мимо!», «бей!»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—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Значит там игра – </a:t>
            </a:r>
            <a:r>
              <a:rPr lang="ru-RU" sz="1800" b="1" dirty="0">
                <a:solidFill>
                  <a:srgbClr val="0000FF"/>
                </a:solidFill>
                <a:latin typeface="Monotype Corsiva" pitchFamily="66" charset="0"/>
              </a:rPr>
              <a:t>…. </a:t>
            </a:r>
            <a:r>
              <a:rPr lang="ru-RU" sz="1800" b="1" i="1" u="sng" dirty="0">
                <a:solidFill>
                  <a:srgbClr val="0000FF"/>
                </a:solidFill>
                <a:latin typeface="Monotype Corsiva" pitchFamily="66" charset="0"/>
              </a:rPr>
              <a:t>(Хоккей)</a:t>
            </a:r>
            <a:endParaRPr lang="ru-RU" sz="18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               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***</a:t>
            </a:r>
            <a:b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Льется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речка – мы лежим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,  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Лед на речке – мы бежим. </a:t>
            </a:r>
            <a:r>
              <a:rPr lang="ru-RU" sz="1800" b="1" i="1" u="sng" dirty="0">
                <a:solidFill>
                  <a:srgbClr val="7030A0"/>
                </a:solidFill>
                <a:latin typeface="Monotype Corsiva" pitchFamily="66" charset="0"/>
              </a:rPr>
              <a:t>(</a:t>
            </a:r>
            <a:r>
              <a:rPr lang="ru-RU" sz="1800" b="1" i="1" u="sng" dirty="0">
                <a:solidFill>
                  <a:srgbClr val="0000FF"/>
                </a:solidFill>
                <a:latin typeface="Monotype Corsiva" pitchFamily="66" charset="0"/>
              </a:rPr>
              <a:t>Коньки)</a:t>
            </a:r>
            <a:endParaRPr lang="ru-RU" sz="18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     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***</a:t>
            </a:r>
            <a:b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Деревянных два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коня вниз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с горы несут меня.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Я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в руках держу две палки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, но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не бью коней, их жалко.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А для ускоренья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бега палками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касаюсь снега. </a:t>
            </a:r>
            <a:r>
              <a:rPr lang="ru-RU" sz="1800" b="1" i="1" u="sng" dirty="0">
                <a:solidFill>
                  <a:srgbClr val="7030A0"/>
                </a:solidFill>
                <a:latin typeface="Monotype Corsiva" pitchFamily="66" charset="0"/>
              </a:rPr>
              <a:t>(</a:t>
            </a:r>
            <a:r>
              <a:rPr lang="ru-RU" sz="1800" b="1" i="1" u="sng" dirty="0">
                <a:solidFill>
                  <a:srgbClr val="0000FF"/>
                </a:solidFill>
                <a:latin typeface="Monotype Corsiva" pitchFamily="66" charset="0"/>
              </a:rPr>
              <a:t>Лыжи)</a:t>
            </a:r>
            <a:endParaRPr lang="ru-RU" sz="18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            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***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Вокруг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глубокий снег лежит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,, а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он легко поверх бежит.</a:t>
            </a:r>
          </a:p>
          <a:p>
            <a:pPr algn="r"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Лишь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с колеи сойти нельзя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. Кто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мчится к финишу, скользя?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</a:t>
            </a:r>
            <a:r>
              <a:rPr lang="ru-RU" sz="1800" b="1" dirty="0" smtClean="0">
                <a:solidFill>
                  <a:srgbClr val="0000FF"/>
                </a:solidFill>
                <a:latin typeface="Monotype Corsiva" pitchFamily="66" charset="0"/>
              </a:rPr>
              <a:t>(</a:t>
            </a:r>
            <a:r>
              <a:rPr lang="ru-RU" sz="1800" b="1" i="1" u="sng" dirty="0" smtClean="0">
                <a:solidFill>
                  <a:srgbClr val="0000FF"/>
                </a:solidFill>
                <a:latin typeface="Monotype Corsiva" pitchFamily="66" charset="0"/>
              </a:rPr>
              <a:t>Лыжник</a:t>
            </a:r>
            <a:r>
              <a:rPr lang="ru-RU" sz="1800" b="1" i="1" u="sng" dirty="0">
                <a:solidFill>
                  <a:srgbClr val="0000FF"/>
                </a:solidFill>
                <a:latin typeface="Monotype Corsiva" pitchFamily="66" charset="0"/>
              </a:rPr>
              <a:t>)</a:t>
            </a:r>
            <a:endParaRPr lang="ru-RU" sz="18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1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хокке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636"/>
            <a:ext cx="2543175" cy="1428750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6572272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Каждый вечер я иду  рисовать круги на льду.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Только не карандашами, а блестящими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…(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Коньками)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***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Спорт на свете есть такой, популярен он зимой.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На полозьях ты бежишь, за соперником спешишь. 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Лыжные гонки.)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***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Трудно, что ни говори, мчать на скорости с горы!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И препятствия стоят —там флажков есть целый ряд.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Лыжнику пройти их надо,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победу ждёт награда,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Хлынут поздравленья валом,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э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тот спорт зовётся 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… (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Слалом)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***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Про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этот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спорт я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много слышал: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Воздушный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акробат на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лыжах. </a:t>
            </a:r>
            <a:r>
              <a:rPr lang="ru-RU" sz="1800" b="1" i="1" u="sng" dirty="0">
                <a:solidFill>
                  <a:srgbClr val="7030A0"/>
                </a:solidFill>
                <a:latin typeface="Monotype Corsiva" pitchFamily="66" charset="0"/>
              </a:rPr>
              <a:t>(</a:t>
            </a:r>
            <a:r>
              <a:rPr lang="ru-RU" sz="1800" b="1" i="1" u="sng" dirty="0">
                <a:solidFill>
                  <a:srgbClr val="0000FF"/>
                </a:solidFill>
                <a:latin typeface="Monotype Corsiva" pitchFamily="66" charset="0"/>
              </a:rPr>
              <a:t>Фристайл)</a:t>
            </a:r>
            <a:endParaRPr lang="ru-RU" sz="18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       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***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Очень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трудно быть, не спорьте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, самым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метким в этом спорте.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Просто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мчаться по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лыжне то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под силу даже мне.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Сам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попробуй бегать день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, а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потом попасть в мишень,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    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 Лежа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навзничь, из винтовки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. тут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нельзя без тренировки!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              А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мишень тебе не слон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. Спорт </a:t>
            </a: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>зовётся … </a:t>
            </a:r>
            <a:r>
              <a:rPr lang="ru-RU" sz="1800" b="1" i="1" u="sng" dirty="0">
                <a:solidFill>
                  <a:srgbClr val="7030A0"/>
                </a:solidFill>
                <a:latin typeface="Monotype Corsiva" pitchFamily="66" charset="0"/>
              </a:rPr>
              <a:t>(</a:t>
            </a:r>
            <a:r>
              <a:rPr lang="ru-RU" sz="1800" b="1" i="1" u="sng" dirty="0">
                <a:solidFill>
                  <a:srgbClr val="0000FF"/>
                </a:solidFill>
                <a:latin typeface="Monotype Corsiva" pitchFamily="66" charset="0"/>
              </a:rPr>
              <a:t>Биатлон)</a:t>
            </a:r>
            <a:endParaRPr lang="ru-RU" sz="18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800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1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хок1.jpg"/>
          <p:cNvPicPr/>
          <p:nvPr/>
        </p:nvPicPr>
        <p:blipFill>
          <a:blip r:embed="rId2" cstate="print"/>
          <a:srcRect b="16394"/>
          <a:stretch>
            <a:fillRect/>
          </a:stretch>
        </p:blipFill>
        <p:spPr>
          <a:xfrm>
            <a:off x="0" y="5000636"/>
            <a:ext cx="2634096" cy="1654436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Дождались зимы друзья</a:t>
            </a: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; по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реке бегут, скользя.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Лед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срезают, как ножи</a:t>
            </a: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, выполняя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виражи</a:t>
            </a:r>
            <a:r>
              <a:rPr lang="ru-RU" sz="1900" b="1" i="1" u="sng" dirty="0">
                <a:solidFill>
                  <a:srgbClr val="7030A0"/>
                </a:solidFill>
                <a:latin typeface="Monotype Corsiva" pitchFamily="66" charset="0"/>
              </a:rPr>
              <a:t>.(</a:t>
            </a:r>
            <a:r>
              <a:rPr lang="ru-RU" sz="1900" b="1" i="1" u="sng" dirty="0">
                <a:solidFill>
                  <a:srgbClr val="0000FF"/>
                </a:solidFill>
                <a:latin typeface="Monotype Corsiva" pitchFamily="66" charset="0"/>
              </a:rPr>
              <a:t>Коньки)</a:t>
            </a:r>
            <a:endParaRPr lang="ru-RU" sz="19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         ***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За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веревочку </a:t>
            </a: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коня в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горку я тащу.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       Ну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а с горки быстро </a:t>
            </a: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я на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коне лечу</a:t>
            </a:r>
            <a:r>
              <a:rPr lang="ru-RU" sz="1900" b="1" dirty="0">
                <a:solidFill>
                  <a:srgbClr val="0000FF"/>
                </a:solidFill>
                <a:latin typeface="Monotype Corsiva" pitchFamily="66" charset="0"/>
              </a:rPr>
              <a:t>!       </a:t>
            </a:r>
            <a:r>
              <a:rPr lang="ru-RU" sz="1900" b="1" i="1" u="sng" dirty="0">
                <a:solidFill>
                  <a:srgbClr val="0000FF"/>
                </a:solidFill>
                <a:latin typeface="Monotype Corsiva" pitchFamily="66" charset="0"/>
              </a:rPr>
              <a:t>(Санки)</a:t>
            </a:r>
            <a:endParaRPr lang="ru-RU" sz="19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***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    Ты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этого </a:t>
            </a: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спортсмена назвать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бы сразу мог!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И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лыжник он отменный</a:t>
            </a: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, и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меткий он стрелок! </a:t>
            </a:r>
            <a:r>
              <a:rPr lang="ru-RU" sz="1900" b="1" i="1" u="sng" dirty="0">
                <a:solidFill>
                  <a:srgbClr val="7030A0"/>
                </a:solidFill>
                <a:latin typeface="Monotype Corsiva" pitchFamily="66" charset="0"/>
              </a:rPr>
              <a:t>(</a:t>
            </a:r>
            <a:r>
              <a:rPr lang="ru-RU" sz="1900" b="1" i="1" u="sng" dirty="0">
                <a:solidFill>
                  <a:srgbClr val="0000FF"/>
                </a:solidFill>
                <a:latin typeface="Monotype Corsiva" pitchFamily="66" charset="0"/>
              </a:rPr>
              <a:t>Биатлонист)</a:t>
            </a:r>
            <a:endParaRPr lang="ru-RU" sz="19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***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Мои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новые </a:t>
            </a: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подружки  и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блестящи, и легки,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И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на льду со мной резвятся</a:t>
            </a: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,  и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мороза не боятся. </a:t>
            </a:r>
            <a:r>
              <a:rPr lang="ru-RU" sz="1900" b="1" i="1" u="sng" dirty="0">
                <a:solidFill>
                  <a:srgbClr val="0000FF"/>
                </a:solidFill>
                <a:latin typeface="Monotype Corsiva" pitchFamily="66" charset="0"/>
              </a:rPr>
              <a:t>(Коньки)</a:t>
            </a:r>
            <a:endParaRPr lang="ru-RU" sz="19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***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Во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дворе есть стадион</a:t>
            </a: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,  только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очень скользкий он.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Чтобы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там как ветер мчаться</a:t>
            </a: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, на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коньках учись кататься. </a:t>
            </a:r>
            <a:r>
              <a:rPr lang="ru-RU" sz="1900" b="1" i="1" u="sng" dirty="0">
                <a:solidFill>
                  <a:srgbClr val="7030A0"/>
                </a:solidFill>
                <a:latin typeface="Monotype Corsiva" pitchFamily="66" charset="0"/>
              </a:rPr>
              <a:t>(</a:t>
            </a:r>
            <a:r>
              <a:rPr lang="ru-RU" sz="1900" b="1" i="1" u="sng" dirty="0">
                <a:solidFill>
                  <a:srgbClr val="0000FF"/>
                </a:solidFill>
                <a:latin typeface="Monotype Corsiva" pitchFamily="66" charset="0"/>
              </a:rPr>
              <a:t>Каток)</a:t>
            </a:r>
            <a:endParaRPr lang="ru-RU" sz="19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***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        На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площадке </a:t>
            </a: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ледяной  игроки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метут метлой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     И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по льду гоняют камень</a:t>
            </a: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. Что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за спорт здесь перед нами? </a:t>
            </a: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19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19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i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1900" b="1" i="1" dirty="0" smtClean="0">
                <a:solidFill>
                  <a:srgbClr val="0000FF"/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       (</a:t>
            </a:r>
            <a:r>
              <a:rPr lang="ru-RU" sz="1900" b="1" i="1" dirty="0">
                <a:solidFill>
                  <a:srgbClr val="0000FF"/>
                </a:solidFill>
                <a:latin typeface="Monotype Corsiva" pitchFamily="66" charset="0"/>
              </a:rPr>
              <a:t>Кёрлинг)</a:t>
            </a:r>
            <a:endParaRPr lang="ru-RU" sz="19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100" b="1" dirty="0" smtClean="0">
              <a:latin typeface="Monotype Corsiva" pitchFamily="66" charset="0"/>
            </a:endParaRPr>
          </a:p>
          <a:p>
            <a:pPr>
              <a:buNone/>
            </a:pPr>
            <a:endParaRPr lang="ru-RU" sz="2100" b="1" dirty="0">
              <a:latin typeface="Monotype Corsiva" pitchFamily="66" charset="0"/>
            </a:endParaRPr>
          </a:p>
          <a:p>
            <a:pPr>
              <a:buNone/>
            </a:pP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пьедестал.jpg"/>
          <p:cNvPicPr/>
          <p:nvPr/>
        </p:nvPicPr>
        <p:blipFill>
          <a:blip r:embed="rId2" cstate="print"/>
          <a:srcRect l="29429" t="21512" r="22699" b="13178"/>
          <a:stretch>
            <a:fillRect/>
          </a:stretch>
        </p:blipFill>
        <p:spPr>
          <a:xfrm>
            <a:off x="214282" y="4500570"/>
            <a:ext cx="2086841" cy="2135421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Monotype Corsiva" pitchFamily="66" charset="0"/>
              </a:rPr>
              <a:t>Карточки для загадок</a:t>
            </a:r>
            <a:endParaRPr lang="ru-RU" sz="36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P1010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4034353" cy="3025765"/>
          </a:xfrm>
          <a:ln w="57150">
            <a:solidFill>
              <a:srgbClr val="0000FF"/>
            </a:solidFill>
          </a:ln>
        </p:spPr>
      </p:pic>
      <p:pic>
        <p:nvPicPr>
          <p:cNvPr id="5" name="Рисунок 4" descr="P1010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00438"/>
            <a:ext cx="3857620" cy="2893215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536</Words>
  <Application>Microsoft Office PowerPoint</Application>
  <PresentationFormat>Экран (4:3)</PresentationFormat>
  <Paragraphs>79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Настольная  игра «Зимняя олимпиада со Смешариками»</vt:lpstr>
      <vt:lpstr>Цель:</vt:lpstr>
      <vt:lpstr>Методические рекомендации. </vt:lpstr>
      <vt:lpstr>Ход игры</vt:lpstr>
      <vt:lpstr>Поле для игры</vt:lpstr>
      <vt:lpstr>Методические подсказки</vt:lpstr>
      <vt:lpstr>Слайд 7</vt:lpstr>
      <vt:lpstr>Слайд 8</vt:lpstr>
      <vt:lpstr>Карточки для загадок</vt:lpstr>
      <vt:lpstr>Слайд 10</vt:lpstr>
      <vt:lpstr>Слайд 11</vt:lpstr>
      <vt:lpstr>Карточки по спортивным играм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Настольная  игра «Зимняя олимпиада со Смешариками»</dc:title>
  <dc:creator>Admin</dc:creator>
  <cp:lastModifiedBy>Admin</cp:lastModifiedBy>
  <cp:revision>8</cp:revision>
  <dcterms:created xsi:type="dcterms:W3CDTF">2014-10-28T06:32:14Z</dcterms:created>
  <dcterms:modified xsi:type="dcterms:W3CDTF">2014-10-28T07:45:04Z</dcterms:modified>
</cp:coreProperties>
</file>