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8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B8D"/>
    <a:srgbClr val="2FA6FF"/>
    <a:srgbClr val="6600CC"/>
    <a:srgbClr val="3366FF"/>
    <a:srgbClr val="0000CC"/>
    <a:srgbClr val="FFFF99"/>
    <a:srgbClr val="66FF33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image" Target="../media/image1.jpeg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036208620498103E-2"/>
          <c:y val="0.12319830975570616"/>
          <c:w val="0.57598351645138846"/>
          <c:h val="0.856280725011638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учебного года 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ОНР, 1 у.р.р. с диз. ком.</c:v>
                </c:pt>
                <c:pt idx="1">
                  <c:v>ОНР, 2 у.р.р. с диз. ком.</c:v>
                </c:pt>
                <c:pt idx="2">
                  <c:v>ОНР, 2 у.р.р. </c:v>
                </c:pt>
                <c:pt idx="3">
                  <c:v>ОНР, 2 у.р.р. с диз. ком, ЗПР</c:v>
                </c:pt>
                <c:pt idx="4">
                  <c:v>ОНР,3 у.р.р. с диз. ком.</c:v>
                </c:pt>
                <c:pt idx="5">
                  <c:v>ОНР, 3 у.р.р. с диз. комп, ЗПР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66FF33"/>
        </a:solidFill>
      </c:spPr>
    </c:plotArea>
    <c:legend>
      <c:legendPos val="r"/>
      <c:legendEntry>
        <c:idx val="0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ayout>
        <c:manualLayout>
          <c:xMode val="edge"/>
          <c:yMode val="edge"/>
          <c:x val="0.63099324246623667"/>
          <c:y val="4.0235194145422745E-2"/>
          <c:w val="0.36900675753376333"/>
          <c:h val="0.92055370315665419"/>
        </c:manualLayout>
      </c:layout>
      <c:overlay val="0"/>
    </c:legend>
    <c:plotVisOnly val="1"/>
    <c:dispBlanksAs val="gap"/>
    <c:showDLblsOverMax val="0"/>
  </c:chart>
  <c:spPr>
    <a:solidFill>
      <a:srgbClr val="008E40"/>
    </a:solidFill>
    <a:ln w="50800">
      <a:solidFill>
        <a:srgbClr val="008E4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Конец учебного года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ОНР, 1 у.р.р, алалия</c:v>
                </c:pt>
                <c:pt idx="1">
                  <c:v>ОНР,2 у.р.р</c:v>
                </c:pt>
                <c:pt idx="2">
                  <c:v>ОНР, 2 у.р.р. с диз. комп.</c:v>
                </c:pt>
                <c:pt idx="3">
                  <c:v>ОНР, 3 у.р.р.</c:v>
                </c:pt>
                <c:pt idx="4">
                  <c:v>ОНР, 3 у.р.р. с диз.комп.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66FF33"/>
        </a:solidFill>
      </c:spPr>
    </c:plotArea>
    <c:legend>
      <c:legendPos val="r"/>
      <c:layout>
        <c:manualLayout>
          <c:xMode val="edge"/>
          <c:yMode val="edge"/>
          <c:x val="0.63929917748602649"/>
          <c:y val="0.10897076884912331"/>
          <c:w val="0.34245572331043678"/>
          <c:h val="0.83609279334259667"/>
        </c:manualLayout>
      </c:layout>
      <c:overlay val="0"/>
    </c:legend>
    <c:plotVisOnly val="1"/>
    <c:dispBlanksAs val="gap"/>
    <c:showDLblsOverMax val="0"/>
  </c:chart>
  <c:spPr>
    <a:solidFill>
      <a:srgbClr val="008E4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90"/>
      <c:rAngAx val="1"/>
    </c:view3D>
    <c:floor>
      <c:thickness val="0"/>
      <c:spPr>
        <a:pattFill prst="pct50">
          <a:fgClr>
            <a:schemeClr val="tx1"/>
          </a:fgClr>
          <a:bgClr>
            <a:schemeClr val="bg1"/>
          </a:bgClr>
        </a:pattFill>
      </c:spPr>
    </c:floor>
    <c:side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</c:spPr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Выпущены в массовую школу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2008-2009 г.г.</c:v>
                </c:pt>
                <c:pt idx="1">
                  <c:v>2009-2010 г.г.</c:v>
                </c:pt>
                <c:pt idx="2">
                  <c:v>2010-2011 г.г.</c:v>
                </c:pt>
                <c:pt idx="3">
                  <c:v>2011-2012 г.г.</c:v>
                </c:pt>
                <c:pt idx="4">
                  <c:v>2012-2013 г.г.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8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физиологическую группу ДОУ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2008-2009 г.г.</c:v>
                </c:pt>
                <c:pt idx="1">
                  <c:v>2009-2010 г.г.</c:v>
                </c:pt>
                <c:pt idx="2">
                  <c:v>2010-2011 г.г.</c:v>
                </c:pt>
                <c:pt idx="3">
                  <c:v>2011-2012 г.г.</c:v>
                </c:pt>
                <c:pt idx="4">
                  <c:v>2012-2013 г.г.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2">
                  <c:v>4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Продолжить обучение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2008-2009 г.г.</c:v>
                </c:pt>
                <c:pt idx="1">
                  <c:v>2009-2010 г.г.</c:v>
                </c:pt>
                <c:pt idx="2">
                  <c:v>2010-2011 г.г.</c:v>
                </c:pt>
                <c:pt idx="3">
                  <c:v>2011-2012 г.г.</c:v>
                </c:pt>
                <c:pt idx="4">
                  <c:v>2012-2013 г.г.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15</c:v>
                </c:pt>
                <c:pt idx="1">
                  <c:v>7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 класс выравнивания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2008-2009 г.г.</c:v>
                </c:pt>
                <c:pt idx="1">
                  <c:v>2009-2010 г.г.</c:v>
                </c:pt>
                <c:pt idx="2">
                  <c:v>2010-2011 г.г.</c:v>
                </c:pt>
                <c:pt idx="3">
                  <c:v>2011-2012 г.г.</c:v>
                </c:pt>
                <c:pt idx="4">
                  <c:v>2012-2013 г.г.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34976"/>
        <c:axId val="4737280"/>
        <c:axId val="0"/>
      </c:bar3DChart>
      <c:catAx>
        <c:axId val="4734976"/>
        <c:scaling>
          <c:orientation val="minMax"/>
        </c:scaling>
        <c:delete val="0"/>
        <c:axPos val="l"/>
        <c:majorTickMark val="out"/>
        <c:minorTickMark val="none"/>
        <c:tickLblPos val="nextTo"/>
        <c:crossAx val="4737280"/>
        <c:crosses val="autoZero"/>
        <c:auto val="1"/>
        <c:lblAlgn val="ctr"/>
        <c:lblOffset val="100"/>
        <c:noMultiLvlLbl val="0"/>
      </c:catAx>
      <c:valAx>
        <c:axId val="4737280"/>
        <c:scaling>
          <c:orientation val="minMax"/>
        </c:scaling>
        <c:delete val="0"/>
        <c:axPos val="b"/>
        <c:majorGridlines>
          <c:spPr>
            <a:ln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tx1"/>
              </a:solidFill>
            </a:ln>
          </c:spPr>
        </c:minorGridlines>
        <c:numFmt formatCode="General" sourceLinked="1"/>
        <c:majorTickMark val="out"/>
        <c:minorTickMark val="none"/>
        <c:tickLblPos val="nextTo"/>
        <c:spPr>
          <a:noFill/>
          <a:ln w="25400">
            <a:solidFill>
              <a:schemeClr val="tx1"/>
            </a:solidFill>
          </a:ln>
        </c:spPr>
        <c:crossAx val="4734976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>
        <c:manualLayout>
          <c:xMode val="edge"/>
          <c:yMode val="edge"/>
          <c:x val="0.63836477987421381"/>
          <c:y val="2.3602932679741312E-2"/>
          <c:w val="0.34276729559748426"/>
          <c:h val="0.93595771772769687"/>
        </c:manualLayout>
      </c:layout>
      <c:overlay val="0"/>
    </c:legend>
    <c:plotVisOnly val="1"/>
    <c:dispBlanksAs val="gap"/>
    <c:showDLblsOverMax val="0"/>
  </c:chart>
  <c:spPr>
    <a:solidFill>
      <a:srgbClr val="2FA6FF"/>
    </a:solidFill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Значительное  улучшение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2008-2009 г.г.</c:v>
                </c:pt>
                <c:pt idx="1">
                  <c:v>2009-2010 г.г.</c:v>
                </c:pt>
                <c:pt idx="2">
                  <c:v>2010-2011 г.г.</c:v>
                </c:pt>
                <c:pt idx="3">
                  <c:v>2011-2012 г.г.</c:v>
                </c:pt>
                <c:pt idx="4">
                  <c:v>2012-2013 г.г.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НОРМА речевого развития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2008-2009 г.г.</c:v>
                </c:pt>
                <c:pt idx="1">
                  <c:v>2009-2010 г.г.</c:v>
                </c:pt>
                <c:pt idx="2">
                  <c:v>2010-2011 г.г.</c:v>
                </c:pt>
                <c:pt idx="3">
                  <c:v>2011-2012 г.г.</c:v>
                </c:pt>
                <c:pt idx="4">
                  <c:v>2012-2013 г.г.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623040"/>
        <c:axId val="33645696"/>
        <c:axId val="32316480"/>
      </c:bar3DChart>
      <c:catAx>
        <c:axId val="33623040"/>
        <c:scaling>
          <c:orientation val="minMax"/>
        </c:scaling>
        <c:delete val="0"/>
        <c:axPos val="b"/>
        <c:majorTickMark val="out"/>
        <c:minorTickMark val="none"/>
        <c:tickLblPos val="nextTo"/>
        <c:crossAx val="33645696"/>
        <c:crosses val="autoZero"/>
        <c:auto val="1"/>
        <c:lblAlgn val="ctr"/>
        <c:lblOffset val="100"/>
        <c:noMultiLvlLbl val="0"/>
      </c:catAx>
      <c:valAx>
        <c:axId val="33645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623040"/>
        <c:crosses val="autoZero"/>
        <c:crossBetween val="between"/>
      </c:valAx>
      <c:serAx>
        <c:axId val="32316480"/>
        <c:scaling>
          <c:orientation val="minMax"/>
        </c:scaling>
        <c:delete val="1"/>
        <c:axPos val="b"/>
        <c:majorTickMark val="out"/>
        <c:minorTickMark val="none"/>
        <c:tickLblPos val="nextTo"/>
        <c:crossAx val="33645696"/>
        <c:crosses val="autoZero"/>
      </c:serAx>
      <c:spPr>
        <a:solidFill>
          <a:srgbClr val="FFFF99"/>
        </a:solidFill>
      </c:spPr>
    </c:plotArea>
    <c:legend>
      <c:legendPos val="r"/>
      <c:layout>
        <c:manualLayout>
          <c:xMode val="edge"/>
          <c:yMode val="edge"/>
          <c:x val="0.64679618931229865"/>
          <c:y val="0.68480024289538599"/>
          <c:w val="0.33114839091952747"/>
          <c:h val="0.28755632935762082"/>
        </c:manualLayout>
      </c:layout>
      <c:overlay val="0"/>
      <c:spPr>
        <a:solidFill>
          <a:srgbClr val="92D050"/>
        </a:solidFill>
        <a:effectLst>
          <a:glow rad="228600">
            <a:srgbClr val="92D050">
              <a:alpha val="40000"/>
            </a:srgbClr>
          </a:glow>
          <a:outerShdw blurRad="50800" dist="50800" dir="5400000" algn="ctr" rotWithShape="0">
            <a:srgbClr val="92D050"/>
          </a:outerShdw>
        </a:effectLst>
      </c:spPr>
    </c:legend>
    <c:plotVisOnly val="1"/>
    <c:dispBlanksAs val="zero"/>
    <c:showDLblsOverMax val="0"/>
  </c:chart>
  <c:spPr>
    <a:solidFill>
      <a:srgbClr val="66FF33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Обучение в  общеобразовательной школе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2008-2009 г.г.</c:v>
                </c:pt>
                <c:pt idx="1">
                  <c:v>2009-2010 г.г.</c:v>
                </c:pt>
                <c:pt idx="2">
                  <c:v>2010-2011 г.г.</c:v>
                </c:pt>
                <c:pt idx="3">
                  <c:v>2011-2012 г.г.</c:v>
                </c:pt>
                <c:pt idx="4">
                  <c:v>2012-2013 г.г.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8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Обучение в классе выравнивания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2008-2009 г.г.</c:v>
                </c:pt>
                <c:pt idx="1">
                  <c:v>2009-2010 г.г.</c:v>
                </c:pt>
                <c:pt idx="2">
                  <c:v>2010-2011 г.г.</c:v>
                </c:pt>
                <c:pt idx="3">
                  <c:v>2011-2012 г.г.</c:v>
                </c:pt>
                <c:pt idx="4">
                  <c:v>2012-2013 г.г.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565952"/>
        <c:axId val="83567744"/>
        <c:axId val="33656320"/>
      </c:bar3DChart>
      <c:catAx>
        <c:axId val="83565952"/>
        <c:scaling>
          <c:orientation val="minMax"/>
        </c:scaling>
        <c:delete val="0"/>
        <c:axPos val="b"/>
        <c:majorTickMark val="out"/>
        <c:minorTickMark val="none"/>
        <c:tickLblPos val="nextTo"/>
        <c:crossAx val="83567744"/>
        <c:crosses val="autoZero"/>
        <c:auto val="1"/>
        <c:lblAlgn val="ctr"/>
        <c:lblOffset val="100"/>
        <c:noMultiLvlLbl val="0"/>
      </c:catAx>
      <c:valAx>
        <c:axId val="83567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565952"/>
        <c:crosses val="autoZero"/>
        <c:crossBetween val="between"/>
      </c:valAx>
      <c:serAx>
        <c:axId val="33656320"/>
        <c:scaling>
          <c:orientation val="minMax"/>
        </c:scaling>
        <c:delete val="1"/>
        <c:axPos val="b"/>
        <c:majorTickMark val="out"/>
        <c:minorTickMark val="none"/>
        <c:tickLblPos val="nextTo"/>
        <c:crossAx val="83567744"/>
        <c:crosses val="autoZero"/>
      </c:serAx>
      <c:spPr>
        <a:solidFill>
          <a:srgbClr val="FFFF99"/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66FF33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802469135802469E-2"/>
          <c:y val="3.6478424591628346E-2"/>
          <c:w val="0.61882716049382713"/>
          <c:h val="0.93826728146032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2FA6FF"/>
              </a:solidFill>
            </c:spPr>
          </c:dPt>
          <c:dPt>
            <c:idx val="2"/>
            <c:bubble3D val="0"/>
            <c:spPr>
              <a:solidFill>
                <a:srgbClr val="C10B8D"/>
              </a:solidFill>
            </c:spPr>
          </c:dPt>
          <c:dPt>
            <c:idx val="3"/>
            <c:bubble3D val="0"/>
            <c:spPr>
              <a:solidFill>
                <a:srgbClr val="6600CC"/>
              </a:solidFill>
            </c:spPr>
          </c:dPt>
          <c:dLbls>
            <c:dLbl>
              <c:idx val="0"/>
              <c:layout>
                <c:manualLayout>
                  <c:x val="-0.19601560221638961"/>
                  <c:y val="0.29869753685569239"/>
                </c:manualLayout>
              </c:layout>
              <c:tx>
                <c:rich>
                  <a:bodyPr/>
                  <a:lstStyle/>
                  <a:p>
                    <a:r>
                      <a:rPr lang="ru-RU" sz="3600" b="1" dirty="0" smtClean="0"/>
                      <a:t>58 %</a:t>
                    </a:r>
                    <a:endParaRPr lang="en-US" sz="3600" b="1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16666277826382814"/>
                  <c:y val="0.13402429494010457"/>
                </c:manualLayout>
              </c:layout>
              <c:tx>
                <c:rich>
                  <a:bodyPr/>
                  <a:lstStyle/>
                  <a:p>
                    <a:r>
                      <a:rPr lang="ru-RU" sz="4000" b="1" dirty="0" smtClean="0"/>
                      <a:t>11 %</a:t>
                    </a:r>
                    <a:endParaRPr lang="en-US" sz="40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3600" b="1" dirty="0" smtClean="0"/>
                      <a:t>18 %</a:t>
                    </a:r>
                    <a:endParaRPr lang="en-US" sz="3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0264532905609023E-2"/>
                  <c:y val="-3.4352910087864174E-3"/>
                </c:manualLayout>
              </c:layout>
              <c:tx>
                <c:rich>
                  <a:bodyPr/>
                  <a:lstStyle/>
                  <a:p>
                    <a:r>
                      <a:rPr lang="ru-RU" sz="3600" b="1" dirty="0" smtClean="0"/>
                      <a:t>13 %</a:t>
                    </a:r>
                    <a:endParaRPr lang="en-US" sz="3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Выпущены с НОРМОЙ  речевого  развития </c:v>
                </c:pt>
                <c:pt idx="1">
                  <c:v>Выпущены в класс выравнивания </c:v>
                </c:pt>
                <c:pt idx="2">
                  <c:v> Переведены в физиологическую группу ДОУ </c:v>
                </c:pt>
                <c:pt idx="3">
                  <c:v> Выпущены со значительным улучшением речевого развития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4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66FF33"/>
        </a:solidFill>
      </c:spPr>
    </c:plotArea>
    <c:legend>
      <c:legendPos val="r"/>
      <c:layout>
        <c:manualLayout>
          <c:xMode val="edge"/>
          <c:yMode val="edge"/>
          <c:x val="0.65277777777777779"/>
          <c:y val="5.5156217582865798E-2"/>
          <c:w val="0.33796296296296297"/>
          <c:h val="0.88968734388681481"/>
        </c:manualLayout>
      </c:layout>
      <c:overlay val="0"/>
    </c:legend>
    <c:plotVisOnly val="1"/>
    <c:dispBlanksAs val="gap"/>
    <c:showDLblsOverMax val="0"/>
  </c:chart>
  <c:spPr>
    <a:solidFill>
      <a:srgbClr val="008E4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Конец </a:t>
            </a:r>
            <a:r>
              <a:rPr lang="ru-RU" dirty="0"/>
              <a:t>учебного года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Конек учебного года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cat>
            <c:strRef>
              <c:f>Лист1!$A$2:$A$9</c:f>
              <c:strCache>
                <c:ptCount val="7"/>
                <c:pt idx="0">
                  <c:v>НОРМА</c:v>
                </c:pt>
                <c:pt idx="1">
                  <c:v>ОНР, 2 у.р.р. с диз.ком</c:v>
                </c:pt>
                <c:pt idx="3">
                  <c:v>ОНР,3 у.р.р. с диз.ком.</c:v>
                </c:pt>
                <c:pt idx="5">
                  <c:v>ОНР, 3 у.р.р. с диз.комп., ЗПР</c:v>
                </c:pt>
                <c:pt idx="6">
                  <c:v>ОНР, 4 у.р.р., ЗПР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</c:v>
                </c:pt>
                <c:pt idx="1">
                  <c:v>2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66FF33"/>
        </a:solidFill>
      </c:spPr>
    </c:plotArea>
    <c:legend>
      <c:legendPos val="r"/>
      <c:legendEntry>
        <c:idx val="1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egendEntry>
        <c:idx val="2"/>
        <c:delete val="1"/>
      </c:legendEntry>
      <c:legendEntry>
        <c:idx val="3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egendEntry>
        <c:idx val="4"/>
        <c:delete val="1"/>
      </c:legendEntry>
      <c:legendEntry>
        <c:idx val="5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egendEntry>
        <c:idx val="7"/>
        <c:delete val="1"/>
      </c:legendEntry>
      <c:layout>
        <c:manualLayout>
          <c:xMode val="edge"/>
          <c:yMode val="edge"/>
          <c:x val="0.62304239092754921"/>
          <c:y val="0.1019679126851015"/>
          <c:w val="0.35808968454414897"/>
          <c:h val="0.87565718058234232"/>
        </c:manualLayout>
      </c:layout>
      <c:overlay val="0"/>
    </c:legend>
    <c:plotVisOnly val="1"/>
    <c:dispBlanksAs val="gap"/>
    <c:showDLblsOverMax val="0"/>
  </c:chart>
  <c:spPr>
    <a:solidFill>
      <a:srgbClr val="008E40"/>
    </a:solidFill>
    <a:ln w="50800">
      <a:solidFill>
        <a:srgbClr val="008E40"/>
      </a:solidFill>
      <a:round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Начало учебного года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cat>
            <c:strRef>
              <c:f>Лист1!$A$2:$A$6</c:f>
              <c:strCache>
                <c:ptCount val="5"/>
                <c:pt idx="0">
                  <c:v>ОНР, 1 у.р.р. с диз. комп.</c:v>
                </c:pt>
                <c:pt idx="1">
                  <c:v>ОНР, 2 у.р.р. с диз комп.</c:v>
                </c:pt>
                <c:pt idx="2">
                  <c:v>ОНР, 2 у.р.р. </c:v>
                </c:pt>
                <c:pt idx="3">
                  <c:v>ОНР, 3 у.р.р. с диз. комп.</c:v>
                </c:pt>
                <c:pt idx="4">
                  <c:v>ОНР, 3 у.р.р.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66FF33"/>
        </a:solidFill>
      </c:spPr>
    </c:plotArea>
    <c:legend>
      <c:legendPos val="r"/>
      <c:layout>
        <c:manualLayout>
          <c:xMode val="edge"/>
          <c:yMode val="edge"/>
          <c:x val="0.63608359775807355"/>
          <c:y val="0.10043993546882896"/>
          <c:w val="0.33449297173867915"/>
          <c:h val="0.87206507571146241"/>
        </c:manualLayout>
      </c:layout>
      <c:overlay val="0"/>
    </c:legend>
    <c:plotVisOnly val="1"/>
    <c:dispBlanksAs val="gap"/>
    <c:showDLblsOverMax val="0"/>
  </c:chart>
  <c:spPr>
    <a:solidFill>
      <a:srgbClr val="008E4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000" dirty="0" smtClean="0"/>
              <a:t>Конец</a:t>
            </a:r>
            <a:r>
              <a:rPr lang="ru-RU" sz="2000" baseline="0" dirty="0" smtClean="0"/>
              <a:t> учебного года</a:t>
            </a:r>
            <a:endParaRPr lang="ru-RU" sz="20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cat>
            <c:strRef>
              <c:f>Лист1!$A$2:$A$5</c:f>
              <c:strCache>
                <c:ptCount val="2"/>
                <c:pt idx="0">
                  <c:v>Норма</c:v>
                </c:pt>
                <c:pt idx="1">
                  <c:v>ОНР, 3 у.р.р. с диз. комп.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66FF33"/>
        </a:solidFill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spPr>
    <a:solidFill>
      <a:srgbClr val="008E4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b="1" dirty="0" smtClean="0"/>
              <a:t>Начало</a:t>
            </a:r>
            <a:r>
              <a:rPr lang="ru-RU" sz="2400" b="1" baseline="0" dirty="0" smtClean="0"/>
              <a:t> учебного года</a:t>
            </a:r>
            <a:endParaRPr lang="ru-RU" sz="2400" b="1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ОНР, 2 у.р.р. с диз. комп.</c:v>
                </c:pt>
                <c:pt idx="1">
                  <c:v>ОНР, 2 у.р.р., алалия</c:v>
                </c:pt>
                <c:pt idx="2">
                  <c:v>ОНР, 3 у.р.р.</c:v>
                </c:pt>
                <c:pt idx="3">
                  <c:v>ОНР, 3 у.р.р.с диз. комп.</c:v>
                </c:pt>
                <c:pt idx="4">
                  <c:v> ОНР, 1 у.р.р. с диз. комп.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66FF33"/>
        </a:solidFill>
      </c:spPr>
    </c:plotArea>
    <c:legend>
      <c:legendPos val="r"/>
      <c:layout>
        <c:manualLayout>
          <c:xMode val="edge"/>
          <c:yMode val="edge"/>
          <c:x val="0.64882376588990398"/>
          <c:y val="0.11202748305743804"/>
          <c:w val="0.33357084436558215"/>
          <c:h val="0.8599530607710254"/>
        </c:manualLayout>
      </c:layout>
      <c:overlay val="0"/>
    </c:legend>
    <c:plotVisOnly val="1"/>
    <c:dispBlanksAs val="gap"/>
    <c:showDLblsOverMax val="0"/>
  </c:chart>
  <c:spPr>
    <a:solidFill>
      <a:srgbClr val="008E4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/>
              <a:t>Конец учебного года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cat>
            <c:strRef>
              <c:f>Лист1!$A$2:$A$6</c:f>
              <c:strCache>
                <c:ptCount val="5"/>
                <c:pt idx="0">
                  <c:v>Норма</c:v>
                </c:pt>
                <c:pt idx="1">
                  <c:v>ОНР, 2 у.р.р. с диз. комп.</c:v>
                </c:pt>
                <c:pt idx="2">
                  <c:v>ОНР, 3 у.р.р. с диз. комп.</c:v>
                </c:pt>
                <c:pt idx="3">
                  <c:v>ОНР, 3 у.р.р.</c:v>
                </c:pt>
                <c:pt idx="4">
                  <c:v>ОНР, 4 у.р.р.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66FF33"/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008E4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 smtClean="0"/>
              <a:t>Начало учебного года</a:t>
            </a:r>
            <a:endParaRPr lang="ru-RU" sz="24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ОНР, 1 у.р.р., алалия</c:v>
                </c:pt>
                <c:pt idx="1">
                  <c:v>ОНР, 2 у.р.р.</c:v>
                </c:pt>
                <c:pt idx="2">
                  <c:v>ОНР, 2 у.р.р. с диз. комп.</c:v>
                </c:pt>
                <c:pt idx="3">
                  <c:v>ОНР, 3 у.р.р.</c:v>
                </c:pt>
                <c:pt idx="4">
                  <c:v>ОНР, 3 у.р.р. с диз. комп.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66FF33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64620172131411924"/>
          <c:y val="0.15116642290887009"/>
          <c:w val="0.33673028265676574"/>
          <c:h val="0.75394819144904757"/>
        </c:manualLayout>
      </c:layout>
      <c:overlay val="0"/>
    </c:legend>
    <c:plotVisOnly val="1"/>
    <c:dispBlanksAs val="gap"/>
    <c:showDLblsOverMax val="0"/>
  </c:chart>
  <c:spPr>
    <a:solidFill>
      <a:srgbClr val="008E4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Конец учебного года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cat>
            <c:strRef>
              <c:f>Лист1!$A$2:$A$5</c:f>
              <c:strCache>
                <c:ptCount val="4"/>
                <c:pt idx="0">
                  <c:v>НОРМА</c:v>
                </c:pt>
                <c:pt idx="1">
                  <c:v>ОНР, 2 у.р.р., алалия</c:v>
                </c:pt>
                <c:pt idx="2">
                  <c:v>ОНР, 3 у.р.р.</c:v>
                </c:pt>
                <c:pt idx="3">
                  <c:v>ОНР, 3 у.р.р. с диз.комп.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66FF33"/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008E4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Начало учебного года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0"/>
          <c:cat>
            <c:strRef>
              <c:f>Лист1!$A$2:$A$6</c:f>
              <c:strCache>
                <c:ptCount val="5"/>
                <c:pt idx="0">
                  <c:v>ОНР, 1 у.р.р, алалия</c:v>
                </c:pt>
                <c:pt idx="1">
                  <c:v>ОНР, 1 у.р.р</c:v>
                </c:pt>
                <c:pt idx="2">
                  <c:v>ОНР, 1 у.р.р. с диз. комп.</c:v>
                </c:pt>
                <c:pt idx="3">
                  <c:v>ОНР, 2 у.р.р.</c:v>
                </c:pt>
                <c:pt idx="4">
                  <c:v>ОНР, 2 у.р.р с диз. комп.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66FF33"/>
        </a:solidFill>
      </c:spPr>
    </c:plotArea>
    <c:legend>
      <c:legendPos val="r"/>
      <c:layout>
        <c:manualLayout>
          <c:xMode val="edge"/>
          <c:yMode val="edge"/>
          <c:x val="0.63836477987421381"/>
          <c:y val="0.11880410865046842"/>
          <c:w val="0.34276729559748426"/>
          <c:h val="0.83076065800803056"/>
        </c:manualLayout>
      </c:layout>
      <c:overlay val="0"/>
    </c:legend>
    <c:plotVisOnly val="1"/>
    <c:dispBlanksAs val="gap"/>
    <c:showDLblsOverMax val="0"/>
  </c:chart>
  <c:spPr>
    <a:solidFill>
      <a:srgbClr val="008E4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50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79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88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452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3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02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4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0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72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07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28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5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6DECA0-4E11-4207-A500-B73AAA382321}" type="datetimeFigureOut">
              <a:rPr lang="ru-RU" smtClean="0"/>
              <a:t>03.06.2013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F57DFE-9634-44E5-935A-7BC4A635A6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Показатели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уровня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речевого развития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воспитанников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коррекционной группы для детей с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ТНР</a:t>
            </a:r>
            <a:b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в 2012-2013 учебном году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7730892"/>
              </p:ext>
            </p:extLst>
          </p:nvPr>
        </p:nvGraphicFramePr>
        <p:xfrm>
          <a:off x="179512" y="1484784"/>
          <a:ext cx="417646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154512"/>
              </p:ext>
            </p:extLst>
          </p:nvPr>
        </p:nvGraphicFramePr>
        <p:xfrm>
          <a:off x="4644008" y="1484784"/>
          <a:ext cx="4182616" cy="52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028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>Результаты </a:t>
            </a:r>
            <a:r>
              <a:rPr lang="ru-RU" sz="3100" b="1" i="1" dirty="0"/>
              <a:t>работы </a:t>
            </a:r>
            <a:r>
              <a:rPr lang="ru-RU" sz="3100" b="1" i="1" dirty="0" smtClean="0"/>
              <a:t>учителя-логопеда </a:t>
            </a:r>
            <a:r>
              <a:rPr lang="ru-RU" sz="3100" b="1" i="1" dirty="0"/>
              <a:t/>
            </a:r>
            <a:br>
              <a:rPr lang="ru-RU" sz="3100" b="1" i="1" dirty="0"/>
            </a:br>
            <a:r>
              <a:rPr lang="ru-RU" sz="3100" b="1" i="1" dirty="0"/>
              <a:t>по коррекции речевых </a:t>
            </a:r>
            <a:r>
              <a:rPr lang="ru-RU" sz="3100" b="1" i="1" dirty="0" smtClean="0"/>
              <a:t>нарушений</a:t>
            </a:r>
            <a:br>
              <a:rPr lang="ru-RU" sz="3100" b="1" i="1" dirty="0" smtClean="0"/>
            </a:br>
            <a:r>
              <a:rPr lang="ru-RU" sz="3100" b="1" i="1" dirty="0" smtClean="0"/>
              <a:t> </a:t>
            </a:r>
            <a:r>
              <a:rPr lang="ru-RU" sz="3100" b="1" i="1" dirty="0"/>
              <a:t>за период </a:t>
            </a:r>
            <a:r>
              <a:rPr lang="ru-RU" sz="3100" b="1" i="1" dirty="0" smtClean="0"/>
              <a:t>2008-2013 </a:t>
            </a:r>
            <a:r>
              <a:rPr lang="ru-RU" sz="3100" b="1" i="1" dirty="0" err="1" smtClean="0"/>
              <a:t>г.г</a:t>
            </a:r>
            <a:r>
              <a:rPr lang="ru-RU" sz="3100" b="1" i="1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6149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48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71917597"/>
              </p:ext>
            </p:extLst>
          </p:nvPr>
        </p:nvGraphicFramePr>
        <p:xfrm>
          <a:off x="179512" y="1484784"/>
          <a:ext cx="431628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0945051"/>
              </p:ext>
            </p:extLst>
          </p:nvPr>
        </p:nvGraphicFramePr>
        <p:xfrm>
          <a:off x="4644008" y="1484784"/>
          <a:ext cx="432048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Показатели  уровня речевого развития воспитанников</a:t>
            </a:r>
            <a:b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коррекционной группы для детей с ТНР</a:t>
            </a:r>
            <a:b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2011-2012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учебном году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060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879420"/>
              </p:ext>
            </p:extLst>
          </p:nvPr>
        </p:nvGraphicFramePr>
        <p:xfrm>
          <a:off x="179512" y="1412776"/>
          <a:ext cx="432822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22043594"/>
              </p:ext>
            </p:extLst>
          </p:nvPr>
        </p:nvGraphicFramePr>
        <p:xfrm>
          <a:off x="4645025" y="1412776"/>
          <a:ext cx="4247455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Показатели  уровня речевого развития воспитанников</a:t>
            </a:r>
            <a:b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коррекционной группы для детей с ТНР</a:t>
            </a:r>
            <a:b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2010-2011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учебном году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834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5567909"/>
              </p:ext>
            </p:extLst>
          </p:nvPr>
        </p:nvGraphicFramePr>
        <p:xfrm>
          <a:off x="179512" y="1412776"/>
          <a:ext cx="44644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6412227"/>
              </p:ext>
            </p:extLst>
          </p:nvPr>
        </p:nvGraphicFramePr>
        <p:xfrm>
          <a:off x="4859338" y="1412776"/>
          <a:ext cx="4105150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Показатели  уровня речевого развития воспитанников</a:t>
            </a:r>
            <a:b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коррекционной группы для детей с ТНР</a:t>
            </a:r>
            <a:b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2009-2010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учебном году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10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33705426"/>
              </p:ext>
            </p:extLst>
          </p:nvPr>
        </p:nvGraphicFramePr>
        <p:xfrm>
          <a:off x="179512" y="1412776"/>
          <a:ext cx="44644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4275342"/>
              </p:ext>
            </p:extLst>
          </p:nvPr>
        </p:nvGraphicFramePr>
        <p:xfrm>
          <a:off x="4860032" y="1412776"/>
          <a:ext cx="41764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Показатели  уровня речевого развития воспитанников</a:t>
            </a:r>
            <a:b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коррекционной группы для детей с ТНР</a:t>
            </a:r>
            <a:b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2008-2009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учебном году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008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48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>
                <a:solidFill>
                  <a:prstClr val="black"/>
                </a:solidFill>
                <a:effectLst/>
                <a:latin typeface="Calibri"/>
              </a:rPr>
              <a:t>Отчет работы учителя-логопеда за период 2008-2013 </a:t>
            </a:r>
            <a:r>
              <a:rPr lang="ru-RU" sz="3200" i="1" dirty="0" err="1">
                <a:solidFill>
                  <a:prstClr val="black"/>
                </a:solidFill>
                <a:effectLst/>
                <a:latin typeface="Calibri"/>
              </a:rPr>
              <a:t>г.г</a:t>
            </a:r>
            <a:r>
              <a:rPr lang="ru-RU" sz="3200" i="1" dirty="0">
                <a:solidFill>
                  <a:prstClr val="black"/>
                </a:solidFill>
                <a:effectLst/>
                <a:latin typeface="Calibri"/>
              </a:rPr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93870998"/>
              </p:ext>
            </p:extLst>
          </p:nvPr>
        </p:nvGraphicFramePr>
        <p:xfrm>
          <a:off x="179510" y="1124743"/>
          <a:ext cx="8784980" cy="537308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756996"/>
                <a:gridCol w="1756996"/>
                <a:gridCol w="1756996"/>
                <a:gridCol w="1756996"/>
                <a:gridCol w="1756996"/>
              </a:tblGrid>
              <a:tr h="12661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 массовую школу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 класс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выравнива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ния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 физиологи-</a:t>
                      </a:r>
                    </a:p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ческую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группу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Продолжить обучение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12488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solidFill>
                            <a:schemeClr val="tx1"/>
                          </a:solidFill>
                        </a:rPr>
                        <a:t>2008-2009 г</a:t>
                      </a:r>
                      <a:endParaRPr lang="ru-RU" sz="20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1248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2009-2010 г</a:t>
                      </a:r>
                      <a:endParaRPr lang="ru-RU" sz="2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1248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2010-2011 г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1248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2011-2012 г</a:t>
                      </a:r>
                      <a:endParaRPr lang="ru-RU" sz="2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1248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2012-2013 г</a:t>
                      </a:r>
                      <a:endParaRPr lang="ru-RU" sz="2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Отчет работы учителя-логопеда за период 2008-2013 </a:t>
            </a:r>
            <a:r>
              <a:rPr lang="ru-RU" sz="3200" b="1" i="1" dirty="0" err="1" smtClean="0"/>
              <a:t>г.г</a:t>
            </a:r>
            <a:r>
              <a:rPr lang="ru-RU" sz="3200" b="1" i="1" dirty="0" smtClean="0"/>
              <a:t>.</a:t>
            </a:r>
            <a:endParaRPr lang="ru-RU" sz="3200" b="1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4182161"/>
              </p:ext>
            </p:extLst>
          </p:nvPr>
        </p:nvGraphicFramePr>
        <p:xfrm>
          <a:off x="179512" y="1340768"/>
          <a:ext cx="878497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789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>Показатели </a:t>
            </a:r>
            <a:r>
              <a:rPr lang="ru-RU" sz="2700" b="1" i="1" dirty="0"/>
              <a:t>уровня речевого развития выпускников</a:t>
            </a:r>
            <a:br>
              <a:rPr lang="ru-RU" sz="2700" b="1" i="1" dirty="0"/>
            </a:br>
            <a:r>
              <a:rPr lang="ru-RU" sz="2700" b="1" i="1" dirty="0"/>
              <a:t> коррекционной группы для детей с </a:t>
            </a:r>
            <a:r>
              <a:rPr lang="ru-RU" sz="2700" b="1" i="1" dirty="0" smtClean="0"/>
              <a:t>ТНР</a:t>
            </a:r>
            <a:br>
              <a:rPr lang="ru-RU" sz="2700" b="1" i="1" dirty="0" smtClean="0"/>
            </a:br>
            <a:r>
              <a:rPr lang="ru-RU" sz="2700" b="1" i="1" dirty="0" smtClean="0"/>
              <a:t> </a:t>
            </a:r>
            <a:r>
              <a:rPr lang="ru-RU" sz="2700" b="1" i="1" dirty="0"/>
              <a:t>за период  </a:t>
            </a:r>
            <a:r>
              <a:rPr lang="ru-RU" sz="2700" b="1" i="1" dirty="0" smtClean="0"/>
              <a:t>2008-2013 </a:t>
            </a:r>
            <a:r>
              <a:rPr lang="ru-RU" sz="2700" b="1" i="1" dirty="0" err="1" smtClean="0"/>
              <a:t>г.г</a:t>
            </a:r>
            <a:r>
              <a:rPr lang="ru-RU" sz="2700" b="1" i="1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967521"/>
              </p:ext>
            </p:extLst>
          </p:nvPr>
        </p:nvGraphicFramePr>
        <p:xfrm>
          <a:off x="179512" y="1340768"/>
          <a:ext cx="878497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24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уровня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подготовленности выпускников 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коррекционной группы для детей с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ТНР к школьному обучению  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за период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2008-2013 </a:t>
            </a: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. 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713162"/>
              </p:ext>
            </p:extLst>
          </p:nvPr>
        </p:nvGraphicFramePr>
        <p:xfrm>
          <a:off x="107504" y="1600200"/>
          <a:ext cx="8856984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655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742</TotalTime>
  <Words>122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Воздушный поток</vt:lpstr>
      <vt:lpstr>Показатели  уровня речевого развития воспитанников  коррекционной группы для детей с ТНР  в 2012-2013 учебном году</vt:lpstr>
      <vt:lpstr>Показатели  уровня речевого развития воспитанников  коррекционной группы для детей с ТНР  в 2011-2012 учебном году</vt:lpstr>
      <vt:lpstr>Показатели  уровня речевого развития воспитанников  коррекционной группы для детей с ТНР  в 2010-2011 учебном году</vt:lpstr>
      <vt:lpstr>Показатели  уровня речевого развития воспитанников  коррекционной группы для детей с ТНР  в 2009-2010 учебном году</vt:lpstr>
      <vt:lpstr>Показатели  уровня речевого развития воспитанников  коррекционной группы для детей с ТНР  в 2008-2009 учебном году</vt:lpstr>
      <vt:lpstr>Отчет работы учителя-логопеда за период 2008-2013 г.г.</vt:lpstr>
      <vt:lpstr>Отчет работы учителя-логопеда за период 2008-2013 г.г.</vt:lpstr>
      <vt:lpstr> Показатели уровня речевого развития выпускников  коррекционной группы для детей с ТНР  за период  2008-2013 г.г. </vt:lpstr>
      <vt:lpstr>  Показатели уровня подготовленности выпускников  коррекционной группы для детей с ТНР к школьному обучению  за период 2008-2013 г. Г. </vt:lpstr>
      <vt:lpstr> Результаты работы учителя-логопеда  по коррекции речевых нарушений  за период 2008-2013 г.г.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коррекционной работы в группе для детей с ТНР в 2012-2013 г.г.</dc:title>
  <dc:creator>adm</dc:creator>
  <cp:lastModifiedBy>adm</cp:lastModifiedBy>
  <cp:revision>61</cp:revision>
  <dcterms:created xsi:type="dcterms:W3CDTF">2013-04-24T05:57:38Z</dcterms:created>
  <dcterms:modified xsi:type="dcterms:W3CDTF">2013-06-03T06:34:37Z</dcterms:modified>
</cp:coreProperties>
</file>