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5"/>
  </p:notesMasterIdLst>
  <p:sldIdLst>
    <p:sldId id="256" r:id="rId4"/>
    <p:sldId id="257" r:id="rId5"/>
    <p:sldId id="258" r:id="rId6"/>
    <p:sldId id="262" r:id="rId7"/>
    <p:sldId id="263" r:id="rId8"/>
    <p:sldId id="264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 varScale="1">
        <p:scale>
          <a:sx n="86" d="100"/>
          <a:sy n="86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BC49-1934-4816-AE55-8DF0A05B581F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903B-3D92-4A95-B39E-671586ECF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E67A9-50E0-45A8-9504-EF01A4D2F9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Вот неделя. В ней семь дней,</a:t>
            </a:r>
            <a:br>
              <a:rPr lang="ru-RU" smtClean="0"/>
            </a:br>
            <a:r>
              <a:rPr lang="ru-RU" smtClean="0"/>
              <a:t>Поскорей знакомься с ней.</a:t>
            </a:r>
            <a:br>
              <a:rPr lang="ru-RU" smtClean="0"/>
            </a:b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4D0FF-EB55-48A3-89DB-8FE611C410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Первый день по всем неделькам</a:t>
            </a:r>
            <a:br>
              <a:rPr lang="ru-RU" smtClean="0"/>
            </a:br>
            <a:r>
              <a:rPr lang="ru-RU" smtClean="0"/>
              <a:t>Носит имя понедельник.</a:t>
            </a:r>
            <a:br>
              <a:rPr lang="ru-RU" smtClean="0"/>
            </a:b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069E0-1ED2-4204-8405-F26B30FABA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Вторник - это день второй,</a:t>
            </a:r>
            <a:br>
              <a:rPr lang="ru-RU" smtClean="0"/>
            </a:br>
            <a:r>
              <a:rPr lang="ru-RU" smtClean="0"/>
              <a:t>Он стоит перед средой.</a:t>
            </a:r>
            <a:br>
              <a:rPr lang="ru-RU" smtClean="0"/>
            </a:b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42E79-6D00-419A-B41C-001924CFC1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Серединочка-среда - </a:t>
            </a:r>
            <a:br>
              <a:rPr lang="ru-RU" smtClean="0"/>
            </a:br>
            <a:r>
              <a:rPr lang="ru-RU" smtClean="0"/>
              <a:t>Третьим днём была всегда.</a:t>
            </a:r>
            <a:br>
              <a:rPr lang="ru-RU" smtClean="0"/>
            </a:b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46719-49D3-4341-9E46-48C18953CD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четверг - четвертый день -</a:t>
            </a:r>
            <a:br>
              <a:rPr lang="ru-RU" smtClean="0"/>
            </a:br>
            <a:r>
              <a:rPr lang="ru-RU" smtClean="0"/>
              <a:t>Шапку носит набекрень.</a:t>
            </a:r>
            <a:br>
              <a:rPr lang="ru-RU" smtClean="0"/>
            </a:b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43CA8-EBDB-446C-82A9-EA0241CF3B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Пятый - пятница-сестрица -</a:t>
            </a:r>
            <a:br>
              <a:rPr lang="ru-RU" smtClean="0"/>
            </a:br>
            <a:r>
              <a:rPr lang="ru-RU" smtClean="0"/>
              <a:t>Очень модная девица.</a:t>
            </a:r>
            <a:br>
              <a:rPr lang="ru-RU" smtClean="0"/>
            </a:b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6154B-807B-4AE7-8609-33DD635A7D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в субботу - день шестой -</a:t>
            </a:r>
            <a:br>
              <a:rPr lang="ru-RU" smtClean="0"/>
            </a:br>
            <a:r>
              <a:rPr lang="ru-RU" smtClean="0"/>
              <a:t>Отдыхаем всей гурьбой.</a:t>
            </a:r>
            <a:br>
              <a:rPr lang="ru-RU" smtClean="0"/>
            </a:b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C687-D3C6-4B7F-8EB4-22C311C8ED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 последний - воскресенье -</a:t>
            </a:r>
            <a:br>
              <a:rPr lang="ru-RU" smtClean="0"/>
            </a:br>
            <a:r>
              <a:rPr lang="ru-RU" smtClean="0"/>
              <a:t>Назначаем днём веселья.</a:t>
            </a:r>
            <a:br>
              <a:rPr lang="ru-RU" smtClean="0"/>
            </a:b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AC2CD-D977-4E47-81A1-4024B48526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Дидактическая игра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/>
              <a:t>– это игровой метод обучения, направленный на усвоение, закрепление и систематизацию знаний, овладение способами познавательной деятельности незаметным для ребенка образом (игры-занятия)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1643063" y="2214563"/>
            <a:ext cx="1214437" cy="1300162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2857500" y="2143125"/>
            <a:ext cx="1214438" cy="1414463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1" name="Группа 43"/>
          <p:cNvGrpSpPr>
            <a:grpSpLocks/>
          </p:cNvGrpSpPr>
          <p:nvPr/>
        </p:nvGrpSpPr>
        <p:grpSpPr bwMode="auto">
          <a:xfrm>
            <a:off x="4071938" y="2143125"/>
            <a:ext cx="1214437" cy="1414463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2" name="Группа 44"/>
          <p:cNvGrpSpPr>
            <a:grpSpLocks/>
          </p:cNvGrpSpPr>
          <p:nvPr/>
        </p:nvGrpSpPr>
        <p:grpSpPr bwMode="auto">
          <a:xfrm>
            <a:off x="5286375" y="2143125"/>
            <a:ext cx="1214438" cy="1414463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3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4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5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ПОНЕДЕЛЬНИК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4556 L 0.37013 0.08395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2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3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4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5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ВТОРНИК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9112E-6 L 0.25399 0.077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399 0.07701 L 0.0020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209 0.00347 L 0.02361 0.03839 C 0.02813 0.04626 0.0349 0.05088 0.04202 0.05088 C 0.05018 0.05088 0.0566 0.04626 0.06111 0.03839 L 0.08282 0.00347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3.33333E-6 L 0.00312 -0.16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3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1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2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3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4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СРЕДА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500" y="2214563"/>
            <a:ext cx="1214438" cy="13430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643182"/>
            <a:ext cx="383509" cy="532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7613E-6 L 0.11181 0.128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333E-6 L 0.11337 0.13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1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6"/>
            <a:chExt cx="1357322" cy="2500326"/>
          </a:xfrm>
        </p:grpSpPr>
        <p:sp>
          <p:nvSpPr>
            <p:cNvPr id="4" name="Овал 3"/>
            <p:cNvSpPr/>
            <p:nvPr/>
          </p:nvSpPr>
          <p:spPr>
            <a:xfrm>
              <a:off x="428596" y="2214615"/>
              <a:ext cx="1357322" cy="185732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600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600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8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6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3"/>
              <a:ext cx="665524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3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ЧЕТВЕРГ</a:t>
            </a:r>
          </a:p>
        </p:txBody>
      </p:sp>
      <p:grpSp>
        <p:nvGrpSpPr>
          <p:cNvPr id="14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5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sp>
        <p:nvSpPr>
          <p:cNvPr id="30" name="Блок-схема: сохраненные данные 29"/>
          <p:cNvSpPr/>
          <p:nvPr/>
        </p:nvSpPr>
        <p:spPr>
          <a:xfrm rot="6600000">
            <a:off x="4435475" y="1189038"/>
            <a:ext cx="1285875" cy="2130425"/>
          </a:xfrm>
          <a:prstGeom prst="flowChartOnlineStorag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1.38889E-6 0.094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2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286389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ПЯТНИЦА</a:t>
            </a:r>
          </a:p>
        </p:txBody>
      </p:sp>
      <p:grpSp>
        <p:nvGrpSpPr>
          <p:cNvPr id="13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4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5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6" name="Группа 48"/>
          <p:cNvGrpSpPr>
            <a:grpSpLocks/>
          </p:cNvGrpSpPr>
          <p:nvPr/>
        </p:nvGrpSpPr>
        <p:grpSpPr bwMode="auto">
          <a:xfrm>
            <a:off x="3429000" y="2428875"/>
            <a:ext cx="2571750" cy="1000125"/>
            <a:chOff x="2214546" y="1228710"/>
            <a:chExt cx="4054759" cy="1700224"/>
          </a:xfrm>
        </p:grpSpPr>
        <p:cxnSp>
          <p:nvCxnSpPr>
            <p:cNvPr id="45" name="Прямая соединительная линия 44"/>
            <p:cNvCxnSpPr>
              <a:endCxn id="8" idx="7"/>
            </p:cNvCxnSpPr>
            <p:nvPr/>
          </p:nvCxnSpPr>
          <p:spPr>
            <a:xfrm rot="5400000" flipH="1" flipV="1">
              <a:off x="5729417" y="1530838"/>
              <a:ext cx="669295" cy="410482"/>
            </a:xfrm>
            <a:prstGeom prst="line">
              <a:avLst/>
            </a:prstGeom>
            <a:ln w="155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055096" y="1460746"/>
              <a:ext cx="842016" cy="377943"/>
            </a:xfrm>
            <a:prstGeom prst="line">
              <a:avLst/>
            </a:prstGeom>
            <a:ln w="155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3856473" y="2143593"/>
              <a:ext cx="430505" cy="1430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214394" y="1571454"/>
              <a:ext cx="1714512" cy="1357480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 w="190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214546" y="1571454"/>
              <a:ext cx="1714513" cy="1357480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 w="190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333E-6 L -0.13663 0.10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357827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СУББОТА</a:t>
            </a:r>
          </a:p>
        </p:txBody>
      </p:sp>
      <p:grpSp>
        <p:nvGrpSpPr>
          <p:cNvPr id="12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3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4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5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97317E-7 L -0.26146 0.09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6667 0.26596 L -0.0573 0.13182 L -0.04827 0.26596 L -0.03889 0.13182 L -0.02917 0.26596 L -0.02014 0.13182 L -0.01077 0.26596 L -0.00157 0.13182 L 0.00816 0.26596 L 0.01753 0.13182 L 0.02656 0.26596 L 0.03593 0.13182 L 0.04496 0.26596 L 0.05468 0.13182 L 0.06406 0.26596 L 0.07326 0.13182 L 0.08298 0.26596 " pathEditMode="relative" rAng="0" ptsTypes="FFFFFFFFFFFFFFFFF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-4.0333E-6 L 0.00694 0.142 L 0.01354 -4.0333E-6 L 0.02066 0.142 L 0.0276 -4.0333E-6 L 0.0342 0.142 L 0.04132 -4.0333E-6 L 0.04792 0.142 L 0.05503 -4.0333E-6 L 0.06198 0.142 L 0.06875 -4.0333E-6 L 0.07569 0.142 L 0.08229 -4.0333E-6 L 0.08924 0.142 L 0.09635 -4.0333E-6 L 0.10295 0.142 L 0.11024 -4.0333E-6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5416 -4.0333E-6 L -0.04097 0.142 L -0.02829 -4.0333E-6 L -0.01493 0.142 L -0.00156 -4.0333E-6 L 0.01094 0.142 L 0.02431 -4.0333E-6 L 0.03698 0.142 L 0.05035 -4.0333E-6 L 0.06355 0.142 L 0.07622 -4.0333E-6 L 0.08959 0.142 L 0.10209 -4.0333E-6 L 0.11546 0.142 L 0.12882 -4.0333E-6 L 0.1415 0.142 L 0.15487 -4.0333E-6 " pathEditMode="relative" rAng="0" ptsTypes="FFFFFFFFFFFFFFFFF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923 -0.17484 L 0.03524 0.16327 L 0.03159 -0.17484 L 0.0276 0.16327 L 0.02378 -0.17484 L 0.02014 0.16327 L 0.01632 -0.17484 L 0.0125 0.16327 L 0.00868 -0.17484 L 0.00486 0.16327 L 0.00104 -0.17484 L -0.00278 0.16327 L -0.00643 -0.17484 L -0.01025 0.16327 L -0.01424 -0.17484 L -0.01788 0.16327 L -0.0217 -0.17484 " pathEditMode="relative" rAng="0" ptsTypes="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257 -4.0333E-6 L -0.01805 -0.24606 L -0.01319 -4.0333E-6 L -0.00798 -0.24606 L -0.00295 -4.0333E-6 L 0.00174 -0.24606 L 0.00643 -4.0333E-6 L 0.01129 -0.24606 L 0.01649 -4.0333E-6 L 0.02153 -0.24606 L 0.02622 -4.0333E-6 L 0.03125 -0.24606 L 0.03611 -4.0333E-6 L 0.04097 -0.24606 L 0.04601 -4.0333E-6 L 0.0507 -0.24606 L 0.05608 -4.0333E-6 " pathEditMode="relative" rAng="0" ptsTypes="FFFFFFFFFFFFFFFFF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8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556E-7 8.97317E-7 L 0.00937 0.27752 L 0.0184 8.97317E-7 L 0.02795 0.27752 L 0.0375 8.97317E-7 L 0.04635 0.27752 L 0.0559 8.97317E-7 L 0.06493 0.27752 L 0.07448 8.97317E-7 L 0.08403 0.27752 L 0.09306 8.97317E-7 L 0.1026 0.27752 L 0.11146 8.97317E-7 L 0.12101 0.27752 L 0.13056 8.97317E-7 L 0.13958 0.27752 L 0.14913 8.97317E-7 " pathEditMode="relative" rAng="0" ptsTypes="FFFFFFFFFFFF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1643063" y="2143125"/>
            <a:ext cx="1214437" cy="1371600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5286389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ВОСКРЕСЕНЬЕ</a:t>
            </a:r>
          </a:p>
        </p:txBody>
      </p: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2857500" y="2214563"/>
            <a:ext cx="1214438" cy="1343025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2" name="Группа 43"/>
          <p:cNvGrpSpPr>
            <a:grpSpLocks/>
          </p:cNvGrpSpPr>
          <p:nvPr/>
        </p:nvGrpSpPr>
        <p:grpSpPr bwMode="auto">
          <a:xfrm>
            <a:off x="4071938" y="2214563"/>
            <a:ext cx="1214437" cy="1343025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3" name="Группа 44"/>
          <p:cNvGrpSpPr>
            <a:grpSpLocks/>
          </p:cNvGrpSpPr>
          <p:nvPr/>
        </p:nvGrpSpPr>
        <p:grpSpPr bwMode="auto">
          <a:xfrm>
            <a:off x="5286375" y="2214563"/>
            <a:ext cx="1214438" cy="1343025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5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grpSp>
        <p:nvGrpSpPr>
          <p:cNvPr id="16" name="Группа 47"/>
          <p:cNvGrpSpPr/>
          <p:nvPr/>
        </p:nvGrpSpPr>
        <p:grpSpPr>
          <a:xfrm>
            <a:off x="2786050" y="0"/>
            <a:ext cx="3071834" cy="2357430"/>
            <a:chOff x="4071934" y="142852"/>
            <a:chExt cx="1928826" cy="1357322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grpSpPr>
        <p:sp>
          <p:nvSpPr>
            <p:cNvPr id="40" name="Пятно 1 39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4-конечная звезда 40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4-конечная звезда 41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4-конечная звезда 42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4-конечная звезда 43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4-конечная звезда 44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4-конечная звезда 45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4-конечная звезда 46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48"/>
          <p:cNvGrpSpPr/>
          <p:nvPr/>
        </p:nvGrpSpPr>
        <p:grpSpPr>
          <a:xfrm>
            <a:off x="642910" y="428604"/>
            <a:ext cx="2214578" cy="1857388"/>
            <a:chOff x="4071934" y="142852"/>
            <a:chExt cx="1928826" cy="135732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50" name="Пятно 1 49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4-конечная звезда 50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4-конечная звезда 51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4-конечная звезда 52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4-конечная звезда 53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4-конечная звезда 54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4-конечная звезда 55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4-конечная звезда 56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57"/>
          <p:cNvGrpSpPr/>
          <p:nvPr/>
        </p:nvGrpSpPr>
        <p:grpSpPr>
          <a:xfrm>
            <a:off x="5786446" y="714356"/>
            <a:ext cx="3357554" cy="1928826"/>
            <a:chOff x="4071934" y="142852"/>
            <a:chExt cx="1928826" cy="135732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grpSpPr>
        <p:sp>
          <p:nvSpPr>
            <p:cNvPr id="59" name="Пятно 1 58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4-конечная звезда 60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4-конечная звезда 61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4-конечная звезда 62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4-конечная звезда 63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4-конечная звезда 64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4-конечная звезда 65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66"/>
          <p:cNvGrpSpPr/>
          <p:nvPr/>
        </p:nvGrpSpPr>
        <p:grpSpPr>
          <a:xfrm>
            <a:off x="642910" y="3357562"/>
            <a:ext cx="3143272" cy="2286016"/>
            <a:chOff x="4071934" y="142852"/>
            <a:chExt cx="1928826" cy="135732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grpSpPr>
        <p:sp>
          <p:nvSpPr>
            <p:cNvPr id="68" name="Пятно 1 67"/>
            <p:cNvSpPr/>
            <p:nvPr/>
          </p:nvSpPr>
          <p:spPr>
            <a:xfrm>
              <a:off x="4572000" y="500042"/>
              <a:ext cx="1071570" cy="714380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4-конечная звезда 68"/>
            <p:cNvSpPr/>
            <p:nvPr/>
          </p:nvSpPr>
          <p:spPr>
            <a:xfrm>
              <a:off x="4357686" y="121442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4-конечная звезда 69"/>
            <p:cNvSpPr/>
            <p:nvPr/>
          </p:nvSpPr>
          <p:spPr>
            <a:xfrm>
              <a:off x="4429124" y="285728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4-конечная звезда 70"/>
            <p:cNvSpPr/>
            <p:nvPr/>
          </p:nvSpPr>
          <p:spPr>
            <a:xfrm>
              <a:off x="5143504" y="14285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4071934" y="785794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5143504" y="1285860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4-конечная звезда 73"/>
            <p:cNvSpPr/>
            <p:nvPr/>
          </p:nvSpPr>
          <p:spPr>
            <a:xfrm>
              <a:off x="5643570" y="500042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4-конечная звезда 74"/>
            <p:cNvSpPr/>
            <p:nvPr/>
          </p:nvSpPr>
          <p:spPr>
            <a:xfrm>
              <a:off x="5643570" y="1071546"/>
              <a:ext cx="357190" cy="214314"/>
            </a:xfrm>
            <a:prstGeom prst="star4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75"/>
          <p:cNvGrpSpPr>
            <a:grpSpLocks/>
          </p:cNvGrpSpPr>
          <p:nvPr/>
        </p:nvGrpSpPr>
        <p:grpSpPr bwMode="auto">
          <a:xfrm>
            <a:off x="5786438" y="3643313"/>
            <a:ext cx="2857500" cy="1857375"/>
            <a:chOff x="4071934" y="142852"/>
            <a:chExt cx="1928826" cy="1357322"/>
          </a:xfrm>
        </p:grpSpPr>
        <p:sp>
          <p:nvSpPr>
            <p:cNvPr id="77" name="Пятно 1 76"/>
            <p:cNvSpPr/>
            <p:nvPr/>
          </p:nvSpPr>
          <p:spPr>
            <a:xfrm>
              <a:off x="4572357" y="500164"/>
              <a:ext cx="1071570" cy="714624"/>
            </a:xfrm>
            <a:prstGeom prst="irregularSeal1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4-конечная звезда 77"/>
            <p:cNvSpPr/>
            <p:nvPr/>
          </p:nvSpPr>
          <p:spPr>
            <a:xfrm>
              <a:off x="4358043" y="1214788"/>
              <a:ext cx="356833" cy="21345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4-конечная звезда 78"/>
            <p:cNvSpPr/>
            <p:nvPr/>
          </p:nvSpPr>
          <p:spPr>
            <a:xfrm>
              <a:off x="4428766" y="285544"/>
              <a:ext cx="357904" cy="214620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4-конечная звезда 79"/>
            <p:cNvSpPr/>
            <p:nvPr/>
          </p:nvSpPr>
          <p:spPr>
            <a:xfrm>
              <a:off x="5143504" y="142852"/>
              <a:ext cx="356832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4-конечная звезда 80"/>
            <p:cNvSpPr/>
            <p:nvPr/>
          </p:nvSpPr>
          <p:spPr>
            <a:xfrm>
              <a:off x="4071934" y="785550"/>
              <a:ext cx="356832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4-конечная звезда 81"/>
            <p:cNvSpPr/>
            <p:nvPr/>
          </p:nvSpPr>
          <p:spPr>
            <a:xfrm>
              <a:off x="5143504" y="1285554"/>
              <a:ext cx="356832" cy="214620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5643927" y="500164"/>
              <a:ext cx="356833" cy="21461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4-конечная звезда 83"/>
            <p:cNvSpPr/>
            <p:nvPr/>
          </p:nvSpPr>
          <p:spPr>
            <a:xfrm>
              <a:off x="5643927" y="1072095"/>
              <a:ext cx="356833" cy="213459"/>
            </a:xfrm>
            <a:prstGeom prst="star4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8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-0.39427 0.08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Игры на ориентирование в пространстве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«Найди игрушку»</a:t>
            </a:r>
          </a:p>
          <a:p>
            <a:pPr>
              <a:buNone/>
            </a:pPr>
            <a:r>
              <a:rPr lang="ru-RU" dirty="0" smtClean="0"/>
              <a:t>«Расскажи про свой узор»</a:t>
            </a:r>
          </a:p>
          <a:p>
            <a:pPr>
              <a:buNone/>
            </a:pPr>
            <a:r>
              <a:rPr lang="ru-RU" dirty="0" smtClean="0"/>
              <a:t>«Путешествие  по комнате»</a:t>
            </a:r>
          </a:p>
          <a:p>
            <a:pPr>
              <a:buNone/>
            </a:pPr>
            <a:r>
              <a:rPr lang="ru-RU" dirty="0" smtClean="0"/>
              <a:t>«Где я сяду»</a:t>
            </a:r>
          </a:p>
          <a:p>
            <a:pPr>
              <a:buNone/>
            </a:pPr>
            <a:r>
              <a:rPr lang="ru-RU" dirty="0" smtClean="0"/>
              <a:t>«Что изменилось»</a:t>
            </a:r>
          </a:p>
          <a:p>
            <a:pPr>
              <a:buNone/>
            </a:pPr>
            <a:r>
              <a:rPr lang="ru-RU" dirty="0" smtClean="0"/>
              <a:t>«Что справа»</a:t>
            </a:r>
          </a:p>
          <a:p>
            <a:pPr>
              <a:buNone/>
            </a:pPr>
            <a:r>
              <a:rPr lang="ru-RU" dirty="0" smtClean="0"/>
              <a:t>«Назови соседей»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Игры с геометрическими фигурами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«Лото»</a:t>
            </a:r>
          </a:p>
          <a:p>
            <a:pPr>
              <a:buNone/>
            </a:pPr>
            <a:r>
              <a:rPr lang="ru-RU" dirty="0" smtClean="0"/>
              <a:t>«Геометрическая мозаика»</a:t>
            </a:r>
          </a:p>
          <a:p>
            <a:pPr>
              <a:buNone/>
            </a:pPr>
            <a:r>
              <a:rPr lang="ru-RU" dirty="0" smtClean="0"/>
              <a:t>«Собери фигуру ….(человека, животного и т.д.)»</a:t>
            </a:r>
          </a:p>
          <a:p>
            <a:pPr>
              <a:buNone/>
            </a:pPr>
            <a:r>
              <a:rPr lang="ru-RU" dirty="0" smtClean="0"/>
              <a:t>«Геометрический диктант»</a:t>
            </a:r>
          </a:p>
          <a:p>
            <a:pPr>
              <a:buNone/>
            </a:pPr>
            <a:r>
              <a:rPr lang="ru-RU" dirty="0" smtClean="0"/>
              <a:t>«Нарисуй фигуру»</a:t>
            </a:r>
          </a:p>
          <a:p>
            <a:pPr>
              <a:buNone/>
            </a:pPr>
            <a:r>
              <a:rPr lang="ru-RU" dirty="0" smtClean="0"/>
              <a:t>«Угадай геометрическую фигуру» </a:t>
            </a:r>
          </a:p>
          <a:p>
            <a:pPr>
              <a:buNone/>
            </a:pPr>
            <a:r>
              <a:rPr lang="ru-RU" dirty="0" smtClean="0"/>
              <a:t>«На что похоже?»</a:t>
            </a:r>
          </a:p>
          <a:p>
            <a:pPr>
              <a:buNone/>
            </a:pPr>
            <a:r>
              <a:rPr lang="ru-RU" dirty="0" smtClean="0"/>
              <a:t>«Порисуем»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291512" cy="527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4000" dirty="0" smtClean="0"/>
              <a:t>Порисуем</a:t>
            </a:r>
            <a:r>
              <a:rPr lang="ru-RU" sz="4000" dirty="0" smtClean="0"/>
              <a:t>!</a:t>
            </a:r>
            <a:r>
              <a:rPr lang="ru-RU" sz="1600" dirty="0" smtClean="0"/>
              <a:t> В течение некоторого времени ребенок должен запомнить рисунок. После чего самостоятельно нарисовать то, что запомнил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245" name="Rectangle 5">
            <a:hlinkClick r:id="rId2" action="ppaction://hlinksldjump">
              <a:snd r:embed="rId3" name="wind.wav" builtIn="1"/>
            </a:hlinkClick>
          </p:cNvPr>
          <p:cNvSpPr>
            <a:spLocks noChangeArrowheads="1"/>
          </p:cNvSpPr>
          <p:nvPr/>
        </p:nvSpPr>
        <p:spPr bwMode="auto">
          <a:xfrm>
            <a:off x="2987675" y="2708275"/>
            <a:ext cx="3671888" cy="19431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47813" y="1989138"/>
            <a:ext cx="2016125" cy="1201737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427538" y="4221163"/>
            <a:ext cx="914400" cy="165576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>
            <a:hlinkClick r:id="rId2" action="ppaction://hlinksldjump">
              <a:snd r:embed="rId3" name="wind.wav" builtIn="1"/>
            </a:hlinkClick>
          </p:cNvPr>
          <p:cNvSpPr>
            <a:spLocks noChangeArrowheads="1"/>
          </p:cNvSpPr>
          <p:nvPr/>
        </p:nvSpPr>
        <p:spPr bwMode="auto">
          <a:xfrm>
            <a:off x="1547813" y="1989138"/>
            <a:ext cx="2016125" cy="1201737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>
            <a:hlinkClick r:id="rId2" action="ppaction://hlinksldjump">
              <a:snd r:embed="rId3" name="wind.wav" builtIn="1"/>
            </a:hlinkClick>
          </p:cNvPr>
          <p:cNvSpPr>
            <a:spLocks noChangeArrowheads="1"/>
          </p:cNvSpPr>
          <p:nvPr/>
        </p:nvSpPr>
        <p:spPr bwMode="auto">
          <a:xfrm>
            <a:off x="4427538" y="4221163"/>
            <a:ext cx="914400" cy="165576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Игры с числами и цифрами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Игры путешествия во времени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Игры на ориентирование в пространстве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Игры с геометрическими фигурами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Игры на логическое мышление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Д/игры по ФЭМП условно делят на следующие группы: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 smtClean="0"/>
              <a:t>Игры на логическое мышление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«Найди нестандартную фигуру»</a:t>
            </a:r>
          </a:p>
          <a:p>
            <a:pPr>
              <a:buNone/>
            </a:pPr>
            <a:r>
              <a:rPr lang="ru-RU" dirty="0" smtClean="0"/>
              <a:t>«Чем отличаются?»</a:t>
            </a:r>
          </a:p>
          <a:p>
            <a:pPr>
              <a:buNone/>
            </a:pPr>
            <a:r>
              <a:rPr lang="ru-RU" dirty="0" smtClean="0"/>
              <a:t>«Мельница»</a:t>
            </a:r>
          </a:p>
          <a:p>
            <a:pPr>
              <a:buNone/>
            </a:pPr>
            <a:r>
              <a:rPr lang="ru-RU" dirty="0" smtClean="0"/>
              <a:t>«Продолжи ряд»</a:t>
            </a:r>
          </a:p>
          <a:p>
            <a:pPr>
              <a:buNone/>
            </a:pPr>
            <a:r>
              <a:rPr lang="ru-RU" dirty="0" smtClean="0"/>
              <a:t>«Найди пропущенный элемент»</a:t>
            </a:r>
          </a:p>
          <a:p>
            <a:pPr>
              <a:buNone/>
            </a:pPr>
            <a:r>
              <a:rPr lang="ru-RU" dirty="0" smtClean="0"/>
              <a:t>«Найди 10 отличий»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r>
              <a:rPr lang="ru-RU" sz="1800"/>
              <a:t>Найди 10 отличий</a:t>
            </a:r>
          </a:p>
        </p:txBody>
      </p:sp>
      <p:pic>
        <p:nvPicPr>
          <p:cNvPr id="8196" name="Picture 4" descr="70">
            <a:hlinkClick r:id="rId2" action="ppaction://hlinksldjump">
              <a:snd r:embed="rId3" name="wind.wav" builtIn="1"/>
            </a:hlinkClick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539750" y="620713"/>
            <a:ext cx="8207375" cy="6049962"/>
          </a:xfrm>
          <a:ln w="57150">
            <a:solidFill>
              <a:srgbClr val="0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/>
              <a:t>Игры с цифрами и числами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«Какой цифры не стало?» </a:t>
            </a:r>
          </a:p>
          <a:p>
            <a:pPr>
              <a:buNone/>
            </a:pPr>
            <a:r>
              <a:rPr lang="ru-RU" dirty="0" smtClean="0"/>
              <a:t>«Путаница»</a:t>
            </a:r>
          </a:p>
          <a:p>
            <a:pPr>
              <a:buNone/>
            </a:pPr>
            <a:r>
              <a:rPr lang="ru-RU" dirty="0" smtClean="0"/>
              <a:t>«Исправь ошибку»</a:t>
            </a:r>
          </a:p>
          <a:p>
            <a:pPr>
              <a:buNone/>
            </a:pPr>
            <a:r>
              <a:rPr lang="ru-RU" dirty="0" smtClean="0"/>
              <a:t>«Убираем цифры»</a:t>
            </a:r>
          </a:p>
          <a:p>
            <a:pPr>
              <a:buNone/>
            </a:pPr>
            <a:r>
              <a:rPr lang="ru-RU" dirty="0" smtClean="0"/>
              <a:t>«Назови соседей»</a:t>
            </a:r>
          </a:p>
          <a:p>
            <a:pPr>
              <a:buNone/>
            </a:pPr>
            <a:r>
              <a:rPr lang="ru-RU" dirty="0" smtClean="0"/>
              <a:t>«Задумай число»</a:t>
            </a:r>
          </a:p>
          <a:p>
            <a:pPr>
              <a:buNone/>
            </a:pPr>
            <a:r>
              <a:rPr lang="ru-RU" dirty="0" smtClean="0"/>
              <a:t>«Число, как тебя зовут»</a:t>
            </a:r>
          </a:p>
          <a:p>
            <a:pPr>
              <a:buNone/>
            </a:pPr>
            <a:r>
              <a:rPr lang="ru-RU" dirty="0" smtClean="0"/>
              <a:t>«Составь  цифру»</a:t>
            </a:r>
          </a:p>
          <a:p>
            <a:pPr>
              <a:buNone/>
            </a:pPr>
            <a:r>
              <a:rPr lang="ru-RU" dirty="0" smtClean="0"/>
              <a:t>«Учимся писать цифру»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57400" y="1143000"/>
            <a:ext cx="33528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 rot="901450">
            <a:off x="2797175" y="1133475"/>
            <a:ext cx="2460625" cy="4721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257800" y="2438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083050" y="820738"/>
            <a:ext cx="387350" cy="17145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651500" y="1125538"/>
            <a:ext cx="2916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A50021"/>
                </a:solidFill>
              </a:rPr>
              <a:t>Цифра вроде буквы О-</a:t>
            </a:r>
          </a:p>
          <a:p>
            <a:r>
              <a:rPr lang="ru-RU" sz="2800" i="1">
                <a:solidFill>
                  <a:srgbClr val="A50021"/>
                </a:solidFill>
              </a:rPr>
              <a:t>Это ноль иль ничего!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08400" y="136525"/>
            <a:ext cx="408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Учимся писать цифру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229 C 0.04514 -0.00556 0.04097 -0.02614 0.03316 -0.05205 C 0.02535 -0.07796 0.01389 -0.1159 0.00069 -0.13278 C -0.0125 -0.14967 -0.02622 -0.15406 -0.04566 -0.15337 C -0.0651 -0.15268 -0.0934 -0.14897 -0.11615 -0.12908 C -0.13889 -0.10919 -0.16146 -0.08559 -0.18229 -0.03331 C -0.20313 0.01896 -0.23177 0.1189 -0.24149 0.18436 C -0.25122 0.24982 -0.24601 0.30788 -0.2401 0.35877 C -0.2342 0.40967 -0.22083 0.46241 -0.20625 0.49017 C -0.19167 0.51769 -0.17222 0.52671 -0.15278 0.52556 C -0.13333 0.52463 -0.11424 0.51214 -0.08941 0.48276 C -0.06458 0.45339 -0.02431 0.39394 -0.00347 0.34952 C 0.01736 0.30511 0.02778 0.25468 0.03594 0.21628 C 0.0441 0.17788 0.04444 0.15059 0.04583 0.11866 C 0.04722 0.08674 0.04931 0.05135 0.04722 0.0229 Z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0" y="1143000"/>
            <a:ext cx="38862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795963" y="1125538"/>
            <a:ext cx="3059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A50021"/>
                </a:solidFill>
              </a:rPr>
              <a:t>Вот один , иль единица,</a:t>
            </a:r>
          </a:p>
          <a:p>
            <a:r>
              <a:rPr lang="ru-RU" sz="2800" i="1">
                <a:solidFill>
                  <a:srgbClr val="A50021"/>
                </a:solidFill>
              </a:rPr>
              <a:t>Очень тонкая, как спица!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419475" y="136525"/>
            <a:ext cx="408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Учимся писать цифру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3225800"/>
          </a:xfrm>
        </p:spPr>
        <p:txBody>
          <a:bodyPr/>
          <a:lstStyle/>
          <a:p>
            <a:r>
              <a:rPr lang="ru-RU" sz="2000" i="1">
                <a:solidFill>
                  <a:schemeClr val="accent2"/>
                </a:solidFill>
              </a:rPr>
              <a:t>Я рисую кошкин дом: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Три окошка, дверь с крыльцом.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Наверху ещё окно, чтобы не было темно.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Посчитай окошки в домике у кошки.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8175" y="1700213"/>
            <a:ext cx="2449513" cy="2376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35375" y="2349500"/>
            <a:ext cx="504825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124075" y="2349500"/>
            <a:ext cx="504825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843213" y="2349500"/>
            <a:ext cx="504825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13393134" flipH="1">
            <a:off x="2195513" y="836613"/>
            <a:ext cx="1887537" cy="1838325"/>
          </a:xfrm>
          <a:prstGeom prst="rtTriangle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843213" y="3141663"/>
            <a:ext cx="504825" cy="914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89363"/>
            <a:ext cx="30956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 descr="Копия Копия 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21150"/>
            <a:ext cx="2016125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Игры путешествия во времени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с</a:t>
            </a:r>
            <a:r>
              <a:rPr lang="ru-RU" b="1" dirty="0" smtClean="0"/>
              <a:t>лужат для знакомства детей с днями неделями, объясняется , что каждый день недели имеет свое название.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857232"/>
            <a:ext cx="7000121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НЕДЕЛИ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88" y="1571625"/>
            <a:ext cx="1295400" cy="1938338"/>
            <a:chOff x="428596" y="1571614"/>
            <a:chExt cx="1357322" cy="2500328"/>
          </a:xfrm>
        </p:grpSpPr>
        <p:sp>
          <p:nvSpPr>
            <p:cNvPr id="4" name="Овал 3"/>
            <p:cNvSpPr/>
            <p:nvPr/>
          </p:nvSpPr>
          <p:spPr>
            <a:xfrm>
              <a:off x="428596" y="2214614"/>
              <a:ext cx="1357322" cy="18573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4698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239" y="2642598"/>
              <a:ext cx="143051" cy="1433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-5400000">
              <a:off x="893338" y="3321827"/>
              <a:ext cx="356312" cy="570542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189435" y="1783854"/>
              <a:ext cx="737197" cy="31271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V="1">
              <a:off x="318727" y="1824681"/>
              <a:ext cx="665525" cy="302736"/>
            </a:xfrm>
            <a:prstGeom prst="line">
              <a:avLst/>
            </a:prstGeom>
            <a:ln w="34925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857224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3" name="Группа 41"/>
          <p:cNvGrpSpPr>
            <a:grpSpLocks/>
          </p:cNvGrpSpPr>
          <p:nvPr/>
        </p:nvGrpSpPr>
        <p:grpSpPr bwMode="auto">
          <a:xfrm>
            <a:off x="1643063" y="2214563"/>
            <a:ext cx="1214437" cy="1300162"/>
            <a:chOff x="1643042" y="2786058"/>
            <a:chExt cx="1357322" cy="1643074"/>
          </a:xfrm>
        </p:grpSpPr>
        <p:sp>
          <p:nvSpPr>
            <p:cNvPr id="5" name="Овал 4"/>
            <p:cNvSpPr/>
            <p:nvPr/>
          </p:nvSpPr>
          <p:spPr>
            <a:xfrm>
              <a:off x="1643042" y="2786058"/>
              <a:ext cx="1357322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71670" y="3286124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2857500" y="2143125"/>
            <a:ext cx="1214438" cy="1414463"/>
            <a:chOff x="2928926" y="2571744"/>
            <a:chExt cx="1357322" cy="1785950"/>
          </a:xfrm>
        </p:grpSpPr>
        <p:sp>
          <p:nvSpPr>
            <p:cNvPr id="6" name="Овал 5"/>
            <p:cNvSpPr/>
            <p:nvPr/>
          </p:nvSpPr>
          <p:spPr>
            <a:xfrm>
              <a:off x="2928926" y="2571744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57554" y="321468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12" name="Группа 43"/>
          <p:cNvGrpSpPr>
            <a:grpSpLocks/>
          </p:cNvGrpSpPr>
          <p:nvPr/>
        </p:nvGrpSpPr>
        <p:grpSpPr bwMode="auto">
          <a:xfrm>
            <a:off x="4071938" y="2143125"/>
            <a:ext cx="1214437" cy="1414463"/>
            <a:chOff x="4214810" y="2285992"/>
            <a:chExt cx="1357322" cy="1785950"/>
          </a:xfrm>
        </p:grpSpPr>
        <p:sp>
          <p:nvSpPr>
            <p:cNvPr id="7" name="Овал 6"/>
            <p:cNvSpPr/>
            <p:nvPr/>
          </p:nvSpPr>
          <p:spPr>
            <a:xfrm>
              <a:off x="4214810" y="2285992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14876" y="2857496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13" name="Группа 44"/>
          <p:cNvGrpSpPr>
            <a:grpSpLocks/>
          </p:cNvGrpSpPr>
          <p:nvPr/>
        </p:nvGrpSpPr>
        <p:grpSpPr bwMode="auto">
          <a:xfrm>
            <a:off x="5286375" y="2143125"/>
            <a:ext cx="1214438" cy="1414463"/>
            <a:chOff x="5429256" y="2071678"/>
            <a:chExt cx="1357322" cy="1785950"/>
          </a:xfrm>
        </p:grpSpPr>
        <p:sp>
          <p:nvSpPr>
            <p:cNvPr id="8" name="Овал 7"/>
            <p:cNvSpPr/>
            <p:nvPr/>
          </p:nvSpPr>
          <p:spPr>
            <a:xfrm>
              <a:off x="5429256" y="2071678"/>
              <a:ext cx="1357322" cy="17859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929322" y="2714620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>
            <a:off x="6500813" y="2214563"/>
            <a:ext cx="1214437" cy="1357312"/>
            <a:chOff x="6643702" y="2143116"/>
            <a:chExt cx="1357322" cy="1714512"/>
          </a:xfrm>
        </p:grpSpPr>
        <p:sp>
          <p:nvSpPr>
            <p:cNvPr id="9" name="Овал 8"/>
            <p:cNvSpPr/>
            <p:nvPr/>
          </p:nvSpPr>
          <p:spPr>
            <a:xfrm>
              <a:off x="6643702" y="214311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2330" y="264318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  <p:grpSp>
        <p:nvGrpSpPr>
          <p:cNvPr id="15" name="Группа 46"/>
          <p:cNvGrpSpPr>
            <a:grpSpLocks/>
          </p:cNvGrpSpPr>
          <p:nvPr/>
        </p:nvGrpSpPr>
        <p:grpSpPr bwMode="auto">
          <a:xfrm>
            <a:off x="7715250" y="2214563"/>
            <a:ext cx="1214438" cy="1357312"/>
            <a:chOff x="7572396" y="2857496"/>
            <a:chExt cx="1357322" cy="1714512"/>
          </a:xfrm>
        </p:grpSpPr>
        <p:sp>
          <p:nvSpPr>
            <p:cNvPr id="10" name="Овал 9"/>
            <p:cNvSpPr/>
            <p:nvPr/>
          </p:nvSpPr>
          <p:spPr>
            <a:xfrm>
              <a:off x="7572396" y="2857496"/>
              <a:ext cx="1357322" cy="1714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072462" y="3357562"/>
              <a:ext cx="428628" cy="7078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7</a:t>
              </a:r>
            </a:p>
          </p:txBody>
        </p:sp>
      </p:grpSp>
      <p:pic>
        <p:nvPicPr>
          <p:cNvPr id="2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388</Words>
  <PresentationFormat>Экран (4:3)</PresentationFormat>
  <Paragraphs>136</Paragraphs>
  <Slides>21</Slides>
  <Notes>9</Notes>
  <HiddenSlides>0</HiddenSlides>
  <MMClips>9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Эркер</vt:lpstr>
      <vt:lpstr>Бумажная</vt:lpstr>
      <vt:lpstr>Солнцестояние</vt:lpstr>
      <vt:lpstr>Слайд 1</vt:lpstr>
      <vt:lpstr>Д/игры по ФЭМП условно делят на следующие группы:</vt:lpstr>
      <vt:lpstr>Игры с цифрами и числами</vt:lpstr>
      <vt:lpstr>Слайд 4</vt:lpstr>
      <vt:lpstr>Слайд 5</vt:lpstr>
      <vt:lpstr>Я рисую кошкин дом: Три окошка, дверь с крыльцом. Наверху ещё окно, чтобы не было темно. Посчитай окошки в домике у кошки.</vt:lpstr>
      <vt:lpstr>Игры путешествия во времени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Игры на ориентирование в пространстве</vt:lpstr>
      <vt:lpstr>Игры с геометрическими фигурами</vt:lpstr>
      <vt:lpstr>            Порисуем! В течение некоторого времени ребенок должен запомнить рисунок. После чего самостоятельно нарисовать то, что запомнил.</vt:lpstr>
      <vt:lpstr>Игры на логическое мышление</vt:lpstr>
      <vt:lpstr>Найди 10 отличий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2012-03-26T13:39:33Z</dcterms:created>
  <dcterms:modified xsi:type="dcterms:W3CDTF">2012-03-26T14:45:58Z</dcterms:modified>
</cp:coreProperties>
</file>