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90" r:id="rId2"/>
    <p:sldId id="278" r:id="rId3"/>
    <p:sldId id="279" r:id="rId4"/>
    <p:sldId id="303" r:id="rId5"/>
    <p:sldId id="281" r:id="rId6"/>
    <p:sldId id="282" r:id="rId7"/>
    <p:sldId id="298" r:id="rId8"/>
    <p:sldId id="294" r:id="rId9"/>
    <p:sldId id="306" r:id="rId10"/>
    <p:sldId id="302" r:id="rId11"/>
    <p:sldId id="310" r:id="rId12"/>
    <p:sldId id="261" r:id="rId13"/>
    <p:sldId id="264" r:id="rId14"/>
    <p:sldId id="309" r:id="rId15"/>
    <p:sldId id="289" r:id="rId16"/>
    <p:sldId id="292" r:id="rId17"/>
  </p:sldIdLst>
  <p:sldSz cx="6858000" cy="9144000" type="screen4x3"/>
  <p:notesSz cx="6669088"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8" autoAdjust="0"/>
    <p:restoredTop sz="94660"/>
  </p:normalViewPr>
  <p:slideViewPr>
    <p:cSldViewPr>
      <p:cViewPr varScale="1">
        <p:scale>
          <a:sx n="35" d="100"/>
          <a:sy n="35" d="100"/>
        </p:scale>
        <p:origin x="-1776"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03228FDF-C020-44A2-A50E-BE456152DCE8}" type="datetimeFigureOut">
              <a:rPr lang="ru-RU" smtClean="0"/>
              <a:pPr/>
              <a:t>05.12.2014</a:t>
            </a:fld>
            <a:endParaRPr lang="ru-RU"/>
          </a:p>
        </p:txBody>
      </p:sp>
      <p:sp>
        <p:nvSpPr>
          <p:cNvPr id="4" name="Образ слайда 3"/>
          <p:cNvSpPr>
            <a:spLocks noGrp="1" noRot="1" noChangeAspect="1"/>
          </p:cNvSpPr>
          <p:nvPr>
            <p:ph type="sldImg" idx="2"/>
          </p:nvPr>
        </p:nvSpPr>
        <p:spPr>
          <a:xfrm>
            <a:off x="1939925" y="744538"/>
            <a:ext cx="2789238"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F1D9D5BA-356A-47E7-A371-9666BD4F9516}" type="slidenum">
              <a:rPr lang="ru-RU" smtClean="0"/>
              <a:pPr/>
              <a:t>‹#›</a:t>
            </a:fld>
            <a:endParaRPr lang="ru-RU"/>
          </a:p>
        </p:txBody>
      </p:sp>
    </p:spTree>
    <p:extLst>
      <p:ext uri="{BB962C8B-B14F-4D97-AF65-F5344CB8AC3E}">
        <p14:creationId xmlns:p14="http://schemas.microsoft.com/office/powerpoint/2010/main" val="1530852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939925" y="744538"/>
            <a:ext cx="2789238"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1D9D5BA-356A-47E7-A371-9666BD4F9516}" type="slidenum">
              <a:rPr lang="ru-RU" smtClean="0"/>
              <a:pPr/>
              <a:t>2</a:t>
            </a:fld>
            <a:endParaRPr lang="ru-RU" dirty="0"/>
          </a:p>
        </p:txBody>
      </p:sp>
    </p:spTree>
    <p:extLst>
      <p:ext uri="{BB962C8B-B14F-4D97-AF65-F5344CB8AC3E}">
        <p14:creationId xmlns:p14="http://schemas.microsoft.com/office/powerpoint/2010/main" val="2816971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5155893"/>
            <a:ext cx="6858000" cy="3988107"/>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6858000" cy="5155893"/>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3536415"/>
            <a:ext cx="6858000" cy="304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2133600"/>
            <a:ext cx="6858000" cy="68072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105346" y="6736729"/>
            <a:ext cx="4227758" cy="117615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3F05194-7FC5-4F25-ACE6-57026CFF7D80}" type="datetimeFigureOut">
              <a:rPr lang="ru-RU" smtClean="0"/>
              <a:pPr/>
              <a:t>05.12.2014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4DD1551-FA77-4E87-82B1-1A85610605A3}" type="slidenum">
              <a:rPr lang="ru-RU" smtClean="0"/>
              <a:pPr/>
              <a:t>‹#›</a:t>
            </a:fld>
            <a:endParaRPr lang="ru-RU"/>
          </a:p>
        </p:txBody>
      </p:sp>
      <p:sp>
        <p:nvSpPr>
          <p:cNvPr id="2" name="Title 1"/>
          <p:cNvSpPr>
            <a:spLocks noGrp="1"/>
          </p:cNvSpPr>
          <p:nvPr>
            <p:ph type="ctrTitle"/>
          </p:nvPr>
        </p:nvSpPr>
        <p:spPr>
          <a:xfrm>
            <a:off x="613187" y="4176389"/>
            <a:ext cx="5381513" cy="2390889"/>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428750" y="975359"/>
            <a:ext cx="4800600" cy="463296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3F05194-7FC5-4F25-ACE6-57026CFF7D80}" type="datetimeFigureOut">
              <a:rPr lang="ru-RU" smtClean="0"/>
              <a:pPr/>
              <a:t>05.12.2014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4DD1551-FA77-4E87-82B1-1A85610605A3}"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9" y="502023"/>
            <a:ext cx="1543050" cy="6984452"/>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2493086" y="975361"/>
            <a:ext cx="3621965" cy="652630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3F05194-7FC5-4F25-ACE6-57026CFF7D80}" type="datetimeFigureOut">
              <a:rPr lang="ru-RU" smtClean="0"/>
              <a:pPr/>
              <a:t>05.12.2014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4DD1551-FA77-4E87-82B1-1A85610605A3}"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F05194-7FC5-4F25-ACE6-57026CFF7D80}" type="datetimeFigureOut">
              <a:rPr lang="ru-RU" smtClean="0"/>
              <a:pPr/>
              <a:t>05.12.2014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4DD1551-FA77-4E87-82B1-1A85610605A3}"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857250" y="975360"/>
            <a:ext cx="4800600" cy="46329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5155893"/>
            <a:ext cx="6858000" cy="3988107"/>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6858000" cy="5155893"/>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536415"/>
            <a:ext cx="6858000" cy="304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2133600"/>
            <a:ext cx="6858000" cy="68072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897" y="2896864"/>
            <a:ext cx="4475000" cy="3231128"/>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516829" y="6143349"/>
            <a:ext cx="4477871" cy="1113947"/>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3F05194-7FC5-4F25-ACE6-57026CFF7D80}" type="datetimeFigureOut">
              <a:rPr lang="ru-RU" smtClean="0"/>
              <a:pPr/>
              <a:t>05.12.2014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4DD1551-FA77-4E87-82B1-1A85610605A3}"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3F05194-7FC5-4F25-ACE6-57026CFF7D80}" type="datetimeFigureOut">
              <a:rPr lang="ru-RU" smtClean="0"/>
              <a:pPr/>
              <a:t>05.12.2014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4DD1551-FA77-4E87-82B1-1A85610605A3}"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857249" y="975359"/>
            <a:ext cx="2510028" cy="46329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3483864" y="975360"/>
            <a:ext cx="2510028" cy="46329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57250" y="975360"/>
            <a:ext cx="2510028" cy="853016"/>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67335" y="1867103"/>
            <a:ext cx="2510028" cy="36576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485477" y="975360"/>
            <a:ext cx="2510028" cy="853016"/>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3483769" y="1865376"/>
            <a:ext cx="2510028" cy="36576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3F05194-7FC5-4F25-ACE6-57026CFF7D80}" type="datetimeFigureOut">
              <a:rPr lang="ru-RU" smtClean="0"/>
              <a:pPr/>
              <a:t>05.12.2014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4DD1551-FA77-4E87-82B1-1A85610605A3}"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3F05194-7FC5-4F25-ACE6-57026CFF7D80}" type="datetimeFigureOut">
              <a:rPr lang="ru-RU" smtClean="0"/>
              <a:pPr/>
              <a:t>05.12.2014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4DD1551-FA77-4E87-82B1-1A85610605A3}"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05194-7FC5-4F25-ACE6-57026CFF7D80}" type="datetimeFigureOut">
              <a:rPr lang="ru-RU" smtClean="0"/>
              <a:pPr/>
              <a:t>05.12.2014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4DD1551-FA77-4E87-82B1-1A85610605A3}"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322" y="2946402"/>
            <a:ext cx="2727064" cy="1677991"/>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3445137" y="975361"/>
            <a:ext cx="3012814" cy="6526307"/>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06824" y="4663737"/>
            <a:ext cx="2541495" cy="28526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3F05194-7FC5-4F25-ACE6-57026CFF7D80}" type="datetimeFigureOut">
              <a:rPr lang="ru-RU" smtClean="0"/>
              <a:pPr/>
              <a:t>05.12.2014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4DD1551-FA77-4E87-82B1-1A85610605A3}"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5155893"/>
            <a:ext cx="6858000" cy="3988107"/>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6858000" cy="5155893"/>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536415"/>
            <a:ext cx="6858000" cy="304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2133600"/>
            <a:ext cx="6858000" cy="68072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356381" y="1524000"/>
            <a:ext cx="3086100" cy="4170408"/>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58416" y="1347316"/>
            <a:ext cx="2770586" cy="2884027"/>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3F05194-7FC5-4F25-ACE6-57026CFF7D80}" type="datetimeFigureOut">
              <a:rPr lang="ru-RU" smtClean="0"/>
              <a:pPr/>
              <a:t>05.12.2014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4DD1551-FA77-4E87-82B1-1A85610605A3}" type="slidenum">
              <a:rPr lang="ru-RU" smtClean="0"/>
              <a:pPr/>
              <a:t>‹#›</a:t>
            </a:fld>
            <a:endParaRPr lang="ru-RU"/>
          </a:p>
        </p:txBody>
      </p:sp>
      <p:sp>
        <p:nvSpPr>
          <p:cNvPr id="2" name="Title 1"/>
          <p:cNvSpPr>
            <a:spLocks noGrp="1"/>
          </p:cNvSpPr>
          <p:nvPr>
            <p:ph type="title"/>
          </p:nvPr>
        </p:nvSpPr>
        <p:spPr>
          <a:xfrm>
            <a:off x="545451" y="5952561"/>
            <a:ext cx="4787654" cy="1524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6807200"/>
            <a:ext cx="6858000" cy="23368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6858000" cy="68072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5024405"/>
            <a:ext cx="6858000" cy="304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2133600"/>
            <a:ext cx="6858000" cy="68072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44968" y="5829557"/>
            <a:ext cx="4884383" cy="1524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57250" y="976347"/>
            <a:ext cx="4800600" cy="463296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629150" y="8229602"/>
            <a:ext cx="1885950" cy="486833"/>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3F05194-7FC5-4F25-ACE6-57026CFF7D80}" type="datetimeFigureOut">
              <a:rPr lang="ru-RU" smtClean="0"/>
              <a:pPr/>
              <a:t>05.12.2014</a:t>
            </a:fld>
            <a:endParaRPr lang="ru-RU"/>
          </a:p>
        </p:txBody>
      </p:sp>
      <p:sp>
        <p:nvSpPr>
          <p:cNvPr id="5" name="Footer Placeholder 4"/>
          <p:cNvSpPr>
            <a:spLocks noGrp="1"/>
          </p:cNvSpPr>
          <p:nvPr>
            <p:ph type="ftr" sz="quarter" idx="3"/>
          </p:nvPr>
        </p:nvSpPr>
        <p:spPr>
          <a:xfrm>
            <a:off x="342901" y="8229602"/>
            <a:ext cx="2514601" cy="486833"/>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2857500" y="8229602"/>
            <a:ext cx="1371600" cy="486833"/>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4DD1551-FA77-4E87-82B1-1A85610605A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3212976" y="7452320"/>
            <a:ext cx="3507678" cy="1512168"/>
          </a:xfrm>
        </p:spPr>
        <p:txBody>
          <a:bodyPr>
            <a:normAutofit/>
          </a:bodyPr>
          <a:lstStyle/>
          <a:p>
            <a:r>
              <a:rPr lang="ru-RU" sz="1800" dirty="0" smtClean="0">
                <a:solidFill>
                  <a:srgbClr val="002060"/>
                </a:solidFill>
              </a:rPr>
              <a:t>Автор проекта:</a:t>
            </a:r>
          </a:p>
          <a:p>
            <a:r>
              <a:rPr lang="ru-RU" sz="1800" dirty="0" smtClean="0">
                <a:solidFill>
                  <a:srgbClr val="002060"/>
                </a:solidFill>
              </a:rPr>
              <a:t>Щукина Елена Анатольевна</a:t>
            </a:r>
          </a:p>
          <a:p>
            <a:r>
              <a:rPr lang="ru-RU" sz="1800" dirty="0" smtClean="0">
                <a:solidFill>
                  <a:srgbClr val="002060"/>
                </a:solidFill>
              </a:rPr>
              <a:t>воспитатель МБДОУ </a:t>
            </a:r>
            <a:r>
              <a:rPr lang="ru-RU" sz="1800" dirty="0" err="1" smtClean="0">
                <a:solidFill>
                  <a:srgbClr val="002060"/>
                </a:solidFill>
              </a:rPr>
              <a:t>д</a:t>
            </a:r>
            <a:r>
              <a:rPr lang="ru-RU" sz="1800" dirty="0" smtClean="0">
                <a:solidFill>
                  <a:srgbClr val="002060"/>
                </a:solidFill>
              </a:rPr>
              <a:t> - с № 52</a:t>
            </a:r>
          </a:p>
          <a:p>
            <a:r>
              <a:rPr lang="ru-RU" sz="1800" dirty="0" smtClean="0">
                <a:solidFill>
                  <a:srgbClr val="002060"/>
                </a:solidFill>
              </a:rPr>
              <a:t>г. Таганрог</a:t>
            </a:r>
            <a:endParaRPr lang="ru-RU" sz="1800" dirty="0">
              <a:solidFill>
                <a:srgbClr val="002060"/>
              </a:solidFill>
            </a:endParaRPr>
          </a:p>
        </p:txBody>
      </p:sp>
      <p:sp>
        <p:nvSpPr>
          <p:cNvPr id="3" name="Заголовок 2"/>
          <p:cNvSpPr>
            <a:spLocks noGrp="1"/>
          </p:cNvSpPr>
          <p:nvPr>
            <p:ph type="ctrTitle"/>
          </p:nvPr>
        </p:nvSpPr>
        <p:spPr>
          <a:xfrm>
            <a:off x="613187" y="323529"/>
            <a:ext cx="5381513" cy="888775"/>
          </a:xfrm>
        </p:spPr>
        <p:txBody>
          <a:bodyPr/>
          <a:lstStyle/>
          <a:p>
            <a:pPr marL="182880" indent="0" algn="ctr">
              <a:buNone/>
            </a:pPr>
            <a:r>
              <a:rPr lang="ru-RU" sz="4800" dirty="0" smtClean="0">
                <a:solidFill>
                  <a:schemeClr val="accent3">
                    <a:lumMod val="50000"/>
                  </a:schemeClr>
                </a:solidFill>
              </a:rPr>
              <a:t> </a:t>
            </a:r>
            <a:br>
              <a:rPr lang="ru-RU" sz="4800" dirty="0" smtClean="0">
                <a:solidFill>
                  <a:schemeClr val="accent3">
                    <a:lumMod val="50000"/>
                  </a:schemeClr>
                </a:solidFill>
              </a:rPr>
            </a:br>
            <a:endParaRPr lang="ru-RU" sz="3200" dirty="0">
              <a:solidFill>
                <a:schemeClr val="accent3">
                  <a:lumMod val="50000"/>
                </a:schemeClr>
              </a:solidFill>
            </a:endParaRPr>
          </a:p>
        </p:txBody>
      </p:sp>
      <p:sp>
        <p:nvSpPr>
          <p:cNvPr id="4" name="TextBox 3"/>
          <p:cNvSpPr txBox="1"/>
          <p:nvPr/>
        </p:nvSpPr>
        <p:spPr>
          <a:xfrm>
            <a:off x="253525" y="1330671"/>
            <a:ext cx="6408711" cy="769441"/>
          </a:xfrm>
          <a:prstGeom prst="rect">
            <a:avLst/>
          </a:prstGeom>
          <a:noFill/>
        </p:spPr>
        <p:txBody>
          <a:bodyPr wrap="square" rtlCol="0">
            <a:spAutoFit/>
          </a:bodyPr>
          <a:lstStyle/>
          <a:p>
            <a:pPr algn="ctr"/>
            <a:r>
              <a:rPr lang="ru-RU" sz="4400" dirty="0" smtClean="0">
                <a:solidFill>
                  <a:schemeClr val="accent3">
                    <a:lumMod val="50000"/>
                  </a:schemeClr>
                </a:solidFill>
              </a:rPr>
              <a:t>Проект:</a:t>
            </a:r>
            <a:endParaRPr lang="ru-RU" sz="4400" dirty="0">
              <a:solidFill>
                <a:schemeClr val="accent3">
                  <a:lumMod val="50000"/>
                </a:schemeClr>
              </a:solidFill>
            </a:endParaRPr>
          </a:p>
        </p:txBody>
      </p:sp>
      <p:sp>
        <p:nvSpPr>
          <p:cNvPr id="5" name="TextBox 4"/>
          <p:cNvSpPr txBox="1"/>
          <p:nvPr/>
        </p:nvSpPr>
        <p:spPr>
          <a:xfrm>
            <a:off x="476672" y="2771800"/>
            <a:ext cx="6185565" cy="3477875"/>
          </a:xfrm>
          <a:prstGeom prst="rect">
            <a:avLst/>
          </a:prstGeom>
          <a:noFill/>
        </p:spPr>
        <p:txBody>
          <a:bodyPr wrap="square" rtlCol="0">
            <a:spAutoFit/>
          </a:bodyPr>
          <a:lstStyle/>
          <a:p>
            <a:pPr algn="ctr"/>
            <a:r>
              <a:rPr lang="ru-RU" sz="4400" dirty="0" smtClean="0">
                <a:solidFill>
                  <a:schemeClr val="accent3">
                    <a:lumMod val="50000"/>
                  </a:schemeClr>
                </a:solidFill>
              </a:rPr>
              <a:t>«Моделирование как средство развития творческих способностей дошкольников».</a:t>
            </a:r>
            <a:endParaRPr lang="ru-RU" sz="4400" dirty="0">
              <a:solidFill>
                <a:schemeClr val="accent3">
                  <a:lumMod val="50000"/>
                </a:schemeClr>
              </a:solidFill>
            </a:endParaRPr>
          </a:p>
        </p:txBody>
      </p:sp>
    </p:spTree>
    <p:extLst>
      <p:ext uri="{BB962C8B-B14F-4D97-AF65-F5344CB8AC3E}">
        <p14:creationId xmlns:p14="http://schemas.microsoft.com/office/powerpoint/2010/main" val="4107395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858000" cy="611560"/>
          </a:xfrm>
        </p:spPr>
        <p:txBody>
          <a:bodyPr/>
          <a:lstStyle/>
          <a:p>
            <a:pPr marL="0" indent="0" algn="ctr">
              <a:buNone/>
            </a:pPr>
            <a:r>
              <a:rPr lang="ru-RU" sz="2800" dirty="0" smtClean="0">
                <a:solidFill>
                  <a:schemeClr val="accent3">
                    <a:lumMod val="50000"/>
                  </a:schemeClr>
                </a:solidFill>
                <a:effectLst/>
                <a:latin typeface="Times New Roman" panose="02020603050405020304" pitchFamily="18" charset="0"/>
                <a:cs typeface="Times New Roman" panose="02020603050405020304" pitchFamily="18" charset="0"/>
              </a:rPr>
              <a:t>Алгоритм работы с моделью, схемой</a:t>
            </a:r>
            <a:endParaRPr lang="ru-RU" sz="2800" dirty="0">
              <a:solidFill>
                <a:schemeClr val="accent3">
                  <a:lumMod val="50000"/>
                </a:schemeClr>
              </a:solidFill>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260648" y="611560"/>
            <a:ext cx="6264696" cy="7513280"/>
          </a:xfrm>
        </p:spPr>
        <p:txBody>
          <a:bodyPr>
            <a:normAutofit fontScale="25000" lnSpcReduction="20000"/>
          </a:bodyPr>
          <a:lstStyle/>
          <a:p>
            <a:pPr algn="just">
              <a:buNone/>
            </a:pPr>
            <a:r>
              <a:rPr lang="ru-RU" sz="7200" dirty="0" smtClean="0">
                <a:solidFill>
                  <a:srgbClr val="002060"/>
                </a:solidFill>
                <a:latin typeface="Times New Roman" pitchFamily="18" charset="0"/>
                <a:cs typeface="Times New Roman" pitchFamily="18" charset="0"/>
              </a:rPr>
              <a:t>В работе с опорными схемами</a:t>
            </a:r>
          </a:p>
          <a:p>
            <a:pPr algn="just">
              <a:buNone/>
            </a:pPr>
            <a:r>
              <a:rPr lang="ru-RU" sz="7200" dirty="0" smtClean="0">
                <a:solidFill>
                  <a:srgbClr val="002060"/>
                </a:solidFill>
                <a:latin typeface="Times New Roman" pitchFamily="18" charset="0"/>
                <a:cs typeface="Times New Roman" pitchFamily="18" charset="0"/>
              </a:rPr>
              <a:t> можно выделить несколько </a:t>
            </a:r>
          </a:p>
          <a:p>
            <a:pPr algn="just">
              <a:buNone/>
            </a:pPr>
            <a:r>
              <a:rPr lang="ru-RU" sz="7200" dirty="0" smtClean="0">
                <a:solidFill>
                  <a:srgbClr val="002060"/>
                </a:solidFill>
                <a:latin typeface="Times New Roman" pitchFamily="18" charset="0"/>
                <a:cs typeface="Times New Roman" pitchFamily="18" charset="0"/>
              </a:rPr>
              <a:t>этапов:</a:t>
            </a:r>
          </a:p>
          <a:p>
            <a:pPr algn="just">
              <a:buNone/>
            </a:pPr>
            <a:r>
              <a:rPr lang="ru-RU" sz="7200" dirty="0" smtClean="0">
                <a:solidFill>
                  <a:srgbClr val="002060"/>
                </a:solidFill>
                <a:latin typeface="Times New Roman" pitchFamily="18" charset="0"/>
                <a:cs typeface="Times New Roman" pitchFamily="18" charset="0"/>
              </a:rPr>
              <a:t>I этап. Это введение </a:t>
            </a:r>
          </a:p>
          <a:p>
            <a:pPr algn="just">
              <a:buNone/>
            </a:pPr>
            <a:r>
              <a:rPr lang="ru-RU" sz="7200" dirty="0" smtClean="0">
                <a:solidFill>
                  <a:srgbClr val="002060"/>
                </a:solidFill>
                <a:latin typeface="Times New Roman" pitchFamily="18" charset="0"/>
                <a:cs typeface="Times New Roman" pitchFamily="18" charset="0"/>
              </a:rPr>
              <a:t>элементов схем, символов.</a:t>
            </a:r>
          </a:p>
          <a:p>
            <a:pPr algn="just">
              <a:buNone/>
            </a:pPr>
            <a:r>
              <a:rPr lang="ru-RU" sz="7200" dirty="0" smtClean="0">
                <a:solidFill>
                  <a:srgbClr val="002060"/>
                </a:solidFill>
                <a:latin typeface="Times New Roman" pitchFamily="18" charset="0"/>
                <a:cs typeface="Times New Roman" pitchFamily="18" charset="0"/>
              </a:rPr>
              <a:t>Например, обозначения:</a:t>
            </a:r>
          </a:p>
          <a:p>
            <a:pPr algn="just">
              <a:buNone/>
            </a:pPr>
            <a:r>
              <a:rPr lang="ru-RU" sz="7200" dirty="0" smtClean="0">
                <a:solidFill>
                  <a:srgbClr val="002060"/>
                </a:solidFill>
                <a:latin typeface="Times New Roman" pitchFamily="18" charset="0"/>
                <a:cs typeface="Times New Roman" pitchFamily="18" charset="0"/>
              </a:rPr>
              <a:t>- цвета:</a:t>
            </a:r>
          </a:p>
          <a:p>
            <a:pPr algn="just">
              <a:buNone/>
            </a:pPr>
            <a:r>
              <a:rPr lang="ru-RU" sz="7200" dirty="0" smtClean="0">
                <a:solidFill>
                  <a:srgbClr val="002060"/>
                </a:solidFill>
                <a:latin typeface="Times New Roman" pitchFamily="18" charset="0"/>
                <a:cs typeface="Times New Roman" pitchFamily="18" charset="0"/>
              </a:rPr>
              <a:t>- формы:</a:t>
            </a:r>
          </a:p>
          <a:p>
            <a:pPr algn="just">
              <a:buNone/>
            </a:pPr>
            <a:r>
              <a:rPr lang="ru-RU" sz="7200" dirty="0" smtClean="0">
                <a:solidFill>
                  <a:srgbClr val="002060"/>
                </a:solidFill>
                <a:latin typeface="Times New Roman" pitchFamily="18" charset="0"/>
                <a:cs typeface="Times New Roman" pitchFamily="18" charset="0"/>
              </a:rPr>
              <a:t>- величины:</a:t>
            </a:r>
          </a:p>
          <a:p>
            <a:pPr algn="just">
              <a:buNone/>
            </a:pPr>
            <a:r>
              <a:rPr lang="ru-RU" sz="7200" dirty="0" smtClean="0">
                <a:solidFill>
                  <a:srgbClr val="002060"/>
                </a:solidFill>
                <a:latin typeface="Times New Roman" pitchFamily="18" charset="0"/>
                <a:cs typeface="Times New Roman" pitchFamily="18" charset="0"/>
              </a:rPr>
              <a:t>- действия:</a:t>
            </a:r>
          </a:p>
          <a:p>
            <a:pPr algn="just">
              <a:buNone/>
            </a:pPr>
            <a:r>
              <a:rPr lang="ru-RU" sz="7200" dirty="0" smtClean="0">
                <a:solidFill>
                  <a:srgbClr val="002060"/>
                </a:solidFill>
                <a:latin typeface="Times New Roman" pitchFamily="18" charset="0"/>
                <a:cs typeface="Times New Roman" pitchFamily="18" charset="0"/>
              </a:rPr>
              <a:t>II этап. Использование элементов опорных схем, символов на всех видах занятий, в различных видах деятельности, т.к. у ребёнка не должно быть «привыкания», что этот символ применим только в какой-то одной области потому что символ универсален.</a:t>
            </a:r>
          </a:p>
          <a:p>
            <a:pPr algn="just">
              <a:buNone/>
            </a:pPr>
            <a:r>
              <a:rPr lang="ru-RU" sz="7200" dirty="0" smtClean="0">
                <a:solidFill>
                  <a:srgbClr val="002060"/>
                </a:solidFill>
                <a:latin typeface="Times New Roman" pitchFamily="18" charset="0"/>
                <a:cs typeface="Times New Roman" pitchFamily="18" charset="0"/>
              </a:rPr>
              <a:t>III этап. Введение отрицаний.</a:t>
            </a:r>
          </a:p>
          <a:p>
            <a:pPr algn="just">
              <a:buNone/>
            </a:pPr>
            <a:r>
              <a:rPr lang="ru-RU" sz="7200" dirty="0" smtClean="0">
                <a:solidFill>
                  <a:srgbClr val="002060"/>
                </a:solidFill>
                <a:latin typeface="Times New Roman" pitchFamily="18" charset="0"/>
                <a:cs typeface="Times New Roman" pitchFamily="18" charset="0"/>
              </a:rPr>
              <a:t>Например,</a:t>
            </a:r>
          </a:p>
          <a:p>
            <a:pPr algn="just">
              <a:buNone/>
            </a:pPr>
            <a:r>
              <a:rPr lang="ru-RU" sz="7200" dirty="0" smtClean="0">
                <a:solidFill>
                  <a:srgbClr val="002060"/>
                </a:solidFill>
                <a:latin typeface="Times New Roman" pitchFamily="18" charset="0"/>
                <a:cs typeface="Times New Roman" pitchFamily="18" charset="0"/>
              </a:rPr>
              <a:t>- не большой</a:t>
            </a:r>
          </a:p>
          <a:p>
            <a:pPr algn="just">
              <a:buNone/>
            </a:pPr>
            <a:r>
              <a:rPr lang="ru-RU" sz="7200" dirty="0" smtClean="0">
                <a:solidFill>
                  <a:srgbClr val="002060"/>
                </a:solidFill>
                <a:latin typeface="Times New Roman" pitchFamily="18" charset="0"/>
                <a:cs typeface="Times New Roman" pitchFamily="18" charset="0"/>
              </a:rPr>
              <a:t>- не круглый</a:t>
            </a:r>
          </a:p>
          <a:p>
            <a:pPr algn="just">
              <a:buNone/>
            </a:pPr>
            <a:r>
              <a:rPr lang="ru-RU" sz="7200" dirty="0" smtClean="0">
                <a:solidFill>
                  <a:srgbClr val="002060"/>
                </a:solidFill>
                <a:latin typeface="Times New Roman" pitchFamily="18" charset="0"/>
                <a:cs typeface="Times New Roman" pitchFamily="18" charset="0"/>
              </a:rPr>
              <a:t>- не съедобный</a:t>
            </a:r>
          </a:p>
          <a:p>
            <a:pPr algn="just">
              <a:buNone/>
            </a:pPr>
            <a:r>
              <a:rPr lang="ru-RU" sz="7200" dirty="0" smtClean="0">
                <a:solidFill>
                  <a:srgbClr val="002060"/>
                </a:solidFill>
                <a:latin typeface="Times New Roman" pitchFamily="18" charset="0"/>
                <a:cs typeface="Times New Roman" pitchFamily="18" charset="0"/>
              </a:rPr>
              <a:t>IV этап. Сочетание символов, «чтения» цепочки символов.</a:t>
            </a:r>
          </a:p>
          <a:p>
            <a:pPr algn="just">
              <a:buNone/>
            </a:pPr>
            <a:r>
              <a:rPr lang="ru-RU" sz="7200" dirty="0" smtClean="0">
                <a:solidFill>
                  <a:srgbClr val="002060"/>
                </a:solidFill>
                <a:latin typeface="Times New Roman" pitchFamily="18" charset="0"/>
                <a:cs typeface="Times New Roman" pitchFamily="18" charset="0"/>
              </a:rPr>
              <a:t>V этап. Самостоятельный поиск детьми изображений, символизирующих какое-либо качество. Задачей этого этапа является активный поиск изображений, умение аргументировать свой выбор.</a:t>
            </a:r>
          </a:p>
          <a:p>
            <a:pPr algn="just">
              <a:buNone/>
            </a:pPr>
            <a:r>
              <a:rPr lang="ru-RU" sz="7200" dirty="0" smtClean="0">
                <a:solidFill>
                  <a:srgbClr val="002060"/>
                </a:solidFill>
                <a:latin typeface="Times New Roman" pitchFamily="18" charset="0"/>
                <a:cs typeface="Times New Roman" pitchFamily="18" charset="0"/>
              </a:rPr>
              <a:t>VI этап. Рассматривание таблицы и разбор того, что на ней изображено.</a:t>
            </a:r>
          </a:p>
          <a:p>
            <a:pPr algn="just">
              <a:buNone/>
            </a:pPr>
            <a:r>
              <a:rPr lang="ru-RU" sz="7200" dirty="0" smtClean="0">
                <a:solidFill>
                  <a:srgbClr val="002060"/>
                </a:solidFill>
                <a:latin typeface="Times New Roman" pitchFamily="18" charset="0"/>
                <a:cs typeface="Times New Roman" pitchFamily="18" charset="0"/>
              </a:rPr>
              <a:t>VII этап. Осуществляется перекодирование информации, т.е. преобразование из абстрактных символов в образы.</a:t>
            </a:r>
          </a:p>
          <a:p>
            <a:pPr marL="45720" indent="0" algn="just">
              <a:lnSpc>
                <a:spcPct val="170000"/>
              </a:lnSpc>
              <a:buNone/>
            </a:pPr>
            <a:endParaRPr lang="ru-RU" sz="4500" dirty="0" smtClean="0">
              <a:solidFill>
                <a:srgbClr val="002060"/>
              </a:solidFill>
            </a:endParaRPr>
          </a:p>
        </p:txBody>
      </p:sp>
    </p:spTree>
    <p:extLst>
      <p:ext uri="{BB962C8B-B14F-4D97-AF65-F5344CB8AC3E}">
        <p14:creationId xmlns:p14="http://schemas.microsoft.com/office/powerpoint/2010/main" val="2763483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858000" cy="971600"/>
          </a:xfrm>
        </p:spPr>
        <p:txBody>
          <a:bodyPr/>
          <a:lstStyle/>
          <a:p>
            <a:pPr marL="0" indent="0" algn="ctr">
              <a:buNone/>
            </a:pPr>
            <a:r>
              <a:rPr lang="ru-RU" sz="3600" dirty="0" smtClean="0">
                <a:solidFill>
                  <a:schemeClr val="accent3">
                    <a:lumMod val="50000"/>
                  </a:schemeClr>
                </a:solidFill>
                <a:effectLst/>
                <a:latin typeface="Times New Roman" panose="02020603050405020304" pitchFamily="18" charset="0"/>
                <a:cs typeface="Times New Roman" panose="02020603050405020304" pitchFamily="18" charset="0"/>
              </a:rPr>
              <a:t>  Схемы и модели</a:t>
            </a:r>
            <a:endParaRPr lang="ru-RU" sz="3600" dirty="0">
              <a:solidFill>
                <a:schemeClr val="accent3">
                  <a:lumMod val="50000"/>
                </a:schemeClr>
              </a:solidFill>
              <a:effectLst/>
              <a:latin typeface="Times New Roman" panose="02020603050405020304" pitchFamily="18" charset="0"/>
              <a:cs typeface="Times New Roman" panose="02020603050405020304" pitchFamily="18" charset="0"/>
            </a:endParaRPr>
          </a:p>
        </p:txBody>
      </p:sp>
      <p:pic>
        <p:nvPicPr>
          <p:cNvPr id="4" name="Содержимое 3" descr="330026694634_09-feb.-10-01.49.jpg"/>
          <p:cNvPicPr>
            <a:picLocks noGrp="1" noChangeAspect="1"/>
          </p:cNvPicPr>
          <p:nvPr>
            <p:ph sz="quarter" idx="13"/>
          </p:nvPr>
        </p:nvPicPr>
        <p:blipFill>
          <a:blip r:embed="rId2" cstate="print"/>
          <a:stretch>
            <a:fillRect/>
          </a:stretch>
        </p:blipFill>
        <p:spPr>
          <a:xfrm>
            <a:off x="332656" y="827585"/>
            <a:ext cx="2974521" cy="4028556"/>
          </a:xfrm>
        </p:spPr>
      </p:pic>
      <p:pic>
        <p:nvPicPr>
          <p:cNvPr id="5" name="Рисунок 4" descr="330026694634_10-feb.-10-01.49.jpg"/>
          <p:cNvPicPr>
            <a:picLocks noChangeAspect="1"/>
          </p:cNvPicPr>
          <p:nvPr/>
        </p:nvPicPr>
        <p:blipFill>
          <a:blip r:embed="rId3" cstate="print"/>
          <a:stretch>
            <a:fillRect/>
          </a:stretch>
        </p:blipFill>
        <p:spPr>
          <a:xfrm>
            <a:off x="3645024" y="827584"/>
            <a:ext cx="2996952" cy="4025757"/>
          </a:xfrm>
          <a:prstGeom prst="rect">
            <a:avLst/>
          </a:prstGeom>
        </p:spPr>
      </p:pic>
      <p:pic>
        <p:nvPicPr>
          <p:cNvPr id="6" name="Рисунок 5" descr="330026694634_14-feb.-10-01.50.jpg"/>
          <p:cNvPicPr>
            <a:picLocks noChangeAspect="1"/>
          </p:cNvPicPr>
          <p:nvPr/>
        </p:nvPicPr>
        <p:blipFill>
          <a:blip r:embed="rId4" cstate="print"/>
          <a:stretch>
            <a:fillRect/>
          </a:stretch>
        </p:blipFill>
        <p:spPr>
          <a:xfrm>
            <a:off x="332656" y="4932040"/>
            <a:ext cx="2974752" cy="3995936"/>
          </a:xfrm>
          <a:prstGeom prst="rect">
            <a:avLst/>
          </a:prstGeom>
        </p:spPr>
      </p:pic>
      <p:pic>
        <p:nvPicPr>
          <p:cNvPr id="7" name="Рисунок 6" descr="330026694634_15-feb.-10-01.51.jpg"/>
          <p:cNvPicPr>
            <a:picLocks noChangeAspect="1"/>
          </p:cNvPicPr>
          <p:nvPr/>
        </p:nvPicPr>
        <p:blipFill>
          <a:blip r:embed="rId5" cstate="print"/>
          <a:stretch>
            <a:fillRect/>
          </a:stretch>
        </p:blipFill>
        <p:spPr>
          <a:xfrm>
            <a:off x="3645025" y="5004048"/>
            <a:ext cx="2991543" cy="3902013"/>
          </a:xfrm>
          <a:prstGeom prst="rect">
            <a:avLst/>
          </a:prstGeom>
        </p:spPr>
      </p:pic>
    </p:spTree>
    <p:extLst>
      <p:ext uri="{BB962C8B-B14F-4D97-AF65-F5344CB8AC3E}">
        <p14:creationId xmlns:p14="http://schemas.microsoft.com/office/powerpoint/2010/main" val="3523610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664" y="1979711"/>
            <a:ext cx="6326171" cy="2554545"/>
          </a:xfrm>
          <a:prstGeom prst="rect">
            <a:avLst/>
          </a:prstGeom>
          <a:noFill/>
        </p:spPr>
        <p:txBody>
          <a:bodyPr wrap="square" rtlCol="0">
            <a:spAutoFit/>
          </a:bodyPr>
          <a:lstStyle/>
          <a:p>
            <a:r>
              <a:rPr lang="ru-RU" sz="3200" dirty="0" smtClean="0">
                <a:solidFill>
                  <a:srgbClr val="002060"/>
                </a:solidFill>
                <a:latin typeface="Times New Roman" panose="02020603050405020304" pitchFamily="18" charset="0"/>
                <a:cs typeface="Times New Roman" panose="02020603050405020304" pitchFamily="18" charset="0"/>
              </a:rPr>
              <a:t>Воспитанники имеют возможность выбрать объект, который заинтересовал их и самостоятельно определить порядок своей работы.</a:t>
            </a:r>
            <a:endParaRPr lang="ru-RU"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66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3"/>
          </p:nvPr>
        </p:nvPicPr>
        <p:blipFill rotWithShape="1">
          <a:blip r:embed="rId2" cstate="print">
            <a:extLst>
              <a:ext uri="{28A0092B-C50C-407E-A947-70E740481C1C}">
                <a14:useLocalDpi xmlns:a14="http://schemas.microsoft.com/office/drawing/2010/main" val="0"/>
              </a:ext>
            </a:extLst>
          </a:blip>
          <a:srcRect l="10052" t="7213" r="5226"/>
          <a:stretch/>
        </p:blipFill>
        <p:spPr bwMode="auto">
          <a:xfrm>
            <a:off x="404664" y="10683"/>
            <a:ext cx="5976664" cy="4921357"/>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54891" y="5050572"/>
            <a:ext cx="6318702" cy="3647152"/>
          </a:xfrm>
          <a:prstGeom prst="rect">
            <a:avLst/>
          </a:prstGeom>
        </p:spPr>
        <p:txBody>
          <a:bodyPr wrap="square">
            <a:spAutoFit/>
          </a:bodyPr>
          <a:lstStyle/>
          <a:p>
            <a:r>
              <a:rPr lang="ru-RU" sz="2100" dirty="0" smtClean="0">
                <a:solidFill>
                  <a:srgbClr val="002060"/>
                </a:solidFill>
                <a:latin typeface="Times New Roman" panose="02020603050405020304" pitchFamily="18" charset="0"/>
                <a:cs typeface="Times New Roman" panose="02020603050405020304" pitchFamily="18" charset="0"/>
              </a:rPr>
              <a:t>Использование ИКТ, </a:t>
            </a:r>
            <a:r>
              <a:rPr lang="ru-RU" sz="2100" dirty="0">
                <a:solidFill>
                  <a:srgbClr val="002060"/>
                </a:solidFill>
                <a:latin typeface="Times New Roman" panose="02020603050405020304" pitchFamily="18" charset="0"/>
                <a:cs typeface="Times New Roman" panose="02020603050405020304" pitchFamily="18" charset="0"/>
              </a:rPr>
              <a:t>заинтересовал их. Так же, проектор очень удобен в плане наглядности, все этапы лепки отражены на экране, видно всем детям не зависимо от того где они сидят. Также преимуществом экрана считаю то, что каждый ребенок может выполнять задания не ориентируясь на темп других детей.  Если ребенок не понял устного объяснение  педагога, и наглядно образное восприятие у него развито больше, то для него будет удобнее самостоятельно рассмотреть схему и ориентируясь на неё лепить данный предмет. </a:t>
            </a:r>
          </a:p>
        </p:txBody>
      </p:sp>
    </p:spTree>
    <p:extLst>
      <p:ext uri="{BB962C8B-B14F-4D97-AF65-F5344CB8AC3E}">
        <p14:creationId xmlns:p14="http://schemas.microsoft.com/office/powerpoint/2010/main" val="2008344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479" y="0"/>
            <a:ext cx="6624736" cy="1296144"/>
          </a:xfrm>
        </p:spPr>
        <p:txBody>
          <a:bodyPr/>
          <a:lstStyle/>
          <a:p>
            <a:pPr marL="0" indent="0" algn="ctr">
              <a:buNone/>
            </a:pPr>
            <a:r>
              <a:rPr lang="ru-RU" dirty="0" smtClean="0">
                <a:solidFill>
                  <a:schemeClr val="accent3">
                    <a:lumMod val="50000"/>
                  </a:schemeClr>
                </a:solidFill>
                <a:effectLst/>
                <a:latin typeface="Times New Roman" panose="02020603050405020304" pitchFamily="18" charset="0"/>
                <a:cs typeface="Times New Roman" panose="02020603050405020304" pitchFamily="18" charset="0"/>
              </a:rPr>
              <a:t>Работа с родителями</a:t>
            </a:r>
            <a:endParaRPr lang="ru-RU" dirty="0">
              <a:solidFill>
                <a:schemeClr val="accent3">
                  <a:lumMod val="50000"/>
                </a:schemeClr>
              </a:solidFill>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476672" y="827584"/>
            <a:ext cx="5832648" cy="7801312"/>
          </a:xfrm>
        </p:spPr>
        <p:txBody>
          <a:bodyPr>
            <a:normAutofit/>
          </a:bodyPr>
          <a:lstStyle/>
          <a:p>
            <a:pPr>
              <a:buClr>
                <a:srgbClr val="002060"/>
              </a:buClr>
              <a:buFont typeface="Symbol" pitchFamily="18" charset="2"/>
              <a:buChar char=""/>
            </a:pPr>
            <a:r>
              <a:rPr lang="ru-RU" sz="2000" dirty="0" smtClean="0">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консультация для родителей «Развитие творческих способностей в лепке»;</a:t>
            </a:r>
          </a:p>
          <a:p>
            <a:pPr>
              <a:buClr>
                <a:srgbClr val="002060"/>
              </a:buClr>
              <a:buFont typeface="Symbol" pitchFamily="18" charset="2"/>
              <a:buChar char=""/>
            </a:pPr>
            <a:r>
              <a:rPr lang="ru-RU" sz="2000" dirty="0">
                <a:solidFill>
                  <a:srgbClr val="002060"/>
                </a:solidFill>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буклет «Схемы»;</a:t>
            </a:r>
          </a:p>
          <a:p>
            <a:pPr>
              <a:buClr>
                <a:srgbClr val="002060"/>
              </a:buClr>
              <a:buFont typeface="Symbol" pitchFamily="18" charset="2"/>
              <a:buChar char=""/>
            </a:pPr>
            <a:r>
              <a:rPr lang="ru-RU" sz="2000" dirty="0" smtClean="0">
                <a:solidFill>
                  <a:srgbClr val="002060"/>
                </a:solidFill>
                <a:latin typeface="Times New Roman" panose="02020603050405020304" pitchFamily="18" charset="0"/>
                <a:cs typeface="Times New Roman" panose="02020603050405020304" pitchFamily="18" charset="0"/>
              </a:rPr>
              <a:t> проведение выставок детских работ кружка «Умелые ручки»;</a:t>
            </a:r>
          </a:p>
          <a:p>
            <a:pPr>
              <a:buClr>
                <a:srgbClr val="002060"/>
              </a:buClr>
              <a:buFont typeface="Symbol" pitchFamily="18" charset="2"/>
              <a:buChar char=""/>
            </a:pPr>
            <a:r>
              <a:rPr lang="ru-RU" sz="2000" dirty="0">
                <a:solidFill>
                  <a:srgbClr val="002060"/>
                </a:solidFill>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информация на сайте детского сада (отчёт о работе);</a:t>
            </a:r>
          </a:p>
          <a:p>
            <a:pPr>
              <a:buClr>
                <a:srgbClr val="002060"/>
              </a:buClr>
              <a:buFont typeface="Symbol" pitchFamily="18" charset="2"/>
              <a:buChar char=""/>
            </a:pPr>
            <a:r>
              <a:rPr lang="ru-RU" sz="2000" dirty="0">
                <a:solidFill>
                  <a:srgbClr val="002060"/>
                </a:solidFill>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проведение итогового занятия в конце года с участием родителей;</a:t>
            </a:r>
          </a:p>
          <a:p>
            <a:pPr>
              <a:buClr>
                <a:srgbClr val="002060"/>
              </a:buClr>
              <a:buFont typeface="Symbol" pitchFamily="18" charset="2"/>
              <a:buChar char=""/>
            </a:pPr>
            <a:r>
              <a:rPr lang="ru-RU" sz="2000" dirty="0">
                <a:solidFill>
                  <a:srgbClr val="002060"/>
                </a:solidFill>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составление фотоальбома лучших работ. </a:t>
            </a:r>
            <a:endParaRPr lang="ru-RU" sz="2000"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17028" r="11119"/>
          <a:stretch/>
        </p:blipFill>
        <p:spPr>
          <a:xfrm>
            <a:off x="165930" y="4470375"/>
            <a:ext cx="2775905" cy="313873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41063" y="5567732"/>
            <a:ext cx="3342429" cy="3367189"/>
          </a:xfrm>
          <a:prstGeom prst="rect">
            <a:avLst/>
          </a:prstGeom>
        </p:spPr>
      </p:pic>
      <p:sp>
        <p:nvSpPr>
          <p:cNvPr id="6" name="TextBox 5"/>
          <p:cNvSpPr txBox="1"/>
          <p:nvPr/>
        </p:nvSpPr>
        <p:spPr>
          <a:xfrm>
            <a:off x="3077922" y="4470375"/>
            <a:ext cx="3517950" cy="923330"/>
          </a:xfrm>
          <a:prstGeom prst="rect">
            <a:avLst/>
          </a:prstGeom>
          <a:noFill/>
        </p:spPr>
        <p:txBody>
          <a:bodyPr wrap="square" rtlCol="0">
            <a:spAutoFit/>
          </a:bodyPr>
          <a:lstStyle/>
          <a:p>
            <a:r>
              <a:rPr lang="ru-RU" dirty="0" smtClean="0">
                <a:solidFill>
                  <a:schemeClr val="accent6">
                    <a:lumMod val="50000"/>
                  </a:schemeClr>
                </a:solidFill>
              </a:rPr>
              <a:t>Участие воспитанников в городском конкурсе «Подарок маме».</a:t>
            </a:r>
            <a:endParaRPr lang="ru-RU" dirty="0">
              <a:solidFill>
                <a:schemeClr val="accent6">
                  <a:lumMod val="50000"/>
                </a:schemeClr>
              </a:solidFill>
            </a:endParaRPr>
          </a:p>
        </p:txBody>
      </p:sp>
      <p:sp>
        <p:nvSpPr>
          <p:cNvPr id="7" name="TextBox 6"/>
          <p:cNvSpPr txBox="1"/>
          <p:nvPr/>
        </p:nvSpPr>
        <p:spPr>
          <a:xfrm>
            <a:off x="0" y="7812359"/>
            <a:ext cx="2921991" cy="646331"/>
          </a:xfrm>
          <a:prstGeom prst="rect">
            <a:avLst/>
          </a:prstGeom>
          <a:noFill/>
        </p:spPr>
        <p:txBody>
          <a:bodyPr wrap="square" rtlCol="0">
            <a:spAutoFit/>
          </a:bodyPr>
          <a:lstStyle/>
          <a:p>
            <a:r>
              <a:rPr lang="ru-RU" dirty="0" smtClean="0">
                <a:solidFill>
                  <a:schemeClr val="accent6">
                    <a:lumMod val="50000"/>
                  </a:schemeClr>
                </a:solidFill>
              </a:rPr>
              <a:t>Открытка «Поздравляем наших защитников»</a:t>
            </a:r>
            <a:endParaRPr lang="ru-RU" dirty="0">
              <a:solidFill>
                <a:schemeClr val="accent6">
                  <a:lumMod val="50000"/>
                </a:schemeClr>
              </a:solidFill>
            </a:endParaRPr>
          </a:p>
        </p:txBody>
      </p:sp>
    </p:spTree>
    <p:extLst>
      <p:ext uri="{BB962C8B-B14F-4D97-AF65-F5344CB8AC3E}">
        <p14:creationId xmlns:p14="http://schemas.microsoft.com/office/powerpoint/2010/main" val="3009101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15616"/>
            <a:ext cx="6480720" cy="1584176"/>
          </a:xfrm>
        </p:spPr>
        <p:txBody>
          <a:bodyPr/>
          <a:lstStyle/>
          <a:p>
            <a:pPr marL="0" indent="0" algn="ctr">
              <a:buNone/>
            </a:pPr>
            <a:r>
              <a:rPr lang="ru-RU" sz="3600" dirty="0" smtClean="0">
                <a:solidFill>
                  <a:schemeClr val="accent3">
                    <a:lumMod val="50000"/>
                  </a:schemeClr>
                </a:solidFill>
                <a:effectLst/>
                <a:latin typeface="Times New Roman" pitchFamily="18" charset="0"/>
                <a:cs typeface="Times New Roman" pitchFamily="18" charset="0"/>
              </a:rPr>
              <a:t>Заключительный этап</a:t>
            </a:r>
            <a:r>
              <a:rPr lang="ru-RU" dirty="0" smtClean="0">
                <a:solidFill>
                  <a:schemeClr val="accent3">
                    <a:lumMod val="50000"/>
                  </a:schemeClr>
                </a:solidFill>
                <a:effectLst/>
              </a:rPr>
              <a:t/>
            </a:r>
            <a:br>
              <a:rPr lang="ru-RU" dirty="0" smtClean="0">
                <a:solidFill>
                  <a:schemeClr val="accent3">
                    <a:lumMod val="50000"/>
                  </a:schemeClr>
                </a:solidFill>
                <a:effectLst/>
              </a:rPr>
            </a:br>
            <a:r>
              <a:rPr lang="ru-RU" sz="3600" dirty="0" smtClean="0">
                <a:solidFill>
                  <a:schemeClr val="accent3">
                    <a:lumMod val="50000"/>
                  </a:schemeClr>
                </a:solidFill>
                <a:effectLst/>
                <a:latin typeface="Times New Roman" pitchFamily="18" charset="0"/>
                <a:cs typeface="Times New Roman" pitchFamily="18" charset="0"/>
              </a:rPr>
              <a:t>Содержание</a:t>
            </a:r>
            <a:r>
              <a:rPr lang="ru-RU" sz="3200" dirty="0" smtClean="0">
                <a:solidFill>
                  <a:schemeClr val="accent3">
                    <a:lumMod val="50000"/>
                  </a:schemeClr>
                </a:solidFill>
              </a:rPr>
              <a:t/>
            </a:r>
            <a:br>
              <a:rPr lang="ru-RU" sz="3200" dirty="0" smtClean="0">
                <a:solidFill>
                  <a:schemeClr val="accent3">
                    <a:lumMod val="50000"/>
                  </a:schemeClr>
                </a:solidFill>
              </a:rPr>
            </a:br>
            <a:r>
              <a:rPr lang="ru-RU" sz="3200" dirty="0">
                <a:solidFill>
                  <a:schemeClr val="accent3">
                    <a:lumMod val="50000"/>
                  </a:schemeClr>
                </a:solidFill>
              </a:rPr>
              <a:t/>
            </a:r>
            <a:br>
              <a:rPr lang="ru-RU" sz="3200" dirty="0">
                <a:solidFill>
                  <a:schemeClr val="accent3">
                    <a:lumMod val="50000"/>
                  </a:schemeClr>
                </a:solidFill>
              </a:rPr>
            </a:br>
            <a:r>
              <a:rPr lang="ru-RU" sz="3200" dirty="0" smtClean="0">
                <a:solidFill>
                  <a:schemeClr val="accent3">
                    <a:lumMod val="50000"/>
                  </a:schemeClr>
                </a:solidFill>
              </a:rPr>
              <a:t/>
            </a:r>
            <a:br>
              <a:rPr lang="ru-RU" sz="3200" dirty="0" smtClean="0">
                <a:solidFill>
                  <a:schemeClr val="accent3">
                    <a:lumMod val="50000"/>
                  </a:schemeClr>
                </a:solidFill>
              </a:rPr>
            </a:br>
            <a:endParaRPr lang="ru-RU" sz="3200" dirty="0">
              <a:solidFill>
                <a:schemeClr val="accent3">
                  <a:lumMod val="50000"/>
                </a:schemeClr>
              </a:solidFill>
            </a:endParaRPr>
          </a:p>
        </p:txBody>
      </p:sp>
      <p:sp>
        <p:nvSpPr>
          <p:cNvPr id="4" name="Текст 3"/>
          <p:cNvSpPr>
            <a:spLocks noGrp="1"/>
          </p:cNvSpPr>
          <p:nvPr>
            <p:ph type="body" idx="1"/>
          </p:nvPr>
        </p:nvSpPr>
        <p:spPr>
          <a:xfrm>
            <a:off x="332656" y="1619672"/>
            <a:ext cx="5976664" cy="6264696"/>
          </a:xfrm>
        </p:spPr>
        <p:txBody>
          <a:bodyPr>
            <a:normAutofit/>
          </a:bodyPr>
          <a:lstStyle/>
          <a:p>
            <a:pPr marL="457200" indent="-457200" algn="l">
              <a:buClr>
                <a:srgbClr val="002060"/>
              </a:buClr>
              <a:buSzPct val="100000"/>
              <a:buFont typeface="+mj-lt"/>
              <a:buAutoNum type="arabicPeriod"/>
            </a:pPr>
            <a:r>
              <a:rPr lang="ru-RU" sz="3600" dirty="0" smtClean="0">
                <a:solidFill>
                  <a:srgbClr val="002060"/>
                </a:solidFill>
                <a:latin typeface="Times New Roman" panose="02020603050405020304" pitchFamily="18" charset="0"/>
                <a:cs typeface="Times New Roman" panose="02020603050405020304" pitchFamily="18" charset="0"/>
              </a:rPr>
              <a:t>Подведение итогов.</a:t>
            </a:r>
          </a:p>
          <a:p>
            <a:pPr marL="457200" indent="-457200" algn="l">
              <a:buClr>
                <a:srgbClr val="002060"/>
              </a:buClr>
              <a:buSzPct val="100000"/>
              <a:buFont typeface="+mj-lt"/>
              <a:buAutoNum type="arabicPeriod"/>
            </a:pPr>
            <a:r>
              <a:rPr lang="ru-RU" sz="3600" dirty="0" smtClean="0">
                <a:solidFill>
                  <a:srgbClr val="002060"/>
                </a:solidFill>
                <a:latin typeface="Times New Roman" panose="02020603050405020304" pitchFamily="18" charset="0"/>
                <a:cs typeface="Times New Roman" panose="02020603050405020304" pitchFamily="18" charset="0"/>
              </a:rPr>
              <a:t>Составление первоначальной диагностики с итоговой.</a:t>
            </a:r>
          </a:p>
          <a:p>
            <a:pPr marL="457200" indent="-457200" algn="l">
              <a:buClr>
                <a:srgbClr val="002060"/>
              </a:buClr>
              <a:buSzPct val="100000"/>
              <a:buFont typeface="+mj-lt"/>
              <a:buAutoNum type="arabicPeriod"/>
            </a:pPr>
            <a:r>
              <a:rPr lang="ru-RU" sz="3600" dirty="0" smtClean="0">
                <a:solidFill>
                  <a:srgbClr val="002060"/>
                </a:solidFill>
                <a:latin typeface="Times New Roman" panose="02020603050405020304" pitchFamily="18" charset="0"/>
                <a:cs typeface="Times New Roman" panose="02020603050405020304" pitchFamily="18" charset="0"/>
              </a:rPr>
              <a:t>Презентация результатов проекта.</a:t>
            </a:r>
          </a:p>
          <a:p>
            <a:pPr marL="457200" indent="-457200" algn="l">
              <a:buClr>
                <a:srgbClr val="002060"/>
              </a:buClr>
              <a:buSzPct val="100000"/>
              <a:buFont typeface="+mj-lt"/>
              <a:buAutoNum type="arabicPeriod"/>
            </a:pPr>
            <a:r>
              <a:rPr lang="ru-RU" sz="3600" dirty="0" smtClean="0">
                <a:solidFill>
                  <a:srgbClr val="002060"/>
                </a:solidFill>
                <a:latin typeface="Times New Roman" panose="02020603050405020304" pitchFamily="18" charset="0"/>
                <a:cs typeface="Times New Roman" panose="02020603050405020304" pitchFamily="18" charset="0"/>
              </a:rPr>
              <a:t>Участие в конкурсах и выставках различного уровня (городском, международном).</a:t>
            </a:r>
            <a:endParaRPr lang="ru-RU"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8834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76" y="21869"/>
            <a:ext cx="6656784" cy="373667"/>
          </a:xfrm>
        </p:spPr>
        <p:txBody>
          <a:bodyPr/>
          <a:lstStyle/>
          <a:p>
            <a:pPr marL="0" indent="0" algn="ctr">
              <a:buNone/>
            </a:pPr>
            <a:r>
              <a:rPr lang="ru-RU" dirty="0" smtClean="0">
                <a:solidFill>
                  <a:schemeClr val="accent3">
                    <a:lumMod val="50000"/>
                  </a:schemeClr>
                </a:solidFill>
                <a:effectLst/>
                <a:latin typeface="Times New Roman" pitchFamily="18" charset="0"/>
                <a:cs typeface="Times New Roman" pitchFamily="18" charset="0"/>
              </a:rPr>
              <a:t>Результативность</a:t>
            </a:r>
            <a:endParaRPr lang="ru-RU" dirty="0">
              <a:solidFill>
                <a:schemeClr val="accent3">
                  <a:lumMod val="50000"/>
                </a:schemeClr>
              </a:solidFill>
              <a:effectLst/>
              <a:latin typeface="Times New Roman" pitchFamily="18" charset="0"/>
              <a:cs typeface="Times New Roman" pitchFamily="18" charset="0"/>
            </a:endParaRPr>
          </a:p>
        </p:txBody>
      </p:sp>
      <p:sp>
        <p:nvSpPr>
          <p:cNvPr id="3" name="Объект 2"/>
          <p:cNvSpPr>
            <a:spLocks noGrp="1"/>
          </p:cNvSpPr>
          <p:nvPr>
            <p:ph sz="quarter" idx="4294967295"/>
          </p:nvPr>
        </p:nvSpPr>
        <p:spPr>
          <a:xfrm>
            <a:off x="80963" y="899592"/>
            <a:ext cx="6777037" cy="7567613"/>
          </a:xfrm>
        </p:spPr>
        <p:txBody>
          <a:bodyPr>
            <a:normAutofit/>
          </a:bodyPr>
          <a:lstStyle/>
          <a:p>
            <a:pPr marL="45720" lvl="0" indent="0">
              <a:buClrTx/>
              <a:buSzPct val="100000"/>
              <a:buNone/>
            </a:pPr>
            <a:r>
              <a:rPr lang="ru-RU" sz="2400" dirty="0" smtClean="0">
                <a:solidFill>
                  <a:srgbClr val="002060"/>
                </a:solidFill>
                <a:latin typeface="Times New Roman" pitchFamily="18" charset="0"/>
                <a:cs typeface="Times New Roman" pitchFamily="18" charset="0"/>
              </a:rPr>
              <a:t>1.  </a:t>
            </a:r>
            <a:r>
              <a:rPr lang="ru-RU" sz="2400" dirty="0">
                <a:solidFill>
                  <a:srgbClr val="002060"/>
                </a:solidFill>
                <a:latin typeface="Times New Roman" pitchFamily="18" charset="0"/>
                <a:cs typeface="Times New Roman" pitchFamily="18" charset="0"/>
              </a:rPr>
              <a:t>Спроектирована и создана предметно-развивающая среда, способствующая развитию творческих способностей дошкольников</a:t>
            </a:r>
            <a:r>
              <a:rPr lang="ru-RU" sz="2400" dirty="0" smtClean="0">
                <a:solidFill>
                  <a:srgbClr val="002060"/>
                </a:solidFill>
                <a:latin typeface="Times New Roman" pitchFamily="18" charset="0"/>
                <a:cs typeface="Times New Roman" pitchFamily="18" charset="0"/>
              </a:rPr>
              <a:t>.</a:t>
            </a:r>
            <a:endParaRPr lang="ru-RU" sz="2400" dirty="0">
              <a:solidFill>
                <a:srgbClr val="002060"/>
              </a:solidFill>
              <a:latin typeface="Times New Roman" pitchFamily="18" charset="0"/>
              <a:cs typeface="Times New Roman" pitchFamily="18" charset="0"/>
            </a:endParaRPr>
          </a:p>
          <a:p>
            <a:pPr marL="45720" indent="0">
              <a:buClrTx/>
              <a:buSzPct val="100000"/>
              <a:buNone/>
            </a:pPr>
            <a:r>
              <a:rPr lang="ru-RU" sz="2400" dirty="0" smtClean="0">
                <a:solidFill>
                  <a:srgbClr val="002060"/>
                </a:solidFill>
                <a:latin typeface="Times New Roman" pitchFamily="18" charset="0"/>
                <a:cs typeface="Times New Roman" pitchFamily="18" charset="0"/>
              </a:rPr>
              <a:t>2. Внедрён проект работы по развитию творческих способностей дошкольников.</a:t>
            </a:r>
          </a:p>
          <a:p>
            <a:pPr marL="45720" indent="0">
              <a:buClrTx/>
              <a:buSzPct val="100000"/>
              <a:buNone/>
            </a:pPr>
            <a:r>
              <a:rPr lang="ru-RU" sz="2400" dirty="0" smtClean="0">
                <a:solidFill>
                  <a:srgbClr val="002060"/>
                </a:solidFill>
                <a:latin typeface="Times New Roman" pitchFamily="18" charset="0"/>
                <a:cs typeface="Times New Roman" pitchFamily="18" charset="0"/>
              </a:rPr>
              <a:t>3. Повысился уровень развития творческих способностей детей.</a:t>
            </a:r>
          </a:p>
          <a:p>
            <a:pPr marL="45720" indent="0">
              <a:buClrTx/>
              <a:buSzPct val="100000"/>
              <a:buNone/>
            </a:pPr>
            <a:r>
              <a:rPr lang="ru-RU" sz="2400" dirty="0" smtClean="0">
                <a:solidFill>
                  <a:srgbClr val="002060"/>
                </a:solidFill>
                <a:latin typeface="Times New Roman" pitchFamily="18" charset="0"/>
                <a:cs typeface="Times New Roman" pitchFamily="18" charset="0"/>
              </a:rPr>
              <a:t>4. Участие воспитанников в </a:t>
            </a:r>
            <a:r>
              <a:rPr lang="en-US" sz="2400" dirty="0" smtClean="0">
                <a:solidFill>
                  <a:srgbClr val="002060"/>
                </a:solidFill>
                <a:latin typeface="Times New Roman" pitchFamily="18" charset="0"/>
                <a:cs typeface="Times New Roman" pitchFamily="18" charset="0"/>
              </a:rPr>
              <a:t>III</a:t>
            </a:r>
            <a:r>
              <a:rPr lang="ru-RU" sz="2400" dirty="0" smtClean="0">
                <a:solidFill>
                  <a:srgbClr val="002060"/>
                </a:solidFill>
                <a:latin typeface="Times New Roman" pitchFamily="18" charset="0"/>
                <a:cs typeface="Times New Roman" pitchFamily="18" charset="0"/>
              </a:rPr>
              <a:t> всероссийском конкурсе детских рисунков «</a:t>
            </a:r>
            <a:r>
              <a:rPr lang="ru-RU" sz="2400" dirty="0" err="1" smtClean="0">
                <a:solidFill>
                  <a:srgbClr val="002060"/>
                </a:solidFill>
                <a:latin typeface="Times New Roman" pitchFamily="18" charset="0"/>
                <a:cs typeface="Times New Roman" pitchFamily="18" charset="0"/>
              </a:rPr>
              <a:t>СтранаБезОпасности</a:t>
            </a:r>
            <a:r>
              <a:rPr lang="ru-RU" sz="2400" dirty="0" smtClean="0">
                <a:solidFill>
                  <a:srgbClr val="002060"/>
                </a:solidFill>
                <a:latin typeface="Times New Roman" pitchFamily="18" charset="0"/>
                <a:cs typeface="Times New Roman" pitchFamily="18" charset="0"/>
              </a:rPr>
              <a:t>».</a:t>
            </a:r>
          </a:p>
          <a:p>
            <a:pPr marL="502920" indent="-457200">
              <a:buClrTx/>
              <a:buSzPct val="100000"/>
              <a:buFont typeface="+mj-lt"/>
              <a:buAutoNum type="arabicPeriod"/>
            </a:pPr>
            <a:endParaRPr lang="ru-RU" sz="2400" dirty="0">
              <a:solidFill>
                <a:srgbClr val="002060"/>
              </a:solidFill>
            </a:endParaRPr>
          </a:p>
        </p:txBody>
      </p:sp>
    </p:spTree>
    <p:extLst>
      <p:ext uri="{BB962C8B-B14F-4D97-AF65-F5344CB8AC3E}">
        <p14:creationId xmlns:p14="http://schemas.microsoft.com/office/powerpoint/2010/main" val="672289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8"/>
          <p:cNvSpPr>
            <a:spLocks noGrp="1"/>
          </p:cNvSpPr>
          <p:nvPr>
            <p:ph type="body" idx="1"/>
          </p:nvPr>
        </p:nvSpPr>
        <p:spPr>
          <a:xfrm>
            <a:off x="260648" y="1043608"/>
            <a:ext cx="6408712" cy="6696744"/>
          </a:xfrm>
        </p:spPr>
        <p:txBody>
          <a:bodyPr>
            <a:noAutofit/>
          </a:bodyPr>
          <a:lstStyle/>
          <a:p>
            <a:pPr marL="502920" indent="-457200" algn="just">
              <a:buClrTx/>
              <a:buSzPct val="100000"/>
              <a:buFont typeface="+mj-lt"/>
              <a:buAutoNum type="arabicPeriod"/>
            </a:pPr>
            <a:r>
              <a:rPr lang="ru-RU" sz="2200" dirty="0" smtClean="0">
                <a:solidFill>
                  <a:srgbClr val="002060"/>
                </a:solidFill>
                <a:latin typeface="Times New Roman" pitchFamily="18" charset="0"/>
                <a:cs typeface="Times New Roman" pitchFamily="18" charset="0"/>
              </a:rPr>
              <a:t>Реализация задачи по созданию благоприятных условий развития детей в соответствии с их возрастными и индивидуальными особенностями и склонностями, развитие творческих способностей и инициативы в соответствии с ФГОС ДО.</a:t>
            </a:r>
          </a:p>
          <a:p>
            <a:pPr marL="502920" indent="-457200" algn="just">
              <a:buClrTx/>
              <a:buSzPct val="100000"/>
              <a:buFont typeface="+mj-lt"/>
              <a:buAutoNum type="arabicPeriod"/>
            </a:pPr>
            <a:r>
              <a:rPr lang="ru-RU" sz="2200" dirty="0" smtClean="0">
                <a:solidFill>
                  <a:srgbClr val="002060"/>
                </a:solidFill>
                <a:latin typeface="Times New Roman" pitchFamily="18" charset="0"/>
                <a:cs typeface="Times New Roman" pitchFamily="18" charset="0"/>
              </a:rPr>
              <a:t>Реализация базисных задач эстетического воспитания, обучения и развития детей на всех ступенях дошкольного детства.</a:t>
            </a:r>
          </a:p>
          <a:p>
            <a:pPr marL="502920" indent="-457200" algn="just">
              <a:buClrTx/>
              <a:buSzPct val="100000"/>
              <a:buFont typeface="+mj-lt"/>
              <a:buAutoNum type="arabicPeriod"/>
            </a:pPr>
            <a:r>
              <a:rPr lang="ru-RU" sz="2200" dirty="0" smtClean="0">
                <a:solidFill>
                  <a:srgbClr val="002060"/>
                </a:solidFill>
                <a:latin typeface="Times New Roman" pitchFamily="18" charset="0"/>
                <a:cs typeface="Times New Roman" pitchFamily="18" charset="0"/>
              </a:rPr>
              <a:t>Ребёнок-дошкольник очень пластичен и легко обучаем, но для дошкольника характерна быстрая утомляемость и потеря интереса к занятию. Использование методов моделирования и схематизации вызывает интерес у детей и помогает решить целевые ориентиры ФГОС ДО.</a:t>
            </a:r>
          </a:p>
          <a:p>
            <a:pPr marL="502920" indent="-457200" algn="just">
              <a:buClrTx/>
              <a:buSzPct val="100000"/>
              <a:buFont typeface="+mj-lt"/>
              <a:buAutoNum type="arabicPeriod"/>
            </a:pPr>
            <a:r>
              <a:rPr lang="ru-RU" sz="2200" dirty="0" smtClean="0">
                <a:solidFill>
                  <a:srgbClr val="002060"/>
                </a:solidFill>
                <a:latin typeface="Times New Roman" pitchFamily="18" charset="0"/>
                <a:cs typeface="Times New Roman" pitchFamily="18" charset="0"/>
              </a:rPr>
              <a:t>Применяя графическую аналогию, мы учим детей видеть главное, систематизировать полученные знания.</a:t>
            </a:r>
          </a:p>
          <a:p>
            <a:pPr marL="502920" indent="-457200" algn="l">
              <a:buClrTx/>
              <a:buSzPct val="100000"/>
              <a:buFont typeface="+mj-lt"/>
              <a:buAutoNum type="arabicPeriod"/>
            </a:pPr>
            <a:r>
              <a:rPr lang="ru-RU" sz="2200" dirty="0" smtClean="0">
                <a:solidFill>
                  <a:srgbClr val="002060"/>
                </a:solidFill>
                <a:latin typeface="Times New Roman" pitchFamily="18" charset="0"/>
                <a:cs typeface="Times New Roman" pitchFamily="18" charset="0"/>
              </a:rPr>
              <a:t>Подготовка дошкольников </a:t>
            </a:r>
            <a:r>
              <a:rPr lang="ru-RU" sz="2200" dirty="0">
                <a:solidFill>
                  <a:srgbClr val="002060"/>
                </a:solidFill>
                <a:latin typeface="Times New Roman" pitchFamily="18" charset="0"/>
                <a:cs typeface="Times New Roman" pitchFamily="18" charset="0"/>
              </a:rPr>
              <a:t>к </a:t>
            </a:r>
            <a:r>
              <a:rPr lang="ru-RU" sz="2200" dirty="0" smtClean="0">
                <a:solidFill>
                  <a:srgbClr val="002060"/>
                </a:solidFill>
                <a:latin typeface="Times New Roman" pitchFamily="18" charset="0"/>
                <a:cs typeface="Times New Roman" pitchFamily="18" charset="0"/>
              </a:rPr>
              <a:t>успешной адаптации.</a:t>
            </a:r>
            <a:r>
              <a:rPr lang="ru-RU" sz="2200" dirty="0">
                <a:solidFill>
                  <a:srgbClr val="002060"/>
                </a:solidFill>
                <a:latin typeface="Times New Roman" pitchFamily="18" charset="0"/>
                <a:cs typeface="Times New Roman" pitchFamily="18" charset="0"/>
              </a:rPr>
              <a:t/>
            </a:r>
            <a:br>
              <a:rPr lang="ru-RU" sz="2200" dirty="0">
                <a:solidFill>
                  <a:srgbClr val="002060"/>
                </a:solidFill>
                <a:latin typeface="Times New Roman" pitchFamily="18" charset="0"/>
                <a:cs typeface="Times New Roman" pitchFamily="18" charset="0"/>
              </a:rPr>
            </a:br>
            <a:endParaRPr lang="ru-RU" sz="2200" dirty="0">
              <a:solidFill>
                <a:srgbClr val="002060"/>
              </a:solidFill>
              <a:latin typeface="Times New Roman" pitchFamily="18" charset="0"/>
              <a:cs typeface="Times New Roman" pitchFamily="18" charset="0"/>
            </a:endParaRPr>
          </a:p>
        </p:txBody>
      </p:sp>
      <p:sp>
        <p:nvSpPr>
          <p:cNvPr id="12" name="Заголовок 11"/>
          <p:cNvSpPr>
            <a:spLocks noGrp="1"/>
          </p:cNvSpPr>
          <p:nvPr>
            <p:ph type="title"/>
          </p:nvPr>
        </p:nvSpPr>
        <p:spPr>
          <a:xfrm>
            <a:off x="260648" y="0"/>
            <a:ext cx="6264696" cy="720080"/>
          </a:xfrm>
        </p:spPr>
        <p:txBody>
          <a:bodyPr/>
          <a:lstStyle/>
          <a:p>
            <a:pPr marL="0" indent="0" algn="ctr">
              <a:buNone/>
            </a:pPr>
            <a:r>
              <a:rPr lang="ru-RU" sz="3600" dirty="0" smtClean="0">
                <a:solidFill>
                  <a:schemeClr val="accent3">
                    <a:lumMod val="50000"/>
                  </a:schemeClr>
                </a:solidFill>
                <a:effectLst/>
                <a:latin typeface="Times New Roman" panose="02020603050405020304" pitchFamily="18" charset="0"/>
                <a:cs typeface="Times New Roman" panose="02020603050405020304" pitchFamily="18" charset="0"/>
              </a:rPr>
              <a:t>Актуальность</a:t>
            </a:r>
            <a:endParaRPr lang="ru-RU" sz="3600" dirty="0">
              <a:solidFill>
                <a:schemeClr val="accent3">
                  <a:lumMod val="5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249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672" y="323528"/>
            <a:ext cx="5976664" cy="576064"/>
          </a:xfrm>
        </p:spPr>
        <p:txBody>
          <a:bodyPr/>
          <a:lstStyle/>
          <a:p>
            <a:pPr marL="0" indent="0" algn="ctr">
              <a:buNone/>
            </a:pPr>
            <a:r>
              <a:rPr lang="ru-RU" sz="3600" dirty="0" smtClean="0">
                <a:solidFill>
                  <a:schemeClr val="accent3">
                    <a:lumMod val="50000"/>
                  </a:schemeClr>
                </a:solidFill>
                <a:effectLst/>
                <a:latin typeface="Times New Roman" panose="02020603050405020304" pitchFamily="18" charset="0"/>
                <a:cs typeface="Times New Roman" panose="02020603050405020304" pitchFamily="18" charset="0"/>
              </a:rPr>
              <a:t>Цель проекта</a:t>
            </a:r>
            <a:br>
              <a:rPr lang="ru-RU" sz="3600" dirty="0" smtClean="0">
                <a:solidFill>
                  <a:schemeClr val="accent3">
                    <a:lumMod val="50000"/>
                  </a:schemeClr>
                </a:solidFill>
                <a:effectLst/>
                <a:latin typeface="Times New Roman" panose="02020603050405020304" pitchFamily="18" charset="0"/>
                <a:cs typeface="Times New Roman" panose="02020603050405020304" pitchFamily="18" charset="0"/>
              </a:rPr>
            </a:br>
            <a:endParaRPr lang="ru-RU" sz="3600" dirty="0">
              <a:solidFill>
                <a:schemeClr val="accent3">
                  <a:lumMod val="50000"/>
                </a:schemeClr>
              </a:solidFill>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260648" y="1187624"/>
            <a:ext cx="6408712" cy="7452320"/>
          </a:xfrm>
        </p:spPr>
        <p:txBody>
          <a:bodyPr>
            <a:normAutofit lnSpcReduction="10000"/>
          </a:bodyPr>
          <a:lstStyle/>
          <a:p>
            <a:pPr marL="45720" indent="0" algn="just">
              <a:buNone/>
            </a:pPr>
            <a:r>
              <a:rPr lang="ru-RU" sz="3200" dirty="0" smtClean="0">
                <a:solidFill>
                  <a:srgbClr val="002060"/>
                </a:solidFill>
                <a:latin typeface="Times New Roman" pitchFamily="18" charset="0"/>
                <a:cs typeface="Times New Roman" pitchFamily="18" charset="0"/>
              </a:rPr>
              <a:t>Создание условий для развития творческих способностей детей в продуктивных видах деятельности, с использованием методов моделирования и схематизации.</a:t>
            </a:r>
          </a:p>
          <a:p>
            <a:pPr marL="45720" indent="0" algn="just">
              <a:buNone/>
            </a:pPr>
            <a:endParaRPr lang="ru-RU" sz="2000" dirty="0">
              <a:solidFill>
                <a:srgbClr val="002060"/>
              </a:solidFill>
              <a:latin typeface="Times New Roman" pitchFamily="18" charset="0"/>
              <a:cs typeface="Times New Roman" pitchFamily="18" charset="0"/>
            </a:endParaRPr>
          </a:p>
          <a:p>
            <a:pPr marL="45720" indent="0" algn="ctr">
              <a:buNone/>
            </a:pPr>
            <a:r>
              <a:rPr lang="ru-RU" sz="3600" b="1" dirty="0" smtClean="0">
                <a:solidFill>
                  <a:schemeClr val="accent3">
                    <a:lumMod val="50000"/>
                  </a:schemeClr>
                </a:solidFill>
                <a:latin typeface="Times New Roman" pitchFamily="18" charset="0"/>
                <a:cs typeface="Times New Roman" pitchFamily="18" charset="0"/>
              </a:rPr>
              <a:t>Задачи проекта</a:t>
            </a:r>
          </a:p>
          <a:p>
            <a:pPr marL="502920" indent="-457200">
              <a:buClr>
                <a:srgbClr val="002060"/>
              </a:buClr>
              <a:buSzPct val="100000"/>
              <a:buAutoNum type="arabicPeriod"/>
            </a:pPr>
            <a:r>
              <a:rPr lang="ru-RU" sz="2400" dirty="0" smtClean="0">
                <a:solidFill>
                  <a:srgbClr val="002060"/>
                </a:solidFill>
                <a:latin typeface="Times New Roman" pitchFamily="18" charset="0"/>
                <a:cs typeface="Times New Roman" pitchFamily="18" charset="0"/>
              </a:rPr>
              <a:t>Повысить компетентность в вопросе творческого развития  детей дошкольного возраста в художественно  - творческой деятельности.</a:t>
            </a:r>
          </a:p>
          <a:p>
            <a:pPr marL="502920" indent="-457200">
              <a:buClr>
                <a:srgbClr val="002060"/>
              </a:buClr>
              <a:buSzPct val="100000"/>
              <a:buAutoNum type="arabicPeriod"/>
            </a:pPr>
            <a:r>
              <a:rPr lang="ru-RU" sz="2400" dirty="0" smtClean="0">
                <a:solidFill>
                  <a:srgbClr val="002060"/>
                </a:solidFill>
                <a:latin typeface="Times New Roman" pitchFamily="18" charset="0"/>
                <a:cs typeface="Times New Roman" pitchFamily="18" charset="0"/>
              </a:rPr>
              <a:t>Способствовать развитию творческих способностей воспитанников посредством моделей и схем.</a:t>
            </a:r>
          </a:p>
          <a:p>
            <a:pPr marL="502920" indent="-457200">
              <a:buClr>
                <a:srgbClr val="002060"/>
              </a:buClr>
              <a:buSzPct val="100000"/>
              <a:buAutoNum type="arabicPeriod"/>
            </a:pPr>
            <a:r>
              <a:rPr lang="ru-RU" sz="2400" dirty="0" smtClean="0">
                <a:solidFill>
                  <a:srgbClr val="002060"/>
                </a:solidFill>
                <a:latin typeface="Times New Roman" pitchFamily="18" charset="0"/>
                <a:cs typeface="Times New Roman" pitchFamily="18" charset="0"/>
              </a:rPr>
              <a:t>Использовать  развивающую предметно – пространственную среду, в развитии интереса детей к художественно – творческой деятельности.   </a:t>
            </a:r>
          </a:p>
        </p:txBody>
      </p:sp>
    </p:spTree>
    <p:extLst>
      <p:ext uri="{BB962C8B-B14F-4D97-AF65-F5344CB8AC3E}">
        <p14:creationId xmlns:p14="http://schemas.microsoft.com/office/powerpoint/2010/main" val="3489259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0688" y="107504"/>
            <a:ext cx="5616624" cy="1008112"/>
          </a:xfrm>
        </p:spPr>
        <p:txBody>
          <a:bodyPr/>
          <a:lstStyle/>
          <a:p>
            <a:pPr marL="0" indent="0" algn="ctr">
              <a:buNone/>
            </a:pPr>
            <a:r>
              <a:rPr lang="ru-RU" sz="3600" dirty="0" smtClean="0">
                <a:solidFill>
                  <a:schemeClr val="accent3">
                    <a:lumMod val="50000"/>
                  </a:schemeClr>
                </a:solidFill>
                <a:effectLst/>
                <a:latin typeface="Times New Roman" panose="02020603050405020304" pitchFamily="18" charset="0"/>
                <a:cs typeface="Times New Roman" panose="02020603050405020304" pitchFamily="18" charset="0"/>
              </a:rPr>
              <a:t>Ожидаемый результат</a:t>
            </a:r>
            <a:endParaRPr lang="ru-RU" sz="3600" dirty="0">
              <a:solidFill>
                <a:schemeClr val="accent3">
                  <a:lumMod val="50000"/>
                </a:schemeClr>
              </a:solidFill>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260648" y="1043608"/>
            <a:ext cx="6264696" cy="6048672"/>
          </a:xfrm>
        </p:spPr>
        <p:txBody>
          <a:bodyPr>
            <a:noAutofit/>
          </a:bodyPr>
          <a:lstStyle/>
          <a:p>
            <a:pPr marL="560070" lvl="0" indent="-514350">
              <a:buClrTx/>
              <a:buSzPct val="100000"/>
              <a:buFont typeface="+mj-lt"/>
              <a:buAutoNum type="arabicPeriod"/>
            </a:pPr>
            <a:r>
              <a:rPr lang="ru-RU" sz="3200" dirty="0" smtClean="0">
                <a:solidFill>
                  <a:srgbClr val="002060"/>
                </a:solidFill>
                <a:latin typeface="Times New Roman" pitchFamily="18" charset="0"/>
                <a:cs typeface="Times New Roman" pitchFamily="18" charset="0"/>
              </a:rPr>
              <a:t>Повышение уровня развития творческих способностей и творческой инициативы у воспитанников.</a:t>
            </a:r>
          </a:p>
          <a:p>
            <a:pPr marL="560070" lvl="0" indent="-514350">
              <a:buClrTx/>
              <a:buSzPct val="100000"/>
              <a:buFont typeface="+mj-lt"/>
              <a:buAutoNum type="arabicPeriod"/>
            </a:pPr>
            <a:r>
              <a:rPr lang="ru-RU" sz="3200" dirty="0" smtClean="0">
                <a:solidFill>
                  <a:srgbClr val="002060"/>
                </a:solidFill>
                <a:latin typeface="Times New Roman" pitchFamily="18" charset="0"/>
                <a:cs typeface="Times New Roman" pitchFamily="18" charset="0"/>
              </a:rPr>
              <a:t>Расширение и обогащение художественного опыта.</a:t>
            </a:r>
          </a:p>
          <a:p>
            <a:pPr marL="560070" lvl="0" indent="-514350">
              <a:buClrTx/>
              <a:buSzPct val="100000"/>
              <a:buFont typeface="+mj-lt"/>
              <a:buAutoNum type="arabicPeriod"/>
            </a:pPr>
            <a:r>
              <a:rPr lang="ru-RU" sz="3200" dirty="0" smtClean="0">
                <a:solidFill>
                  <a:srgbClr val="002060"/>
                </a:solidFill>
                <a:latin typeface="Times New Roman" pitchFamily="18" charset="0"/>
                <a:cs typeface="Times New Roman" pitchFamily="18" charset="0"/>
              </a:rPr>
              <a:t>Формирование предпосылок учебной деятельности (самостоятельное планирование деятельности, самоконтроль, самооценка, обобщенные способы действия) и умения взаимодействовать друг с другом.</a:t>
            </a:r>
          </a:p>
          <a:p>
            <a:pPr marL="502920" indent="-457200">
              <a:lnSpc>
                <a:spcPct val="150000"/>
              </a:lnSpc>
              <a:buClrTx/>
              <a:buSzPct val="100000"/>
              <a:buFont typeface="+mj-lt"/>
              <a:buAutoNum type="arabicPeriod"/>
            </a:pPr>
            <a:endParaRPr lang="ru-RU" sz="1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02653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858000" cy="792088"/>
          </a:xfrm>
        </p:spPr>
        <p:txBody>
          <a:bodyPr/>
          <a:lstStyle/>
          <a:p>
            <a:pPr marL="0" indent="0" algn="ctr">
              <a:buNone/>
            </a:pPr>
            <a:r>
              <a:rPr lang="ru-RU" sz="3600" dirty="0" smtClean="0">
                <a:solidFill>
                  <a:schemeClr val="accent3">
                    <a:lumMod val="50000"/>
                  </a:schemeClr>
                </a:solidFill>
                <a:effectLst/>
                <a:latin typeface="Times New Roman" panose="02020603050405020304" pitchFamily="18" charset="0"/>
                <a:cs typeface="Times New Roman" panose="02020603050405020304" pitchFamily="18" charset="0"/>
              </a:rPr>
              <a:t>Условия реализации проекта</a:t>
            </a:r>
            <a:r>
              <a:rPr lang="ru-RU" dirty="0" smtClean="0">
                <a:solidFill>
                  <a:schemeClr val="accent3">
                    <a:lumMod val="50000"/>
                  </a:schemeClr>
                </a:solidFill>
                <a:effectLst/>
              </a:rPr>
              <a:t/>
            </a:r>
            <a:br>
              <a:rPr lang="ru-RU" dirty="0" smtClean="0">
                <a:solidFill>
                  <a:schemeClr val="accent3">
                    <a:lumMod val="50000"/>
                  </a:schemeClr>
                </a:solidFill>
                <a:effectLst/>
              </a:rPr>
            </a:br>
            <a:r>
              <a:rPr lang="ru-RU" dirty="0">
                <a:solidFill>
                  <a:schemeClr val="accent3">
                    <a:lumMod val="50000"/>
                  </a:schemeClr>
                </a:solidFill>
                <a:effectLst/>
              </a:rPr>
              <a:t/>
            </a:r>
            <a:br>
              <a:rPr lang="ru-RU" dirty="0">
                <a:solidFill>
                  <a:schemeClr val="accent3">
                    <a:lumMod val="50000"/>
                  </a:schemeClr>
                </a:solidFill>
                <a:effectLst/>
              </a:rPr>
            </a:br>
            <a:endParaRPr lang="ru-RU" dirty="0">
              <a:solidFill>
                <a:schemeClr val="accent3">
                  <a:lumMod val="50000"/>
                </a:schemeClr>
              </a:solidFill>
              <a:effectLst/>
            </a:endParaRPr>
          </a:p>
        </p:txBody>
      </p:sp>
      <p:sp>
        <p:nvSpPr>
          <p:cNvPr id="3" name="Объект 2"/>
          <p:cNvSpPr>
            <a:spLocks noGrp="1"/>
          </p:cNvSpPr>
          <p:nvPr>
            <p:ph sz="quarter" idx="13"/>
          </p:nvPr>
        </p:nvSpPr>
        <p:spPr>
          <a:xfrm>
            <a:off x="260648" y="899592"/>
            <a:ext cx="6453336" cy="6840760"/>
          </a:xfrm>
        </p:spPr>
        <p:txBody>
          <a:bodyPr>
            <a:noAutofit/>
          </a:bodyPr>
          <a:lstStyle/>
          <a:p>
            <a:pPr marL="502920" indent="-457200">
              <a:lnSpc>
                <a:spcPct val="150000"/>
              </a:lnSpc>
              <a:buClrTx/>
              <a:buSzPct val="100000"/>
              <a:buFont typeface="+mj-lt"/>
              <a:buAutoNum type="arabicPeriod"/>
            </a:pPr>
            <a:r>
              <a:rPr lang="ru-RU" sz="3200" dirty="0" smtClean="0">
                <a:solidFill>
                  <a:srgbClr val="002060"/>
                </a:solidFill>
                <a:latin typeface="Times New Roman" pitchFamily="18" charset="0"/>
                <a:cs typeface="Times New Roman" pitchFamily="18" charset="0"/>
              </a:rPr>
              <a:t>Наличие развивающей предметно -  пространственной среды, стимулирующей творческую активность детей.</a:t>
            </a:r>
          </a:p>
          <a:p>
            <a:pPr marL="502920" indent="-457200">
              <a:lnSpc>
                <a:spcPct val="150000"/>
              </a:lnSpc>
              <a:buClrTx/>
              <a:buSzPct val="100000"/>
              <a:buFont typeface="+mj-lt"/>
              <a:buAutoNum type="arabicPeriod"/>
            </a:pPr>
            <a:r>
              <a:rPr lang="ru-RU" sz="3200" dirty="0" smtClean="0">
                <a:solidFill>
                  <a:srgbClr val="002060"/>
                </a:solidFill>
                <a:latin typeface="Times New Roman" pitchFamily="18" charset="0"/>
                <a:cs typeface="Times New Roman" pitchFamily="18" charset="0"/>
              </a:rPr>
              <a:t>Создание комфортного психолого – педагогического климата в работе с детьми.</a:t>
            </a:r>
          </a:p>
          <a:p>
            <a:pPr marL="502920" indent="-457200">
              <a:lnSpc>
                <a:spcPct val="150000"/>
              </a:lnSpc>
              <a:buClrTx/>
              <a:buSzPct val="100000"/>
              <a:buFont typeface="+mj-lt"/>
              <a:buAutoNum type="arabicPeriod"/>
            </a:pPr>
            <a:r>
              <a:rPr lang="ru-RU" sz="3200" dirty="0" smtClean="0">
                <a:solidFill>
                  <a:srgbClr val="002060"/>
                </a:solidFill>
                <a:latin typeface="Times New Roman" pitchFamily="18" charset="0"/>
                <a:cs typeface="Times New Roman" pitchFamily="18" charset="0"/>
              </a:rPr>
              <a:t>Совместная организованная деятельность в рамках кружковой работы «Умелые ручки».</a:t>
            </a:r>
            <a:endParaRPr lang="ru-RU"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798203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632" y="0"/>
            <a:ext cx="6741368" cy="611560"/>
          </a:xfrm>
        </p:spPr>
        <p:txBody>
          <a:bodyPr/>
          <a:lstStyle/>
          <a:p>
            <a:pPr marL="0" indent="0" algn="ctr">
              <a:buNone/>
            </a:pPr>
            <a:r>
              <a:rPr lang="ru-RU" sz="3600" dirty="0" smtClean="0">
                <a:solidFill>
                  <a:schemeClr val="accent3">
                    <a:lumMod val="50000"/>
                  </a:schemeClr>
                </a:solidFill>
                <a:effectLst/>
                <a:latin typeface="Times New Roman" panose="02020603050405020304" pitchFamily="18" charset="0"/>
                <a:cs typeface="Times New Roman" panose="02020603050405020304" pitchFamily="18" charset="0"/>
              </a:rPr>
              <a:t>Этапы реализации проекта</a:t>
            </a:r>
            <a:r>
              <a:rPr lang="ru-RU" sz="3600" dirty="0" smtClean="0">
                <a:solidFill>
                  <a:schemeClr val="accent3">
                    <a:lumMod val="50000"/>
                  </a:schemeClr>
                </a:solidFill>
                <a:effectLst/>
              </a:rPr>
              <a:t>  </a:t>
            </a:r>
            <a:br>
              <a:rPr lang="ru-RU" sz="3600" dirty="0" smtClean="0">
                <a:solidFill>
                  <a:schemeClr val="accent3">
                    <a:lumMod val="50000"/>
                  </a:schemeClr>
                </a:solidFill>
                <a:effectLst/>
              </a:rPr>
            </a:br>
            <a:endParaRPr lang="ru-RU" sz="3600" dirty="0">
              <a:solidFill>
                <a:schemeClr val="accent3">
                  <a:lumMod val="50000"/>
                </a:schemeClr>
              </a:solidFill>
              <a:effectLst/>
            </a:endParaRPr>
          </a:p>
        </p:txBody>
      </p:sp>
      <p:sp>
        <p:nvSpPr>
          <p:cNvPr id="3" name="Объект 2"/>
          <p:cNvSpPr>
            <a:spLocks noGrp="1"/>
          </p:cNvSpPr>
          <p:nvPr>
            <p:ph sz="quarter" idx="13"/>
          </p:nvPr>
        </p:nvSpPr>
        <p:spPr>
          <a:xfrm>
            <a:off x="260648" y="611560"/>
            <a:ext cx="6264696" cy="7513280"/>
          </a:xfrm>
        </p:spPr>
        <p:txBody>
          <a:bodyPr>
            <a:normAutofit fontScale="25000" lnSpcReduction="20000"/>
          </a:bodyPr>
          <a:lstStyle/>
          <a:p>
            <a:pPr marL="45720" indent="0" algn="ctr">
              <a:buNone/>
            </a:pPr>
            <a:r>
              <a:rPr lang="en-US" sz="9000" dirty="0" smtClean="0">
                <a:solidFill>
                  <a:schemeClr val="accent3">
                    <a:lumMod val="50000"/>
                  </a:schemeClr>
                </a:solidFill>
                <a:latin typeface="Times New Roman" panose="02020603050405020304" pitchFamily="18" charset="0"/>
                <a:cs typeface="Times New Roman" panose="02020603050405020304" pitchFamily="18" charset="0"/>
              </a:rPr>
              <a:t>I</a:t>
            </a:r>
            <a:r>
              <a:rPr lang="ru-RU" sz="9000" dirty="0" smtClean="0">
                <a:solidFill>
                  <a:schemeClr val="accent3">
                    <a:lumMod val="50000"/>
                  </a:schemeClr>
                </a:solidFill>
                <a:latin typeface="Times New Roman" panose="02020603050405020304" pitchFamily="18" charset="0"/>
                <a:cs typeface="Times New Roman" panose="02020603050405020304" pitchFamily="18" charset="0"/>
              </a:rPr>
              <a:t> этап (подготовительный)</a:t>
            </a:r>
            <a:endParaRPr lang="ru-RU" sz="7200" dirty="0" smtClean="0">
              <a:latin typeface="Times New Roman" pitchFamily="18" charset="0"/>
              <a:cs typeface="Times New Roman" pitchFamily="18" charset="0"/>
            </a:endParaRPr>
          </a:p>
          <a:p>
            <a:pPr marL="534988" indent="-490538">
              <a:lnSpc>
                <a:spcPct val="170000"/>
              </a:lnSpc>
              <a:buClrTx/>
              <a:buSzPct val="100000"/>
              <a:buFont typeface="+mj-lt"/>
              <a:buAutoNum type="arabicPeriod"/>
            </a:pPr>
            <a:r>
              <a:rPr lang="ru-RU" sz="8400" dirty="0" smtClean="0">
                <a:solidFill>
                  <a:srgbClr val="002060"/>
                </a:solidFill>
                <a:latin typeface="Times New Roman" pitchFamily="18" charset="0"/>
                <a:cs typeface="Times New Roman" pitchFamily="18" charset="0"/>
              </a:rPr>
              <a:t>Изучение теоретического аспекта проблемы развития творческих способностей у детей дошкольного возраста в художественно – творческой деятельности (И.А. Лыкова, Т.С. Комарова, В.Н. Лукьяненко, </a:t>
            </a:r>
            <a:r>
              <a:rPr lang="ru-RU" sz="8400" dirty="0" err="1" smtClean="0">
                <a:solidFill>
                  <a:srgbClr val="002060"/>
                </a:solidFill>
                <a:latin typeface="Times New Roman" pitchFamily="18" charset="0"/>
                <a:cs typeface="Times New Roman" pitchFamily="18" charset="0"/>
              </a:rPr>
              <a:t>О.М.Дьяченко</a:t>
            </a:r>
            <a:r>
              <a:rPr lang="ru-RU" sz="8400" dirty="0" smtClean="0">
                <a:solidFill>
                  <a:srgbClr val="002060"/>
                </a:solidFill>
                <a:latin typeface="Times New Roman" pitchFamily="18" charset="0"/>
                <a:cs typeface="Times New Roman" pitchFamily="18" charset="0"/>
              </a:rPr>
              <a:t>, </a:t>
            </a:r>
            <a:r>
              <a:rPr lang="ru-RU" sz="8400" dirty="0" err="1" smtClean="0">
                <a:solidFill>
                  <a:srgbClr val="002060"/>
                </a:solidFill>
                <a:latin typeface="Times New Roman" pitchFamily="18" charset="0"/>
                <a:cs typeface="Times New Roman" pitchFamily="18" charset="0"/>
              </a:rPr>
              <a:t>Н.Г.Салмина</a:t>
            </a:r>
            <a:r>
              <a:rPr lang="ru-RU" sz="8400" dirty="0" smtClean="0">
                <a:solidFill>
                  <a:srgbClr val="002060"/>
                </a:solidFill>
                <a:latin typeface="Times New Roman" pitchFamily="18" charset="0"/>
                <a:cs typeface="Times New Roman" pitchFamily="18" charset="0"/>
              </a:rPr>
              <a:t>).</a:t>
            </a:r>
            <a:endParaRPr lang="ru-RU" sz="8400" dirty="0">
              <a:solidFill>
                <a:srgbClr val="002060"/>
              </a:solidFill>
              <a:latin typeface="Times New Roman" pitchFamily="18" charset="0"/>
              <a:cs typeface="Times New Roman" pitchFamily="18" charset="0"/>
            </a:endParaRPr>
          </a:p>
          <a:p>
            <a:pPr marL="534988" indent="-490538">
              <a:lnSpc>
                <a:spcPct val="170000"/>
              </a:lnSpc>
              <a:buClrTx/>
              <a:buSzPct val="100000"/>
              <a:buFont typeface="+mj-lt"/>
              <a:buAutoNum type="arabicPeriod"/>
            </a:pPr>
            <a:r>
              <a:rPr lang="ru-RU" sz="8400" dirty="0" smtClean="0">
                <a:solidFill>
                  <a:srgbClr val="002060"/>
                </a:solidFill>
                <a:latin typeface="Times New Roman" pitchFamily="18" charset="0"/>
                <a:cs typeface="Times New Roman" pitchFamily="18" charset="0"/>
              </a:rPr>
              <a:t> </a:t>
            </a:r>
            <a:r>
              <a:rPr lang="ru-RU" sz="8400" dirty="0">
                <a:solidFill>
                  <a:srgbClr val="002060"/>
                </a:solidFill>
                <a:latin typeface="Times New Roman" pitchFamily="18" charset="0"/>
                <a:cs typeface="Times New Roman" pitchFamily="18" charset="0"/>
              </a:rPr>
              <a:t>Анализ нормативно-правовой, организационно-методической, </a:t>
            </a:r>
            <a:r>
              <a:rPr lang="ru-RU" sz="8400" dirty="0" smtClean="0">
                <a:solidFill>
                  <a:srgbClr val="002060"/>
                </a:solidFill>
                <a:latin typeface="Times New Roman" pitchFamily="18" charset="0"/>
                <a:cs typeface="Times New Roman" pitchFamily="18" charset="0"/>
              </a:rPr>
              <a:t>материально-технической базы.</a:t>
            </a:r>
            <a:endParaRPr lang="ru-RU" sz="8400" dirty="0">
              <a:solidFill>
                <a:srgbClr val="002060"/>
              </a:solidFill>
              <a:latin typeface="Times New Roman" pitchFamily="18" charset="0"/>
              <a:cs typeface="Times New Roman" pitchFamily="18" charset="0"/>
            </a:endParaRPr>
          </a:p>
          <a:p>
            <a:pPr marL="534988" indent="-490538">
              <a:lnSpc>
                <a:spcPct val="170000"/>
              </a:lnSpc>
              <a:buClrTx/>
              <a:buSzPct val="100000"/>
              <a:buFont typeface="+mj-lt"/>
              <a:buAutoNum type="arabicPeriod"/>
            </a:pPr>
            <a:r>
              <a:rPr lang="ru-RU" sz="8400" dirty="0" smtClean="0">
                <a:solidFill>
                  <a:srgbClr val="002060"/>
                </a:solidFill>
                <a:latin typeface="Times New Roman" pitchFamily="18" charset="0"/>
                <a:cs typeface="Times New Roman" pitchFamily="18" charset="0"/>
              </a:rPr>
              <a:t>Выявление уровня развития творческих способностей у детей дошкольного возраста.</a:t>
            </a:r>
            <a:endParaRPr lang="ru-RU" sz="8400" dirty="0">
              <a:solidFill>
                <a:srgbClr val="002060"/>
              </a:solidFill>
              <a:latin typeface="Times New Roman" pitchFamily="18" charset="0"/>
              <a:cs typeface="Times New Roman" pitchFamily="18" charset="0"/>
            </a:endParaRPr>
          </a:p>
          <a:p>
            <a:pPr marL="534988" indent="-490538">
              <a:lnSpc>
                <a:spcPct val="170000"/>
              </a:lnSpc>
              <a:buClrTx/>
              <a:buSzPct val="100000"/>
              <a:buFont typeface="+mj-lt"/>
              <a:buAutoNum type="arabicPeriod"/>
            </a:pPr>
            <a:r>
              <a:rPr lang="ru-RU" sz="8400" dirty="0" smtClean="0">
                <a:solidFill>
                  <a:srgbClr val="002060"/>
                </a:solidFill>
                <a:latin typeface="Times New Roman" pitchFamily="18" charset="0"/>
                <a:cs typeface="Times New Roman" pitchFamily="18" charset="0"/>
              </a:rPr>
              <a:t>Разработка перспективного планирования кружка «Умелые ручки».</a:t>
            </a:r>
          </a:p>
          <a:p>
            <a:pPr marL="534988" indent="-490538">
              <a:lnSpc>
                <a:spcPct val="170000"/>
              </a:lnSpc>
              <a:buClrTx/>
              <a:buSzPct val="100000"/>
              <a:buFont typeface="+mj-lt"/>
              <a:buAutoNum type="arabicPeriod"/>
            </a:pPr>
            <a:r>
              <a:rPr lang="ru-RU" sz="8400" dirty="0" smtClean="0">
                <a:solidFill>
                  <a:srgbClr val="002060"/>
                </a:solidFill>
                <a:latin typeface="Times New Roman" pitchFamily="18" charset="0"/>
                <a:cs typeface="Times New Roman" pitchFamily="18" charset="0"/>
              </a:rPr>
              <a:t>Создание развивающей предметно – пространственной среды.</a:t>
            </a:r>
          </a:p>
          <a:p>
            <a:pPr marL="45720" indent="0" algn="just">
              <a:lnSpc>
                <a:spcPct val="170000"/>
              </a:lnSpc>
              <a:buNone/>
            </a:pPr>
            <a:endParaRPr lang="ru-RU" sz="8000" dirty="0" smtClean="0">
              <a:solidFill>
                <a:schemeClr val="accent3">
                  <a:lumMod val="50000"/>
                </a:schemeClr>
              </a:solidFill>
            </a:endParaRPr>
          </a:p>
        </p:txBody>
      </p:sp>
    </p:spTree>
    <p:extLst>
      <p:ext uri="{BB962C8B-B14F-4D97-AF65-F5344CB8AC3E}">
        <p14:creationId xmlns:p14="http://schemas.microsoft.com/office/powerpoint/2010/main" val="2763483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858000" cy="971600"/>
          </a:xfrm>
        </p:spPr>
        <p:txBody>
          <a:bodyPr/>
          <a:lstStyle/>
          <a:p>
            <a:pPr marL="0" indent="0" algn="ctr">
              <a:buNone/>
            </a:pPr>
            <a:r>
              <a:rPr lang="ru-RU" sz="3600" dirty="0" smtClean="0">
                <a:solidFill>
                  <a:schemeClr val="accent3">
                    <a:lumMod val="50000"/>
                  </a:schemeClr>
                </a:solidFill>
              </a:rPr>
              <a:t>  </a:t>
            </a:r>
            <a:r>
              <a:rPr lang="ru-RU" sz="3600" dirty="0" smtClean="0">
                <a:solidFill>
                  <a:schemeClr val="accent3">
                    <a:lumMod val="50000"/>
                  </a:schemeClr>
                </a:solidFill>
                <a:effectLst/>
                <a:latin typeface="Times New Roman" pitchFamily="18" charset="0"/>
                <a:cs typeface="Times New Roman" pitchFamily="18" charset="0"/>
              </a:rPr>
              <a:t>Состояние проблемы</a:t>
            </a:r>
            <a:endParaRPr lang="ru-RU" sz="3600" dirty="0">
              <a:solidFill>
                <a:schemeClr val="accent3">
                  <a:lumMod val="50000"/>
                </a:schemeClr>
              </a:solidFill>
              <a:effectLst/>
            </a:endParaRPr>
          </a:p>
        </p:txBody>
      </p:sp>
      <p:sp>
        <p:nvSpPr>
          <p:cNvPr id="3" name="Объект 2"/>
          <p:cNvSpPr>
            <a:spLocks noGrp="1"/>
          </p:cNvSpPr>
          <p:nvPr>
            <p:ph sz="quarter" idx="13"/>
          </p:nvPr>
        </p:nvSpPr>
        <p:spPr>
          <a:xfrm>
            <a:off x="404664" y="683568"/>
            <a:ext cx="6264696" cy="7513280"/>
          </a:xfrm>
        </p:spPr>
        <p:txBody>
          <a:bodyPr>
            <a:noAutofit/>
          </a:bodyPr>
          <a:lstStyle/>
          <a:p>
            <a:pPr marL="44450" indent="307975">
              <a:buNone/>
            </a:pPr>
            <a:r>
              <a:rPr lang="ru-RU" sz="1800" dirty="0" smtClean="0">
                <a:solidFill>
                  <a:srgbClr val="002060"/>
                </a:solidFill>
                <a:latin typeface="Times New Roman" pitchFamily="18" charset="0"/>
                <a:cs typeface="Times New Roman" pitchFamily="18" charset="0"/>
              </a:rPr>
              <a:t>Опираясь на классификацию знаково-символических средств, представленные в монографиях Е.Е. Сапоговой и Н.Г. </a:t>
            </a:r>
            <a:r>
              <a:rPr lang="ru-RU" sz="1800" dirty="0" err="1" smtClean="0">
                <a:solidFill>
                  <a:srgbClr val="002060"/>
                </a:solidFill>
                <a:latin typeface="Times New Roman" pitchFamily="18" charset="0"/>
                <a:cs typeface="Times New Roman" pitchFamily="18" charset="0"/>
              </a:rPr>
              <a:t>Салминой</a:t>
            </a:r>
            <a:r>
              <a:rPr lang="ru-RU" sz="1800" dirty="0" smtClean="0">
                <a:solidFill>
                  <a:srgbClr val="002060"/>
                </a:solidFill>
                <a:latin typeface="Times New Roman" pitchFamily="18" charset="0"/>
                <a:cs typeface="Times New Roman" pitchFamily="18" charset="0"/>
              </a:rPr>
              <a:t>, мы рассматриваем схематизацию и моделирование как виды знаково-символической деятельности, имеющие свои функции и особенности, и как средства, с помощью которых можно развивать у  воспитанников художественно-творческие способности. В схематизации и моделировании применяются специфические кодовые системы. Моделирование отличается от схематизации тем, что в схематизации выбор средств идет по пространственно-графическим характеристикам, в моделировании - не только по пространственно-графическим, но и по буквенно-цифровым. В принципе схемы, которые используются при схематизации и моделировании, могут быть одними и теми же. Различие между этими видами знаково-символической деятельности коренятся в их структурном решении: схемы выступают как орудие деятельности, а модели - как ее объект. В структуре схематизации как деятельности можно выделить следующие составляющие ее операции:</a:t>
            </a:r>
            <a:br>
              <a:rPr lang="ru-RU" sz="1800" dirty="0" smtClean="0">
                <a:solidFill>
                  <a:srgbClr val="002060"/>
                </a:solidFill>
                <a:latin typeface="Times New Roman" pitchFamily="18" charset="0"/>
                <a:cs typeface="Times New Roman" pitchFamily="18" charset="0"/>
              </a:rPr>
            </a:br>
            <a:r>
              <a:rPr lang="ru-RU" sz="1800" dirty="0" smtClean="0">
                <a:solidFill>
                  <a:srgbClr val="002060"/>
                </a:solidFill>
                <a:latin typeface="Times New Roman" pitchFamily="18" charset="0"/>
                <a:cs typeface="Times New Roman" pitchFamily="18" charset="0"/>
              </a:rPr>
              <a:t>1) предварительный анализ;</a:t>
            </a:r>
            <a:br>
              <a:rPr lang="ru-RU" sz="1800" dirty="0" smtClean="0">
                <a:solidFill>
                  <a:srgbClr val="002060"/>
                </a:solidFill>
                <a:latin typeface="Times New Roman" pitchFamily="18" charset="0"/>
                <a:cs typeface="Times New Roman" pitchFamily="18" charset="0"/>
              </a:rPr>
            </a:br>
            <a:r>
              <a:rPr lang="ru-RU" sz="1800" dirty="0" smtClean="0">
                <a:solidFill>
                  <a:srgbClr val="002060"/>
                </a:solidFill>
                <a:latin typeface="Times New Roman" pitchFamily="18" charset="0"/>
                <a:cs typeface="Times New Roman" pitchFamily="18" charset="0"/>
              </a:rPr>
              <a:t>2) построение схемы (или восприятие готовой схемы);</a:t>
            </a:r>
            <a:br>
              <a:rPr lang="ru-RU" sz="1800" dirty="0" smtClean="0">
                <a:solidFill>
                  <a:srgbClr val="002060"/>
                </a:solidFill>
                <a:latin typeface="Times New Roman" pitchFamily="18" charset="0"/>
                <a:cs typeface="Times New Roman" pitchFamily="18" charset="0"/>
              </a:rPr>
            </a:br>
            <a:r>
              <a:rPr lang="ru-RU" sz="1800" dirty="0" smtClean="0">
                <a:solidFill>
                  <a:srgbClr val="002060"/>
                </a:solidFill>
                <a:latin typeface="Times New Roman" pitchFamily="18" charset="0"/>
                <a:cs typeface="Times New Roman" pitchFamily="18" charset="0"/>
              </a:rPr>
              <a:t>3) работа с реальностью при помощи схемы.</a:t>
            </a:r>
          </a:p>
          <a:p>
            <a:pPr marL="44450" indent="307975">
              <a:buNone/>
            </a:pPr>
            <a:r>
              <a:rPr lang="ru-RU" sz="1800" dirty="0" smtClean="0">
                <a:solidFill>
                  <a:srgbClr val="002060"/>
                </a:solidFill>
                <a:latin typeface="Times New Roman" pitchFamily="18" charset="0"/>
                <a:cs typeface="Times New Roman" pitchFamily="18" charset="0"/>
              </a:rPr>
              <a:t>Построение схем, как отмечает Н. Г. </a:t>
            </a:r>
            <a:r>
              <a:rPr lang="ru-RU" sz="1800" dirty="0" err="1" smtClean="0">
                <a:solidFill>
                  <a:srgbClr val="002060"/>
                </a:solidFill>
                <a:latin typeface="Times New Roman" pitchFamily="18" charset="0"/>
                <a:cs typeface="Times New Roman" pitchFamily="18" charset="0"/>
              </a:rPr>
              <a:t>Салмина</a:t>
            </a:r>
            <a:r>
              <a:rPr lang="ru-RU" sz="1800" dirty="0" smtClean="0">
                <a:solidFill>
                  <a:srgbClr val="002060"/>
                </a:solidFill>
                <a:latin typeface="Times New Roman" pitchFamily="18" charset="0"/>
                <a:cs typeface="Times New Roman" pitchFamily="18" charset="0"/>
              </a:rPr>
              <a:t>, в традиционном обучении встречается редко. В педагогической практике как самостоятельное действие обычно применяется только последняя операция – работа с реальностью с привлечением схемы или модели. </a:t>
            </a:r>
            <a:br>
              <a:rPr lang="ru-RU" sz="1800" dirty="0" smtClean="0">
                <a:solidFill>
                  <a:srgbClr val="002060"/>
                </a:solidFill>
                <a:latin typeface="Times New Roman" pitchFamily="18" charset="0"/>
                <a:cs typeface="Times New Roman" pitchFamily="18" charset="0"/>
              </a:rPr>
            </a:br>
            <a:r>
              <a:rPr lang="ru-RU" sz="1800" dirty="0" smtClean="0">
                <a:solidFill>
                  <a:srgbClr val="002060"/>
                </a:solidFill>
                <a:latin typeface="Times New Roman" pitchFamily="18" charset="0"/>
                <a:cs typeface="Times New Roman" pitchFamily="18" charset="0"/>
              </a:rPr>
              <a:t>     </a:t>
            </a:r>
            <a:endParaRPr lang="ru-RU" sz="1800" dirty="0" smtClean="0">
              <a:solidFill>
                <a:srgbClr val="002060"/>
              </a:solidFill>
            </a:endParaRPr>
          </a:p>
        </p:txBody>
      </p:sp>
    </p:spTree>
    <p:extLst>
      <p:ext uri="{BB962C8B-B14F-4D97-AF65-F5344CB8AC3E}">
        <p14:creationId xmlns:p14="http://schemas.microsoft.com/office/powerpoint/2010/main" val="2763483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13187" y="323529"/>
            <a:ext cx="5381513" cy="1152128"/>
          </a:xfrm>
        </p:spPr>
        <p:txBody>
          <a:bodyPr/>
          <a:lstStyle/>
          <a:p>
            <a:pPr marL="182880" indent="0" algn="ctr">
              <a:buNone/>
            </a:pPr>
            <a:r>
              <a:rPr lang="ru-RU" sz="4800" dirty="0" smtClean="0">
                <a:solidFill>
                  <a:schemeClr val="accent3">
                    <a:lumMod val="50000"/>
                  </a:schemeClr>
                </a:solidFill>
              </a:rPr>
              <a:t/>
            </a:r>
            <a:br>
              <a:rPr lang="ru-RU" sz="4800" dirty="0" smtClean="0">
                <a:solidFill>
                  <a:schemeClr val="accent3">
                    <a:lumMod val="50000"/>
                  </a:schemeClr>
                </a:solidFill>
              </a:rPr>
            </a:br>
            <a:endParaRPr lang="ru-RU" sz="3200" dirty="0">
              <a:solidFill>
                <a:schemeClr val="accent3">
                  <a:lumMod val="50000"/>
                </a:schemeClr>
              </a:solidFill>
            </a:endParaRPr>
          </a:p>
        </p:txBody>
      </p:sp>
      <p:sp>
        <p:nvSpPr>
          <p:cNvPr id="5" name="Прямоугольник 4"/>
          <p:cNvSpPr/>
          <p:nvPr/>
        </p:nvSpPr>
        <p:spPr>
          <a:xfrm>
            <a:off x="188640" y="323528"/>
            <a:ext cx="6480720" cy="9941183"/>
          </a:xfrm>
          <a:prstGeom prst="rect">
            <a:avLst/>
          </a:prstGeom>
        </p:spPr>
        <p:txBody>
          <a:bodyPr wrap="square">
            <a:spAutoFit/>
          </a:bodyPr>
          <a:lstStyle/>
          <a:p>
            <a:pPr indent="444500"/>
            <a:r>
              <a:rPr lang="ru-RU" sz="2000" dirty="0" smtClean="0">
                <a:solidFill>
                  <a:srgbClr val="002060"/>
                </a:solidFill>
                <a:latin typeface="Times New Roman" pitchFamily="18" charset="0"/>
                <a:cs typeface="Times New Roman" pitchFamily="18" charset="0"/>
              </a:rPr>
              <a:t>Модель — это своеобразный каркас, структура какого-либо предмета или явления. В целом, существует три этапа работы по моделям:</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1) имитационный, который заключается в повторении и запоминании модели;</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2) манипуляционный, в котором с моделью проделываются различные изменения, в результате чего возникают ее варианты;</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3) созидательный – воспитанники строят большое количество новых моделей и их вариантов, используя не столько изменение модели, но и сцепление двух или нескольких моделей. </a:t>
            </a:r>
          </a:p>
          <a:p>
            <a:pPr indent="444500"/>
            <a:r>
              <a:rPr lang="ru-RU" sz="2000" dirty="0" smtClean="0">
                <a:solidFill>
                  <a:srgbClr val="002060"/>
                </a:solidFill>
                <a:latin typeface="Times New Roman" pitchFamily="18" charset="0"/>
                <a:cs typeface="Times New Roman" pitchFamily="18" charset="0"/>
              </a:rPr>
              <a:t>Когда воспитанник видит в наглядной форме, благодаря схемам и моделям, существенные характеристики объектов (скрытые свойства и связи предметов), им осуществляется более полный анализ реальности. При применении схем и моделей включаются все возможные ресурсы ребенка(в частности, восприятие, мышление, память, воображение, речь).</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Таким образом, планомерное формирование художественно-творческой деятельности воспитанников  на основе моделирования и схематизации приводит к разностороннему развитию всех ресурсов (функций) индивидуума, а не изменениям в сфере одного какого-либо процесса, - это, на наш взгляд, один из критериев эффективности обучения.</a:t>
            </a:r>
          </a:p>
          <a:p>
            <a:pPr indent="444500"/>
            <a:endParaRPr lang="ru-RU" sz="2000" dirty="0" smtClean="0">
              <a:solidFill>
                <a:srgbClr val="002060"/>
              </a:solidFill>
              <a:latin typeface="Times New Roman" pitchFamily="18" charset="0"/>
              <a:cs typeface="Times New Roman" pitchFamily="18" charset="0"/>
            </a:endParaRPr>
          </a:p>
          <a:p>
            <a:endParaRPr lang="ru-RU" sz="2000" dirty="0" smtClean="0">
              <a:solidFill>
                <a:srgbClr val="002060"/>
              </a:solidFill>
              <a:latin typeface="Times New Roman" pitchFamily="18" charset="0"/>
              <a:cs typeface="Times New Roman" pitchFamily="18" charset="0"/>
            </a:endParaRPr>
          </a:p>
          <a:p>
            <a:r>
              <a:rPr lang="ru-RU" sz="2000" dirty="0" smtClean="0">
                <a:solidFill>
                  <a:srgbClr val="002060"/>
                </a:solidFill>
              </a:rPr>
              <a:t/>
            </a:r>
            <a:br>
              <a:rPr lang="ru-RU" sz="2000" dirty="0" smtClean="0">
                <a:solidFill>
                  <a:srgbClr val="002060"/>
                </a:solidFill>
              </a:rPr>
            </a:br>
            <a:r>
              <a:rPr lang="ru-RU" sz="2000" dirty="0" smtClean="0"/>
              <a:t/>
            </a:r>
            <a:br>
              <a:rPr lang="ru-RU" sz="2000" dirty="0" smtClean="0"/>
            </a:br>
            <a:endParaRPr lang="ru-RU" sz="2000" dirty="0"/>
          </a:p>
        </p:txBody>
      </p:sp>
      <p:sp>
        <p:nvSpPr>
          <p:cNvPr id="6" name="Прямоугольник 5"/>
          <p:cNvSpPr/>
          <p:nvPr/>
        </p:nvSpPr>
        <p:spPr>
          <a:xfrm>
            <a:off x="188640" y="2411762"/>
            <a:ext cx="4954860" cy="646331"/>
          </a:xfrm>
          <a:prstGeom prst="rect">
            <a:avLst/>
          </a:prstGeom>
        </p:spPr>
        <p:txBody>
          <a:bodyPr wrap="square">
            <a:spAutoFit/>
          </a:bodyPr>
          <a:lstStyle/>
          <a:p>
            <a:r>
              <a:rPr lang="ru-RU" dirty="0" smtClean="0"/>
              <a:t/>
            </a:r>
            <a:br>
              <a:rPr lang="ru-RU" dirty="0" smtClean="0"/>
            </a:br>
            <a:endParaRPr lang="ru-RU" dirty="0"/>
          </a:p>
        </p:txBody>
      </p:sp>
    </p:spTree>
    <p:extLst>
      <p:ext uri="{BB962C8B-B14F-4D97-AF65-F5344CB8AC3E}">
        <p14:creationId xmlns:p14="http://schemas.microsoft.com/office/powerpoint/2010/main" val="4107395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858000" cy="971600"/>
          </a:xfrm>
        </p:spPr>
        <p:txBody>
          <a:bodyPr/>
          <a:lstStyle/>
          <a:p>
            <a:pPr marL="0" indent="0" algn="ctr">
              <a:buNone/>
            </a:pPr>
            <a:r>
              <a:rPr lang="ru-RU" sz="3200" dirty="0" smtClean="0">
                <a:solidFill>
                  <a:schemeClr val="accent3">
                    <a:lumMod val="50000"/>
                  </a:schemeClr>
                </a:solidFill>
              </a:rPr>
              <a:t>  </a:t>
            </a:r>
            <a:r>
              <a:rPr lang="en-US" sz="3200" dirty="0" smtClean="0">
                <a:solidFill>
                  <a:schemeClr val="accent3">
                    <a:lumMod val="50000"/>
                  </a:schemeClr>
                </a:solidFill>
                <a:effectLst/>
              </a:rPr>
              <a:t>II </a:t>
            </a:r>
            <a:r>
              <a:rPr lang="ru-RU" sz="3200" dirty="0" smtClean="0">
                <a:solidFill>
                  <a:schemeClr val="accent3">
                    <a:lumMod val="50000"/>
                  </a:schemeClr>
                </a:solidFill>
                <a:effectLst/>
              </a:rPr>
              <a:t>этап(о</a:t>
            </a:r>
            <a:r>
              <a:rPr lang="ru-RU" sz="3200" dirty="0" smtClean="0">
                <a:solidFill>
                  <a:schemeClr val="accent3">
                    <a:lumMod val="50000"/>
                  </a:schemeClr>
                </a:solidFill>
                <a:effectLst/>
                <a:latin typeface="Times New Roman" pitchFamily="18" charset="0"/>
                <a:cs typeface="Times New Roman" pitchFamily="18" charset="0"/>
              </a:rPr>
              <a:t>сновной)</a:t>
            </a:r>
            <a:br>
              <a:rPr lang="ru-RU" sz="3200" dirty="0" smtClean="0">
                <a:solidFill>
                  <a:schemeClr val="accent3">
                    <a:lumMod val="50000"/>
                  </a:schemeClr>
                </a:solidFill>
                <a:effectLst/>
                <a:latin typeface="Times New Roman" pitchFamily="18" charset="0"/>
                <a:cs typeface="Times New Roman" pitchFamily="18" charset="0"/>
              </a:rPr>
            </a:br>
            <a:r>
              <a:rPr lang="ru-RU" sz="3200" dirty="0" smtClean="0">
                <a:solidFill>
                  <a:schemeClr val="accent3">
                    <a:lumMod val="50000"/>
                  </a:schemeClr>
                </a:solidFill>
                <a:effectLst/>
                <a:latin typeface="Times New Roman" pitchFamily="18" charset="0"/>
                <a:cs typeface="Times New Roman" pitchFamily="18" charset="0"/>
              </a:rPr>
              <a:t>Содержание</a:t>
            </a:r>
            <a:r>
              <a:rPr lang="ru-RU" sz="4000" dirty="0" smtClean="0">
                <a:solidFill>
                  <a:schemeClr val="accent3">
                    <a:lumMod val="50000"/>
                  </a:schemeClr>
                </a:solidFill>
                <a:effectLst/>
                <a:latin typeface="Times New Roman" pitchFamily="18" charset="0"/>
                <a:cs typeface="Times New Roman" pitchFamily="18" charset="0"/>
              </a:rPr>
              <a:t/>
            </a:r>
            <a:br>
              <a:rPr lang="ru-RU" sz="4000" dirty="0" smtClean="0">
                <a:solidFill>
                  <a:schemeClr val="accent3">
                    <a:lumMod val="50000"/>
                  </a:schemeClr>
                </a:solidFill>
                <a:effectLst/>
                <a:latin typeface="Times New Roman" pitchFamily="18" charset="0"/>
                <a:cs typeface="Times New Roman" pitchFamily="18" charset="0"/>
              </a:rPr>
            </a:br>
            <a:endParaRPr lang="ru-RU" sz="4000" dirty="0">
              <a:solidFill>
                <a:schemeClr val="accent3">
                  <a:lumMod val="50000"/>
                </a:schemeClr>
              </a:solidFill>
              <a:effectLst/>
              <a:latin typeface="Times New Roman" pitchFamily="18" charset="0"/>
              <a:cs typeface="Times New Roman" pitchFamily="18" charset="0"/>
            </a:endParaRPr>
          </a:p>
        </p:txBody>
      </p:sp>
      <p:sp>
        <p:nvSpPr>
          <p:cNvPr id="3" name="Объект 2"/>
          <p:cNvSpPr>
            <a:spLocks noGrp="1"/>
          </p:cNvSpPr>
          <p:nvPr>
            <p:ph sz="quarter" idx="13"/>
          </p:nvPr>
        </p:nvSpPr>
        <p:spPr>
          <a:xfrm>
            <a:off x="260648" y="971600"/>
            <a:ext cx="6264696" cy="7920880"/>
          </a:xfrm>
        </p:spPr>
        <p:txBody>
          <a:bodyPr>
            <a:normAutofit fontScale="92500" lnSpcReduction="10000"/>
          </a:bodyPr>
          <a:lstStyle/>
          <a:p>
            <a:pPr marL="502920" indent="-457200">
              <a:buClrTx/>
              <a:buSzPct val="100000"/>
              <a:buFont typeface="+mj-lt"/>
              <a:buAutoNum type="arabicPeriod"/>
            </a:pPr>
            <a:r>
              <a:rPr lang="ru-RU" sz="1800" dirty="0" smtClean="0">
                <a:solidFill>
                  <a:srgbClr val="002060"/>
                </a:solidFill>
                <a:latin typeface="Times New Roman" pitchFamily="18" charset="0"/>
                <a:cs typeface="Times New Roman" pitchFamily="18" charset="0"/>
              </a:rPr>
              <a:t>Содержание кружковой деятельности «Умелые ручки» реализуются программами: «Цветные ладошки» И.А. Лыковой, Т.Н. </a:t>
            </a:r>
            <a:r>
              <a:rPr lang="ru-RU" sz="1800" dirty="0" err="1" smtClean="0">
                <a:solidFill>
                  <a:srgbClr val="002060"/>
                </a:solidFill>
                <a:latin typeface="Times New Roman" pitchFamily="18" charset="0"/>
                <a:cs typeface="Times New Roman" pitchFamily="18" charset="0"/>
              </a:rPr>
              <a:t>Дороновой</a:t>
            </a:r>
            <a:r>
              <a:rPr lang="ru-RU" sz="1800" dirty="0" smtClean="0">
                <a:solidFill>
                  <a:srgbClr val="002060"/>
                </a:solidFill>
                <a:latin typeface="Times New Roman" pitchFamily="18" charset="0"/>
                <a:cs typeface="Times New Roman" pitchFamily="18" charset="0"/>
              </a:rPr>
              <a:t> «Радуга».</a:t>
            </a:r>
          </a:p>
          <a:p>
            <a:pPr marL="502920" indent="-457200">
              <a:buClrTx/>
              <a:buSzPct val="100000"/>
              <a:buFont typeface="+mj-lt"/>
              <a:buAutoNum type="arabicPeriod"/>
            </a:pPr>
            <a:r>
              <a:rPr lang="ru-RU" sz="1800" dirty="0" smtClean="0">
                <a:solidFill>
                  <a:srgbClr val="002060"/>
                </a:solidFill>
                <a:latin typeface="Times New Roman" pitchFamily="18" charset="0"/>
                <a:cs typeface="Times New Roman" pitchFamily="18" charset="0"/>
              </a:rPr>
              <a:t>В процессе обучения используются методы:</a:t>
            </a:r>
          </a:p>
          <a:p>
            <a:pPr>
              <a:lnSpc>
                <a:spcPct val="120000"/>
              </a:lnSpc>
              <a:spcBef>
                <a:spcPts val="0"/>
              </a:spcBef>
              <a:spcAft>
                <a:spcPts val="0"/>
              </a:spcAft>
              <a:buClrTx/>
              <a:buSzPct val="100000"/>
              <a:buFont typeface="Arial" pitchFamily="34" charset="0"/>
              <a:buChar char="•"/>
            </a:pPr>
            <a:r>
              <a:rPr lang="ru-RU" sz="1800" dirty="0" smtClean="0">
                <a:solidFill>
                  <a:srgbClr val="002060"/>
                </a:solidFill>
                <a:latin typeface="Times New Roman" pitchFamily="18" charset="0"/>
                <a:cs typeface="Times New Roman" pitchFamily="18" charset="0"/>
              </a:rPr>
              <a:t> наглядные:</a:t>
            </a:r>
          </a:p>
          <a:p>
            <a:pPr marL="45720" indent="0">
              <a:lnSpc>
                <a:spcPct val="120000"/>
              </a:lnSpc>
              <a:spcBef>
                <a:spcPts val="0"/>
              </a:spcBef>
              <a:spcAft>
                <a:spcPts val="0"/>
              </a:spcAft>
              <a:buClrTx/>
              <a:buSzPct val="100000"/>
              <a:buNone/>
            </a:pPr>
            <a:r>
              <a:rPr lang="ru-RU" sz="1800" dirty="0" smtClean="0">
                <a:solidFill>
                  <a:srgbClr val="002060"/>
                </a:solidFill>
                <a:latin typeface="Times New Roman" pitchFamily="18" charset="0"/>
                <a:cs typeface="Times New Roman" pitchFamily="18" charset="0"/>
              </a:rPr>
              <a:t> - модель;</a:t>
            </a:r>
          </a:p>
          <a:p>
            <a:pPr marL="45720" indent="0">
              <a:lnSpc>
                <a:spcPct val="120000"/>
              </a:lnSpc>
              <a:spcBef>
                <a:spcPts val="0"/>
              </a:spcBef>
              <a:spcAft>
                <a:spcPts val="0"/>
              </a:spcAft>
              <a:buClrTx/>
              <a:buSzPct val="100000"/>
              <a:buNone/>
            </a:pPr>
            <a:r>
              <a:rPr lang="ru-RU" sz="1800" dirty="0">
                <a:solidFill>
                  <a:srgbClr val="002060"/>
                </a:solidFill>
                <a:latin typeface="Times New Roman" pitchFamily="18" charset="0"/>
                <a:cs typeface="Times New Roman" pitchFamily="18" charset="0"/>
              </a:rPr>
              <a:t> </a:t>
            </a:r>
            <a:r>
              <a:rPr lang="ru-RU" sz="1800" dirty="0" smtClean="0">
                <a:solidFill>
                  <a:srgbClr val="002060"/>
                </a:solidFill>
                <a:latin typeface="Times New Roman" pitchFamily="18" charset="0"/>
                <a:cs typeface="Times New Roman" pitchFamily="18" charset="0"/>
              </a:rPr>
              <a:t>- схема;</a:t>
            </a:r>
          </a:p>
          <a:p>
            <a:pPr marL="45720" indent="0">
              <a:lnSpc>
                <a:spcPct val="120000"/>
              </a:lnSpc>
              <a:spcBef>
                <a:spcPts val="0"/>
              </a:spcBef>
              <a:spcAft>
                <a:spcPts val="0"/>
              </a:spcAft>
              <a:buClrTx/>
              <a:buSzPct val="100000"/>
              <a:buNone/>
            </a:pPr>
            <a:r>
              <a:rPr lang="ru-RU" sz="1800" dirty="0">
                <a:solidFill>
                  <a:srgbClr val="002060"/>
                </a:solidFill>
                <a:latin typeface="Times New Roman" pitchFamily="18" charset="0"/>
                <a:cs typeface="Times New Roman" pitchFamily="18" charset="0"/>
              </a:rPr>
              <a:t> </a:t>
            </a:r>
            <a:r>
              <a:rPr lang="ru-RU" sz="1800" dirty="0" smtClean="0">
                <a:solidFill>
                  <a:srgbClr val="002060"/>
                </a:solidFill>
                <a:latin typeface="Times New Roman" pitchFamily="18" charset="0"/>
                <a:cs typeface="Times New Roman" pitchFamily="18" charset="0"/>
              </a:rPr>
              <a:t>- использование ИКТ.</a:t>
            </a:r>
          </a:p>
          <a:p>
            <a:pPr>
              <a:lnSpc>
                <a:spcPct val="120000"/>
              </a:lnSpc>
              <a:spcBef>
                <a:spcPts val="0"/>
              </a:spcBef>
              <a:spcAft>
                <a:spcPts val="0"/>
              </a:spcAft>
              <a:buClrTx/>
              <a:buSzPct val="100000"/>
              <a:buFont typeface="Arial" pitchFamily="34" charset="0"/>
              <a:buChar char="•"/>
            </a:pPr>
            <a:r>
              <a:rPr lang="ru-RU" sz="1800" dirty="0" smtClean="0">
                <a:solidFill>
                  <a:srgbClr val="002060"/>
                </a:solidFill>
                <a:latin typeface="Times New Roman" pitchFamily="18" charset="0"/>
                <a:cs typeface="Times New Roman" pitchFamily="18" charset="0"/>
              </a:rPr>
              <a:t>практические:</a:t>
            </a:r>
          </a:p>
          <a:p>
            <a:pPr marL="45720" indent="0">
              <a:lnSpc>
                <a:spcPct val="120000"/>
              </a:lnSpc>
              <a:spcBef>
                <a:spcPts val="0"/>
              </a:spcBef>
              <a:spcAft>
                <a:spcPts val="0"/>
              </a:spcAft>
              <a:buClrTx/>
              <a:buSzPct val="100000"/>
              <a:buNone/>
            </a:pPr>
            <a:r>
              <a:rPr lang="ru-RU" sz="1800" dirty="0" smtClean="0">
                <a:solidFill>
                  <a:srgbClr val="002060"/>
                </a:solidFill>
                <a:latin typeface="Times New Roman" pitchFamily="18" charset="0"/>
                <a:cs typeface="Times New Roman" pitchFamily="18" charset="0"/>
              </a:rPr>
              <a:t> - игровой;</a:t>
            </a:r>
          </a:p>
          <a:p>
            <a:pPr marL="45720" indent="0">
              <a:lnSpc>
                <a:spcPct val="120000"/>
              </a:lnSpc>
              <a:spcBef>
                <a:spcPts val="0"/>
              </a:spcBef>
              <a:spcAft>
                <a:spcPts val="0"/>
              </a:spcAft>
              <a:buClrTx/>
              <a:buSzPct val="100000"/>
              <a:buNone/>
            </a:pPr>
            <a:r>
              <a:rPr lang="ru-RU" sz="1800" dirty="0">
                <a:solidFill>
                  <a:srgbClr val="002060"/>
                </a:solidFill>
                <a:latin typeface="Times New Roman" pitchFamily="18" charset="0"/>
                <a:cs typeface="Times New Roman" pitchFamily="18" charset="0"/>
              </a:rPr>
              <a:t> </a:t>
            </a:r>
            <a:r>
              <a:rPr lang="ru-RU" sz="1800" dirty="0" smtClean="0">
                <a:solidFill>
                  <a:srgbClr val="002060"/>
                </a:solidFill>
                <a:latin typeface="Times New Roman" pitchFamily="18" charset="0"/>
                <a:cs typeface="Times New Roman" pitchFamily="18" charset="0"/>
              </a:rPr>
              <a:t>- упражнения.</a:t>
            </a:r>
          </a:p>
          <a:p>
            <a:pPr marL="45720" indent="0">
              <a:buClrTx/>
              <a:buSzPct val="100000"/>
              <a:buNone/>
            </a:pPr>
            <a:r>
              <a:rPr lang="ru-RU" sz="1300" dirty="0" smtClean="0">
                <a:solidFill>
                  <a:srgbClr val="002060"/>
                </a:solidFill>
                <a:latin typeface="Times New Roman" pitchFamily="18" charset="0"/>
                <a:cs typeface="Times New Roman" pitchFamily="18" charset="0"/>
              </a:rPr>
              <a:t>Например:</a:t>
            </a:r>
          </a:p>
          <a:p>
            <a:pPr marL="45720" indent="0">
              <a:buClrTx/>
              <a:buSzPct val="100000"/>
              <a:buNone/>
            </a:pPr>
            <a:r>
              <a:rPr lang="ru-RU" sz="1300" b="1" dirty="0" smtClean="0">
                <a:solidFill>
                  <a:srgbClr val="002060"/>
                </a:solidFill>
                <a:latin typeface="Times New Roman" pitchFamily="18" charset="0"/>
                <a:cs typeface="Times New Roman" pitchFamily="18" charset="0"/>
              </a:rPr>
              <a:t> </a:t>
            </a:r>
            <a:r>
              <a:rPr lang="ru-RU" sz="1300" b="1" dirty="0">
                <a:solidFill>
                  <a:srgbClr val="002060"/>
                </a:solidFill>
                <a:latin typeface="Times New Roman" pitchFamily="18" charset="0"/>
                <a:cs typeface="Times New Roman" pitchFamily="18" charset="0"/>
              </a:rPr>
              <a:t>«Формы»</a:t>
            </a:r>
          </a:p>
          <a:p>
            <a:pPr marL="45720" indent="0">
              <a:buClrTx/>
              <a:buSzPct val="100000"/>
              <a:buNone/>
            </a:pPr>
            <a:r>
              <a:rPr lang="ru-RU" sz="1300" b="1" dirty="0">
                <a:solidFill>
                  <a:srgbClr val="002060"/>
                </a:solidFill>
                <a:latin typeface="Times New Roman" pitchFamily="18" charset="0"/>
                <a:cs typeface="Times New Roman" pitchFamily="18" charset="0"/>
              </a:rPr>
              <a:t>Цель:</a:t>
            </a:r>
            <a:r>
              <a:rPr lang="ru-RU" sz="1300" dirty="0">
                <a:solidFill>
                  <a:srgbClr val="002060"/>
                </a:solidFill>
                <a:latin typeface="Times New Roman" pitchFamily="18" charset="0"/>
                <a:cs typeface="Times New Roman" pitchFamily="18" charset="0"/>
              </a:rPr>
              <a:t> упражнять детей в создании разных образов на основе преобразования форм и творческого воображения.</a:t>
            </a:r>
          </a:p>
          <a:p>
            <a:pPr marL="45720" indent="0">
              <a:buClrTx/>
              <a:buSzPct val="100000"/>
              <a:buNone/>
            </a:pPr>
            <a:r>
              <a:rPr lang="ru-RU" sz="1300" b="1" dirty="0">
                <a:solidFill>
                  <a:srgbClr val="002060"/>
                </a:solidFill>
                <a:latin typeface="Times New Roman" pitchFamily="18" charset="0"/>
                <a:cs typeface="Times New Roman" pitchFamily="18" charset="0"/>
              </a:rPr>
              <a:t>Варианты:</a:t>
            </a:r>
          </a:p>
          <a:p>
            <a:pPr marL="45720" indent="0">
              <a:buClrTx/>
              <a:buSzPct val="100000"/>
              <a:buNone/>
            </a:pPr>
            <a:r>
              <a:rPr lang="ru-RU" sz="1300" dirty="0">
                <a:solidFill>
                  <a:srgbClr val="002060"/>
                </a:solidFill>
                <a:latin typeface="Times New Roman" pitchFamily="18" charset="0"/>
                <a:cs typeface="Times New Roman" pitchFamily="18" charset="0"/>
              </a:rPr>
              <a:t>• Вылепить несколько геометрических тел (шар, кубик, кирпичик, пирамида) или фигур (круг, квадрат, треугольник). Предложить соединить их и превратить в разные предметы.</a:t>
            </a:r>
          </a:p>
          <a:p>
            <a:pPr marL="45720" indent="0">
              <a:buClrTx/>
              <a:buSzPct val="100000"/>
              <a:buNone/>
            </a:pPr>
            <a:r>
              <a:rPr lang="ru-RU" sz="1300" dirty="0">
                <a:solidFill>
                  <a:srgbClr val="002060"/>
                </a:solidFill>
                <a:latin typeface="Times New Roman" pitchFamily="18" charset="0"/>
                <a:cs typeface="Times New Roman" pitchFamily="18" charset="0"/>
              </a:rPr>
              <a:t>• Слепить двух похожих цыплят (или другой образ) из разных форм.</a:t>
            </a:r>
          </a:p>
          <a:p>
            <a:pPr marL="45720" indent="0">
              <a:buClrTx/>
              <a:buSzPct val="100000"/>
              <a:buNone/>
            </a:pPr>
            <a:r>
              <a:rPr lang="ru-RU" sz="1300" dirty="0">
                <a:solidFill>
                  <a:srgbClr val="002060"/>
                </a:solidFill>
                <a:latin typeface="Times New Roman" pitchFamily="18" charset="0"/>
                <a:cs typeface="Times New Roman" pitchFamily="18" charset="0"/>
              </a:rPr>
              <a:t>• «Читаем форму» - шар, диск, цилиндр, прямой и волнистый жгутик, пирамида, конус, клякса и т. д. На что это похоже? В этом упражнении лучше использовать материал нейтрального цвета, чтобы не вызывать у детей цветовых ассоциаций.</a:t>
            </a:r>
          </a:p>
          <a:p>
            <a:pPr marL="45720" indent="0">
              <a:buClrTx/>
              <a:buSzPct val="100000"/>
              <a:buNone/>
            </a:pPr>
            <a:r>
              <a:rPr lang="ru-RU" sz="1300" dirty="0">
                <a:solidFill>
                  <a:srgbClr val="002060"/>
                </a:solidFill>
                <a:latin typeface="Times New Roman" pitchFamily="18" charset="0"/>
                <a:cs typeface="Times New Roman" pitchFamily="18" charset="0"/>
              </a:rPr>
              <a:t>• Собери фигуру по картинке или схеме. Например: самолёт, собака, девочка, башня, кораблик и т. д</a:t>
            </a:r>
            <a:r>
              <a:rPr lang="ru-RU" sz="1300" dirty="0" smtClean="0">
                <a:solidFill>
                  <a:srgbClr val="002060"/>
                </a:solidFill>
                <a:latin typeface="Times New Roman" pitchFamily="18" charset="0"/>
                <a:cs typeface="Times New Roman" pitchFamily="18" charset="0"/>
              </a:rPr>
              <a:t>.</a:t>
            </a:r>
          </a:p>
          <a:p>
            <a:pPr marL="45720" indent="0">
              <a:buClrTx/>
              <a:buSzPct val="100000"/>
              <a:buNone/>
            </a:pPr>
            <a:r>
              <a:rPr lang="ru-RU" sz="1300" b="1" dirty="0">
                <a:solidFill>
                  <a:srgbClr val="002060"/>
                </a:solidFill>
                <a:latin typeface="Times New Roman" pitchFamily="18" charset="0"/>
                <a:cs typeface="Times New Roman" pitchFamily="18" charset="0"/>
              </a:rPr>
              <a:t>«Пляшущие человечки»</a:t>
            </a:r>
          </a:p>
          <a:p>
            <a:pPr marL="45720" indent="0">
              <a:buClrTx/>
              <a:buSzPct val="100000"/>
              <a:buNone/>
            </a:pPr>
            <a:r>
              <a:rPr lang="ru-RU" sz="1300" dirty="0">
                <a:solidFill>
                  <a:srgbClr val="002060"/>
                </a:solidFill>
                <a:latin typeface="Times New Roman" pitchFamily="18" charset="0"/>
                <a:cs typeface="Times New Roman" pitchFamily="18" charset="0"/>
              </a:rPr>
              <a:t>Цель: учить анализировать простейшие схемы (фигурки человечков в разных позах) ; создавать на основе прочитанной информации выразительный динамичный образ и передать в лепке заданное движение.</a:t>
            </a:r>
          </a:p>
          <a:p>
            <a:pPr marL="45720" indent="0">
              <a:buClrTx/>
              <a:buSzPct val="100000"/>
              <a:buNone/>
            </a:pPr>
            <a:r>
              <a:rPr lang="ru-RU" sz="1300" dirty="0">
                <a:solidFill>
                  <a:srgbClr val="002060"/>
                </a:solidFill>
                <a:latin typeface="Times New Roman" pitchFamily="18" charset="0"/>
                <a:cs typeface="Times New Roman" pitchFamily="18" charset="0"/>
              </a:rPr>
              <a:t>Варианты:</a:t>
            </a:r>
          </a:p>
          <a:p>
            <a:pPr marL="45720" indent="0">
              <a:buClrTx/>
              <a:buSzPct val="100000"/>
              <a:buNone/>
            </a:pPr>
            <a:r>
              <a:rPr lang="ru-RU" sz="1300" dirty="0">
                <a:solidFill>
                  <a:srgbClr val="002060"/>
                </a:solidFill>
                <a:latin typeface="Times New Roman" pitchFamily="18" charset="0"/>
                <a:cs typeface="Times New Roman" pitchFamily="18" charset="0"/>
              </a:rPr>
              <a:t>• Повторить движение или принять такую же позу, как человек, изображённый на карточке. А после вылепить.</a:t>
            </a:r>
          </a:p>
          <a:p>
            <a:pPr marL="45720" indent="0">
              <a:buClrTx/>
              <a:buSzPct val="100000"/>
              <a:buNone/>
            </a:pPr>
            <a:r>
              <a:rPr lang="ru-RU" sz="1300" dirty="0">
                <a:solidFill>
                  <a:srgbClr val="002060"/>
                </a:solidFill>
                <a:latin typeface="Times New Roman" pitchFamily="18" charset="0"/>
                <a:cs typeface="Times New Roman" pitchFamily="18" charset="0"/>
              </a:rPr>
              <a:t>• Вылепить человека в какой-нибудь позе по желанию.</a:t>
            </a:r>
          </a:p>
          <a:p>
            <a:pPr marL="45720" indent="0">
              <a:buClrTx/>
              <a:buSzPct val="100000"/>
              <a:buNone/>
            </a:pPr>
            <a:r>
              <a:rPr lang="ru-RU" sz="1300" dirty="0">
                <a:solidFill>
                  <a:srgbClr val="002060"/>
                </a:solidFill>
                <a:latin typeface="Times New Roman" pitchFamily="18" charset="0"/>
                <a:cs typeface="Times New Roman" pitchFamily="18" charset="0"/>
              </a:rPr>
              <a:t>• Объединить вылепленные фигурки в общую композицию.</a:t>
            </a:r>
          </a:p>
          <a:p>
            <a:pPr marL="45720" indent="0">
              <a:buClrTx/>
              <a:buSzPct val="100000"/>
              <a:buNone/>
            </a:pPr>
            <a:endParaRPr lang="ru-RU" sz="1300" dirty="0">
              <a:solidFill>
                <a:srgbClr val="002060"/>
              </a:solidFill>
              <a:latin typeface="Times New Roman" pitchFamily="18" charset="0"/>
              <a:cs typeface="Times New Roman" pitchFamily="18" charset="0"/>
            </a:endParaRPr>
          </a:p>
          <a:p>
            <a:pPr marL="45720" indent="0">
              <a:buClrTx/>
              <a:buSzPct val="100000"/>
              <a:buNone/>
            </a:pPr>
            <a:endParaRPr lang="ru-RU" sz="2000" dirty="0" smtClean="0">
              <a:solidFill>
                <a:srgbClr val="002060"/>
              </a:solidFill>
              <a:latin typeface="Times New Roman" pitchFamily="18" charset="0"/>
              <a:cs typeface="Times New Roman" pitchFamily="18" charset="0"/>
            </a:endParaRPr>
          </a:p>
          <a:p>
            <a:pPr marL="45720" indent="0">
              <a:buClrTx/>
              <a:buSzPct val="100000"/>
              <a:buNone/>
            </a:pPr>
            <a:endParaRPr lang="ru-RU" sz="2000" dirty="0" smtClean="0">
              <a:solidFill>
                <a:srgbClr val="002060"/>
              </a:solidFill>
              <a:latin typeface="Times New Roman" pitchFamily="18" charset="0"/>
              <a:cs typeface="Times New Roman" pitchFamily="18" charset="0"/>
            </a:endParaRPr>
          </a:p>
          <a:p>
            <a:pPr marL="0" indent="44450" algn="just">
              <a:lnSpc>
                <a:spcPct val="170000"/>
              </a:lnSpc>
              <a:buClrTx/>
              <a:buSzPct val="100000"/>
              <a:buFont typeface="+mj-lt"/>
              <a:buAutoNum type="arabicPeriod"/>
            </a:pPr>
            <a:endParaRPr lang="ru-RU" sz="2000" dirty="0" smtClean="0">
              <a:solidFill>
                <a:srgbClr val="002060"/>
              </a:solidFill>
              <a:latin typeface="Times New Roman" pitchFamily="18" charset="0"/>
              <a:cs typeface="Times New Roman" pitchFamily="18" charset="0"/>
            </a:endParaRPr>
          </a:p>
          <a:p>
            <a:pPr marL="0" indent="44450" algn="just">
              <a:lnSpc>
                <a:spcPct val="170000"/>
              </a:lnSpc>
              <a:buClrTx/>
              <a:buSzPct val="100000"/>
              <a:buNone/>
            </a:pPr>
            <a:endParaRPr lang="ru-RU" sz="2400" dirty="0" smtClean="0">
              <a:latin typeface="Times New Roman" pitchFamily="18" charset="0"/>
              <a:cs typeface="Times New Roman" pitchFamily="18" charset="0"/>
            </a:endParaRPr>
          </a:p>
          <a:p>
            <a:pPr marL="0" indent="44450" algn="just">
              <a:lnSpc>
                <a:spcPct val="170000"/>
              </a:lnSpc>
              <a:buClrTx/>
              <a:buSzPct val="100000"/>
              <a:buNone/>
            </a:pPr>
            <a:endParaRPr lang="ru-RU" sz="2400" dirty="0" smtClean="0">
              <a:solidFill>
                <a:schemeClr val="accent3">
                  <a:lumMod val="50000"/>
                </a:schemeClr>
              </a:solidFill>
              <a:latin typeface="Times New Roman" pitchFamily="18" charset="0"/>
              <a:cs typeface="Times New Roman" pitchFamily="18" charset="0"/>
            </a:endParaRPr>
          </a:p>
          <a:p>
            <a:pPr marL="534988" indent="-490538" algn="just">
              <a:lnSpc>
                <a:spcPct val="170000"/>
              </a:lnSpc>
              <a:buClrTx/>
              <a:buSzPct val="100000"/>
              <a:buNone/>
            </a:pPr>
            <a:endParaRPr lang="ru-RU" sz="2100" dirty="0" smtClean="0">
              <a:latin typeface="Times New Roman" pitchFamily="18" charset="0"/>
              <a:cs typeface="Times New Roman" pitchFamily="18" charset="0"/>
            </a:endParaRPr>
          </a:p>
          <a:p>
            <a:pPr marL="45720" indent="0" algn="just">
              <a:lnSpc>
                <a:spcPct val="170000"/>
              </a:lnSpc>
              <a:buNone/>
            </a:pPr>
            <a:endParaRPr lang="ru-RU" sz="4500" dirty="0" smtClean="0">
              <a:solidFill>
                <a:schemeClr val="accent3">
                  <a:lumMod val="50000"/>
                </a:schemeClr>
              </a:solidFill>
            </a:endParaRPr>
          </a:p>
        </p:txBody>
      </p:sp>
    </p:spTree>
    <p:extLst>
      <p:ext uri="{BB962C8B-B14F-4D97-AF65-F5344CB8AC3E}">
        <p14:creationId xmlns:p14="http://schemas.microsoft.com/office/powerpoint/2010/main" val="2763483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1633</TotalTime>
  <Words>1063</Words>
  <Application>Microsoft Office PowerPoint</Application>
  <PresentationFormat>Экран (4:3)</PresentationFormat>
  <Paragraphs>119</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Воздушный поток</vt:lpstr>
      <vt:lpstr>  </vt:lpstr>
      <vt:lpstr>Актуальность</vt:lpstr>
      <vt:lpstr>Цель проекта </vt:lpstr>
      <vt:lpstr>Ожидаемый результат</vt:lpstr>
      <vt:lpstr>Условия реализации проекта  </vt:lpstr>
      <vt:lpstr>Этапы реализации проекта   </vt:lpstr>
      <vt:lpstr>  Состояние проблемы</vt:lpstr>
      <vt:lpstr> </vt:lpstr>
      <vt:lpstr>  II этап(основной) Содержание </vt:lpstr>
      <vt:lpstr>Алгоритм работы с моделью, схемой</vt:lpstr>
      <vt:lpstr>  Схемы и модели</vt:lpstr>
      <vt:lpstr>Презентация PowerPoint</vt:lpstr>
      <vt:lpstr>Презентация PowerPoint</vt:lpstr>
      <vt:lpstr>Работа с родителями</vt:lpstr>
      <vt:lpstr>Заключительный этап Содержание   </vt:lpstr>
      <vt:lpstr>Результативность</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дс 52</cp:lastModifiedBy>
  <cp:revision>142</cp:revision>
  <cp:lastPrinted>2014-08-22T08:37:07Z</cp:lastPrinted>
  <dcterms:created xsi:type="dcterms:W3CDTF">2014-08-17T16:00:26Z</dcterms:created>
  <dcterms:modified xsi:type="dcterms:W3CDTF">2014-12-05T10:41:51Z</dcterms:modified>
</cp:coreProperties>
</file>