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6" r:id="rId4"/>
    <p:sldId id="257" r:id="rId5"/>
    <p:sldId id="258" r:id="rId6"/>
    <p:sldId id="280" r:id="rId7"/>
    <p:sldId id="263" r:id="rId8"/>
    <p:sldId id="261" r:id="rId9"/>
    <p:sldId id="264" r:id="rId10"/>
    <p:sldId id="279" r:id="rId11"/>
    <p:sldId id="265" r:id="rId12"/>
    <p:sldId id="275" r:id="rId13"/>
    <p:sldId id="282" r:id="rId14"/>
    <p:sldId id="277" r:id="rId15"/>
    <p:sldId id="278" r:id="rId16"/>
    <p:sldId id="269" r:id="rId17"/>
    <p:sldId id="270" r:id="rId18"/>
    <p:sldId id="268" r:id="rId19"/>
    <p:sldId id="281" r:id="rId20"/>
    <p:sldId id="272" r:id="rId21"/>
    <p:sldId id="266" r:id="rId22"/>
    <p:sldId id="273" r:id="rId23"/>
    <p:sldId id="274" r:id="rId24"/>
    <p:sldId id="283" r:id="rId25"/>
    <p:sldId id="284" r:id="rId26"/>
    <p:sldId id="25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43" autoAdjust="0"/>
  </p:normalViewPr>
  <p:slideViewPr>
    <p:cSldViewPr>
      <p:cViewPr varScale="1">
        <p:scale>
          <a:sx n="102" d="100"/>
          <a:sy n="102" d="100"/>
        </p:scale>
        <p:origin x="-4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8D30-7CEC-410B-B05C-D58355EA9361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5849-3190-413B-BE16-4B07D47A4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8D30-7CEC-410B-B05C-D58355EA9361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5849-3190-413B-BE16-4B07D47A4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8D30-7CEC-410B-B05C-D58355EA9361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5849-3190-413B-BE16-4B07D47A4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8D30-7CEC-410B-B05C-D58355EA9361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5849-3190-413B-BE16-4B07D47A4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8D30-7CEC-410B-B05C-D58355EA9361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5849-3190-413B-BE16-4B07D47A4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8D30-7CEC-410B-B05C-D58355EA9361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5849-3190-413B-BE16-4B07D47A4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8D30-7CEC-410B-B05C-D58355EA9361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5849-3190-413B-BE16-4B07D47A4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8D30-7CEC-410B-B05C-D58355EA9361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5849-3190-413B-BE16-4B07D47A4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8D30-7CEC-410B-B05C-D58355EA9361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5849-3190-413B-BE16-4B07D47A4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8D30-7CEC-410B-B05C-D58355EA9361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5849-3190-413B-BE16-4B07D47A4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8D30-7CEC-410B-B05C-D58355EA9361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5849-3190-413B-BE16-4B07D47A4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38D30-7CEC-410B-B05C-D58355EA9361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45849-3190-413B-BE16-4B07D47A4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udocs.exdat.com/docs/index-74475.html?page=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272808" cy="1008112"/>
          </a:xfrm>
        </p:spPr>
        <p:txBody>
          <a:bodyPr>
            <a:noAutofit/>
          </a:bodyPr>
          <a:lstStyle/>
          <a:p>
            <a:r>
              <a:rPr lang="ru-RU" sz="1800" kern="10" dirty="0" smtClean="0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Государственное  бюджетное образовательное учреждение  детский сад  </a:t>
            </a:r>
            <a:br>
              <a:rPr lang="ru-RU" sz="1800" kern="10" dirty="0" smtClean="0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1800" kern="10" dirty="0" smtClean="0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общеразвивающего  вида № 880 </a:t>
            </a:r>
            <a:br>
              <a:rPr lang="ru-RU" sz="1800" kern="10" dirty="0" smtClean="0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1800" kern="10" dirty="0" smtClean="0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ВАО  г. Москвы</a:t>
            </a:r>
            <a:endParaRPr lang="ru-RU" sz="1800" kern="10" dirty="0">
              <a:ln w="3175">
                <a:solidFill>
                  <a:srgbClr val="0000FF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pPr algn="ctr">
              <a:buNone/>
            </a:pPr>
            <a:r>
              <a:rPr lang="ru-RU" sz="4000" kern="1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Формы работы учителя-логопеда</a:t>
            </a:r>
            <a:endParaRPr lang="ru-RU" sz="4000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>
              <a:buNone/>
            </a:pPr>
            <a:r>
              <a:rPr lang="ru-RU" sz="4000" kern="1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 семьёй</a:t>
            </a:r>
            <a:endParaRPr lang="ru-RU" sz="4000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4005064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ru-RU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Подготовила: Кухарева Ольга Анатольевна</a:t>
            </a:r>
            <a:endParaRPr lang="ru-RU" sz="800" kern="10" dirty="0" smtClean="0">
              <a:ln w="19050">
                <a:solidFill>
                  <a:srgbClr val="3366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dist"/>
            <a:endParaRPr lang="ru-RU" kern="10" dirty="0" smtClean="0">
              <a:ln w="19050">
                <a:solidFill>
                  <a:srgbClr val="3366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dist"/>
            <a:r>
              <a:rPr lang="ru-RU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Учитель-логопед детского сада № 880</a:t>
            </a:r>
            <a:endParaRPr lang="ru-RU" kern="10" dirty="0">
              <a:ln w="19050">
                <a:solidFill>
                  <a:srgbClr val="3366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1827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51519" y="1268760"/>
            <a:ext cx="5403551" cy="4392487"/>
          </a:xfrm>
        </p:spPr>
      </p:pic>
      <p:sp>
        <p:nvSpPr>
          <p:cNvPr id="3" name="Прямоугольник 2"/>
          <p:cNvSpPr/>
          <p:nvPr/>
        </p:nvSpPr>
        <p:spPr>
          <a:xfrm>
            <a:off x="5652120" y="1340768"/>
            <a:ext cx="33843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Дополнительно  предлагаются задания, направленные на обогащение словарного запаса детей, совершенствование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графо-моторных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навыков, развитие  психических функций.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60648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ДОПОЛНИТЕЛЬНЫЕ ЗАДАНИЯ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ДЛЯ  ДОМАШНЕЙ РАБОТЫ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7920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НАГЛЯДНО-ИНФОРМАЦИОННЫЕ ФОРМЫ РАБОТЫ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включает в себя: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ознакомление с результатами обследования;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«уголок логопеда»;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консультативный материал;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памятки;</a:t>
            </a:r>
          </a:p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фотостенд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Стрекотушки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», на котором родители могут увидеть фрагменты занятий с детьми;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«доска детских достижений» служит стимуляцией активности детей и родителей.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Наглядно-информационные  формы работы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Активизируют родителей в вопросах коррекции речи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ребёнка.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83152" cy="9807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ОЗНАКОМЛЕНИЕ РОДИТЕЛЕЙ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РЕЗУЛЬТАТАМИ ОБСЛЕДОВАНИЯ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IMG_536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403648" y="1340768"/>
            <a:ext cx="5568618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1824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475656" y="764704"/>
            <a:ext cx="5904656" cy="4428492"/>
          </a:xfrm>
        </p:spPr>
      </p:pic>
      <p:sp>
        <p:nvSpPr>
          <p:cNvPr id="6" name="TextBox 5"/>
          <p:cNvSpPr txBox="1"/>
          <p:nvPr/>
        </p:nvSpPr>
        <p:spPr>
          <a:xfrm>
            <a:off x="1403648" y="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«УГОЛОК   ЛОГОПЕДА»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851104" cy="9807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КОНСУЛЬТАТИВНЫЙ    МАТЕРИАЛ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N1834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187624" y="764704"/>
            <a:ext cx="6696744" cy="3304450"/>
          </a:xfrm>
        </p:spPr>
      </p:pic>
      <p:pic>
        <p:nvPicPr>
          <p:cNvPr id="5" name="Содержимое 4" descr="DSCN183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67744" y="3717032"/>
            <a:ext cx="4320480" cy="2997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ПАМЯТКИ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115615" y="764704"/>
            <a:ext cx="7162495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923112" cy="4320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      ФОТОСТЕНДА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DSCN181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979712" y="836712"/>
            <a:ext cx="4441186" cy="42503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995120" cy="7647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«ДОСКА ДЕТСКИХ ДОСТИЖЕНИЙ»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DSCN182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331640" y="836712"/>
            <a:ext cx="5461617" cy="4299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ПРОСВЕТИТЕЛЬСКАЯ РАБОТА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2453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Родительский клуб «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Стрекотушки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». В рамках работы клуба проводятся семинары-практикумы, консультации, открытые занятия, досуги.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Дни  открытых дверей  дают возможность познакомить родителей с режимом работы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логопункта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, его традициями, правилами, особенностями коррекционно-развивающей работы и заинтересовать ею . 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Открытые занятия для родителей.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ОТКРЫТЫЕ ЗАНЯТИЯ ДЛЯ РОДИТЕЛЕЙ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DSCN57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504" y="2996952"/>
            <a:ext cx="4886312" cy="3664734"/>
          </a:xfrm>
          <a:prstGeom prst="rect">
            <a:avLst/>
          </a:prstGeom>
        </p:spPr>
      </p:pic>
      <p:pic>
        <p:nvPicPr>
          <p:cNvPr id="4" name="Содержимое 3" descr="DSCN5729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4283968" y="764704"/>
            <a:ext cx="4704523" cy="3528392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908720"/>
            <a:ext cx="4283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дают возможность родителям увидеть результаты совместной коррекционной работы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136904" cy="60486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Цель разнообразных форм совместной работы:</a:t>
            </a:r>
          </a:p>
          <a:p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добиться тесного и доверительного взаимодействия учителя-логопеда с родителями для достижения наилучших результатов в коррекционной работе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ОТЗЫВЫ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О РАБОТЕ УЧИТЕЛЯ-ЛОГОПЕДА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Otzyv-Kovalenko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83568" y="1556792"/>
            <a:ext cx="3600400" cy="5096406"/>
          </a:xfrm>
        </p:spPr>
      </p:pic>
      <p:pic>
        <p:nvPicPr>
          <p:cNvPr id="6" name="Рисунок 5" descr="Otzyv-Petrov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32040" y="1556792"/>
            <a:ext cx="3556076" cy="5074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0811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ДИСТАНЦИОННОЕ ОБУЧЕНИЕ И КОНСУЛЬТИРОВАНИЕ РОДИТЕЛЕЙ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7992888" cy="50405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Наличие собственного сайта в сети Интернет предоставляет родителям возможность оперативного получения такой информации как: новости, домашние задания, расписание занятий, рекомендации, о проводимые мероприятия и многое другое.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Данная форма работы с родителями не исключает возможности получения индивидуальной или конфиденциальной информации.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Со страниц моего сайта родители могут получить информацию по любому интересующему их вопросу в рамках коррекционного процесса.</a:t>
            </a:r>
          </a:p>
          <a:p>
            <a:pPr algn="just">
              <a:buFont typeface="Arial" pitchFamily="34" charset="0"/>
              <a:buChar char="•"/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крин1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043608" y="260648"/>
            <a:ext cx="7416824" cy="48305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крин2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043608" y="260648"/>
            <a:ext cx="7215919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590465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Получив возможность участвовать в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коррекционно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–образовательном процессе, родители постепенно становятся более активными. </a:t>
            </a:r>
          </a:p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Сочетание традиционных и инновационных форм работы способствует: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повышению педагогической компетентности родителей;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заинтересованности родителей в сотрудничестве с логопедом;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удовлетворённости родителей качеством проделанной работы;</a:t>
            </a:r>
          </a:p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и значительно сказывается на эффективности всей логопедической работы по устранению речевых нарушений у дошкольников.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59046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Используемые материалы: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hlinkClick r:id="rId3"/>
              </a:rPr>
              <a:t> </a:t>
            </a:r>
            <a:r>
              <a:rPr lang="de-DE" sz="2400" dirty="0" smtClean="0">
                <a:hlinkClick r:id="rId3"/>
              </a:rPr>
              <a:t>http://rudocs.exdat.com/docs/index-74475.html?page=4</a:t>
            </a:r>
            <a:r>
              <a:rPr lang="ru-RU" sz="2400" dirty="0" smtClean="0"/>
              <a:t>   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(стихотворение на «Доске детских достижений»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7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ru-RU" sz="6600" b="1" kern="10" dirty="0" smtClean="0">
                <a:ln w="12700" cmpd="sng">
                  <a:solidFill>
                    <a:srgbClr val="EAEAEA"/>
                  </a:solidFill>
                  <a:prstDash val="solid"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 СПАСИБО</a:t>
            </a:r>
          </a:p>
          <a:p>
            <a:pPr>
              <a:buNone/>
            </a:pPr>
            <a:r>
              <a:rPr lang="ru-RU" sz="6600" b="1" kern="10" dirty="0" smtClean="0">
                <a:ln w="12700" cmpd="sng">
                  <a:solidFill>
                    <a:srgbClr val="EAEAEA"/>
                  </a:solidFill>
                  <a:prstDash val="solid"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                 ЗА</a:t>
            </a:r>
          </a:p>
          <a:p>
            <a:pPr algn="ctr">
              <a:buNone/>
            </a:pPr>
            <a:r>
              <a:rPr lang="ru-RU" sz="6600" b="1" kern="10" dirty="0" smtClean="0">
                <a:ln w="12700" cmpd="sng">
                  <a:solidFill>
                    <a:srgbClr val="EAEAEA"/>
                  </a:solidFill>
                  <a:prstDash val="solid"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              ВНИМАНИЕ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08111"/>
          </a:xfrm>
        </p:spPr>
        <p:txBody>
          <a:bodyPr/>
          <a:lstStyle/>
          <a:p>
            <a:r>
              <a:rPr lang="ru-RU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ФОРМЫ РАБОТЫ С СЕМЬЁЙ: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7992888" cy="504056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 анкетирование;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проведение родительских собраний;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проведение логопедического обследования детей по запросам и в присутствии родителей;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индивидуальное консультирование родителей;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ведение индивидуальных тетрадей для работы родителей с детьми;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наглядно-информационные формы работы;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дистанционное обучение и консультирование членов семьи;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просветительская работа (семинары, досуги, открытые занятия);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дистанционное обучение и консультирование членов семьи.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РОДИТЕЛЬСКИЕ СОБРАНИЯ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Изображение 12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23528" y="2348880"/>
            <a:ext cx="5206934" cy="3905201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19675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помогают объединить родителей, нацелить их на помощь, активно включиться в процесс воспитания детей.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АНКЕТИРОВАНИЕ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позволяет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проанализировать 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отношения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между взрослыми 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детьми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семье 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спланировать работу 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родителями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на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учебный 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год, 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также, изучить 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адекватность 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позиции 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родителей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по отношению к ребенку и его речевому дефекту, их педагогическую осведомленность. </a:t>
            </a:r>
          </a:p>
          <a:p>
            <a:pPr>
              <a:buNone/>
            </a:pP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нкета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259632" y="404664"/>
            <a:ext cx="3320625" cy="4608511"/>
          </a:xfrm>
        </p:spPr>
      </p:pic>
      <p:pic>
        <p:nvPicPr>
          <p:cNvPr id="5" name="Рисунок 4" descr="анкета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8024" y="404664"/>
            <a:ext cx="3318879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ПРОВЕДЕНИЕ ЛОГОПЕДИЧЕСКОГО ОБСЛЕДОВАНИЯ ДЕТЕЙ ПО ЗАПРОСАМ И В ПРИСУТСТВИИ РОДИТЕЛЕЙ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MG_528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907704" y="1070738"/>
            <a:ext cx="5393572" cy="40451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9807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ИНДИВИДУАЛЬНОЕ КОНСУЛЬТИРОВАНИЕ РОДИТЕЛЕЙ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484784"/>
            <a:ext cx="4248472" cy="302433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Эта форма взаимодействия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 родителями позволяет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быстро установить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контакт  и доверительные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отношения.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IMG_53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412776"/>
            <a:ext cx="4512501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ВЕДЕНИЕ ИНДИВИДУАЛЬНЫХ ТЕТРАДЕЙ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MG_530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043940" y="1268760"/>
            <a:ext cx="4992555" cy="3744416"/>
          </a:xfrm>
        </p:spPr>
      </p:pic>
      <p:sp>
        <p:nvSpPr>
          <p:cNvPr id="6" name="Прямоугольник 5"/>
          <p:cNvSpPr/>
          <p:nvPr/>
        </p:nvSpPr>
        <p:spPr>
          <a:xfrm>
            <a:off x="251520" y="1052736"/>
            <a:ext cx="37444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 предоставляет родителям возможность участвовать в коррекционном процессе, выполняя индивидуальные задания с детьми;</a:t>
            </a:r>
          </a:p>
          <a:p>
            <a:endParaRPr lang="ru-RU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 родители имеют возможность проследить систему и динамику обучения. </a:t>
            </a:r>
            <a:endParaRPr lang="ru-RU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467</Words>
  <Application>Microsoft Office PowerPoint</Application>
  <PresentationFormat>Экран (4:3)</PresentationFormat>
  <Paragraphs>78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Государственное  бюджетное образовательное учреждение  детский сад   общеразвивающего  вида № 880  ВАО  г. Москвы</vt:lpstr>
      <vt:lpstr>Слайд 2</vt:lpstr>
      <vt:lpstr>ФОРМЫ РАБОТЫ С СЕМЬЁЙ:</vt:lpstr>
      <vt:lpstr>РОДИТЕЛЬСКИЕ СОБРАНИЯ</vt:lpstr>
      <vt:lpstr>АНКЕТИРОВАНИЕ</vt:lpstr>
      <vt:lpstr>Слайд 6</vt:lpstr>
      <vt:lpstr>ПРОВЕДЕНИЕ ЛОГОПЕДИЧЕСКОГО ОБСЛЕДОВАНИЯ ДЕТЕЙ ПО ЗАПРОСАМ И В ПРИСУТСТВИИ РОДИТЕЛЕЙ</vt:lpstr>
      <vt:lpstr>ИНДИВИДУАЛЬНОЕ КОНСУЛЬТИРОВАНИЕ РОДИТЕЛЕЙ</vt:lpstr>
      <vt:lpstr>ВЕДЕНИЕ ИНДИВИДУАЛЬНЫХ ТЕТРАДЕЙ</vt:lpstr>
      <vt:lpstr>Слайд 10</vt:lpstr>
      <vt:lpstr>НАГЛЯДНО-ИНФОРМАЦИОННЫЕ ФОРМЫ РАБОТЫ</vt:lpstr>
      <vt:lpstr>ОЗНАКОМЛЕНИЕ РОДИТЕЛЕЙ  С РЕЗУЛЬТАТАМИ ОБСЛЕДОВАНИЯ</vt:lpstr>
      <vt:lpstr>Слайд 13</vt:lpstr>
      <vt:lpstr>КОНСУЛЬТАТИВНЫЙ    МАТЕРИАЛ</vt:lpstr>
      <vt:lpstr>ПАМЯТКИ</vt:lpstr>
      <vt:lpstr>ИСПОЛЬЗОВАНИЕ      ФОТОСТЕНДА </vt:lpstr>
      <vt:lpstr>«ДОСКА ДЕТСКИХ ДОСТИЖЕНИЙ»</vt:lpstr>
      <vt:lpstr>ПРОСВЕТИТЕЛЬСКАЯ РАБОТА</vt:lpstr>
      <vt:lpstr>ОТКРЫТЫЕ ЗАНЯТИЯ ДЛЯ РОДИТЕЛЕЙ</vt:lpstr>
      <vt:lpstr>ОТЗЫВЫ О РАБОТЕ УЧИТЕЛЯ-ЛОГОПЕДА</vt:lpstr>
      <vt:lpstr>ДИСТАНЦИОННОЕ ОБУЧЕНИЕ И КОНСУЛЬТИРОВАНИЕ РОДИТЕЛЕЙ</vt:lpstr>
      <vt:lpstr>Слайд 22</vt:lpstr>
      <vt:lpstr>Слайд 23</vt:lpstr>
      <vt:lpstr>Слайд 24</vt:lpstr>
      <vt:lpstr>Слайд 25</vt:lpstr>
      <vt:lpstr>Слайд 26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Aleksandr</dc:creator>
  <cp:lastModifiedBy>Aleksandr</cp:lastModifiedBy>
  <cp:revision>148</cp:revision>
  <dcterms:created xsi:type="dcterms:W3CDTF">2013-03-17T20:25:36Z</dcterms:created>
  <dcterms:modified xsi:type="dcterms:W3CDTF">2014-01-09T19:59:36Z</dcterms:modified>
</cp:coreProperties>
</file>