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4" r:id="rId4"/>
    <p:sldId id="257" r:id="rId5"/>
    <p:sldId id="265" r:id="rId6"/>
    <p:sldId id="266" r:id="rId7"/>
    <p:sldId id="258" r:id="rId8"/>
    <p:sldId id="259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41" d="100"/>
          <a:sy n="41" d="100"/>
        </p:scale>
        <p:origin x="-13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351CD0-4B15-4DC5-B058-9A613D27B7BB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B5744A-58E4-4A0B-8277-379FFC208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НОД</a:t>
            </a:r>
            <a:r>
              <a:rPr lang="ru-RU" dirty="0" smtClean="0"/>
              <a:t> </a:t>
            </a:r>
            <a:r>
              <a:rPr lang="ru-RU" dirty="0" smtClean="0"/>
              <a:t>с детьми с использованием ЭОР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«Автоматизация звука Ль»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3050"/>
            <a:ext cx="3251231" cy="798496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Вопросительная интонация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Может быть это букет…?</a:t>
            </a:r>
          </a:p>
        </p:txBody>
      </p:sp>
      <p:pic>
        <p:nvPicPr>
          <p:cNvPr id="18434" name="Picture 2" descr="http://im7-tub-ru.yandex.net/i?id=1719489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28604"/>
            <a:ext cx="1790700" cy="1428750"/>
          </a:xfrm>
          <a:prstGeom prst="rect">
            <a:avLst/>
          </a:prstGeom>
          <a:noFill/>
        </p:spPr>
      </p:pic>
      <p:pic>
        <p:nvPicPr>
          <p:cNvPr id="18436" name="Picture 4" descr="http://im4-tub-ru.yandex.net/i?id=615046322-7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357298"/>
            <a:ext cx="1924050" cy="1428750"/>
          </a:xfrm>
          <a:prstGeom prst="rect">
            <a:avLst/>
          </a:prstGeom>
          <a:noFill/>
        </p:spPr>
      </p:pic>
      <p:pic>
        <p:nvPicPr>
          <p:cNvPr id="18438" name="Picture 6" descr="http://im4-tub-ru.yandex.net/i?id=389783105-1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357430"/>
            <a:ext cx="1076325" cy="1428750"/>
          </a:xfrm>
          <a:prstGeom prst="rect">
            <a:avLst/>
          </a:prstGeom>
          <a:noFill/>
        </p:spPr>
      </p:pic>
      <p:pic>
        <p:nvPicPr>
          <p:cNvPr id="18440" name="Picture 8" descr="http://im7-tub-ru.yandex.net/i?id=336821439-36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286124"/>
            <a:ext cx="1428750" cy="1428750"/>
          </a:xfrm>
          <a:prstGeom prst="rect">
            <a:avLst/>
          </a:prstGeom>
          <a:noFill/>
        </p:spPr>
      </p:pic>
      <p:pic>
        <p:nvPicPr>
          <p:cNvPr id="1026" name="Picture 2" descr="http://im5-tub-ru.yandex.net/i?id=502501702-15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42913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 Лены день рождения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8" name="Picture 4" descr="http://im0-tub-ru.yandex.net/i?id=186286801-3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285992"/>
            <a:ext cx="2428892" cy="3143272"/>
          </a:xfrm>
          <a:prstGeom prst="rect">
            <a:avLst/>
          </a:prstGeom>
          <a:noFill/>
        </p:spPr>
      </p:pic>
      <p:pic>
        <p:nvPicPr>
          <p:cNvPr id="21510" name="Picture 6" descr="http://im2-tub-ru.yandex.net/i?id=55105198-5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285992"/>
            <a:ext cx="371477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Кисель какой?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CG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071810"/>
            <a:ext cx="1785950" cy="1790709"/>
          </a:xfrm>
          <a:prstGeom prst="rect">
            <a:avLst/>
          </a:prstGeom>
          <a:noFill/>
        </p:spPr>
      </p:pic>
      <p:pic>
        <p:nvPicPr>
          <p:cNvPr id="1028" name="Picture 4" descr="http://im5-tub-ru.yandex.net/i?id=86192479-4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14488"/>
            <a:ext cx="1657350" cy="1428750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160102439-5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357298"/>
            <a:ext cx="1028700" cy="1428750"/>
          </a:xfrm>
          <a:prstGeom prst="rect">
            <a:avLst/>
          </a:prstGeom>
          <a:noFill/>
        </p:spPr>
      </p:pic>
      <p:pic>
        <p:nvPicPr>
          <p:cNvPr id="1032" name="Picture 8" descr="http://im0-tub-ru.yandex.net/i?id=300374018-1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643050"/>
            <a:ext cx="1790700" cy="1428750"/>
          </a:xfrm>
          <a:prstGeom prst="rect">
            <a:avLst/>
          </a:prstGeom>
          <a:noFill/>
        </p:spPr>
      </p:pic>
      <p:pic>
        <p:nvPicPr>
          <p:cNvPr id="1034" name="Picture 10" descr="http://im4-tub-ru.yandex.net/i?id=363599804-13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500438"/>
            <a:ext cx="2124075" cy="1428750"/>
          </a:xfrm>
          <a:prstGeom prst="rect">
            <a:avLst/>
          </a:prstGeom>
          <a:noFill/>
        </p:spPr>
      </p:pic>
      <p:pic>
        <p:nvPicPr>
          <p:cNvPr id="1036" name="Picture 12" descr="http://im3-tub-ru.yandex.net/i?id=602351205-63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4643446"/>
            <a:ext cx="2295525" cy="1428750"/>
          </a:xfrm>
          <a:prstGeom prst="rect">
            <a:avLst/>
          </a:prstGeom>
          <a:noFill/>
        </p:spPr>
      </p:pic>
      <p:pic>
        <p:nvPicPr>
          <p:cNvPr id="1038" name="Picture 14" descr="http://im7-tub-ru.yandex.net/i?id=308503326-22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4429132"/>
            <a:ext cx="1905000" cy="1428750"/>
          </a:xfrm>
          <a:prstGeom prst="rect">
            <a:avLst/>
          </a:prstGeom>
          <a:noFill/>
        </p:spPr>
      </p:pic>
      <p:pic>
        <p:nvPicPr>
          <p:cNvPr id="11" name="Picture 10" descr="http://im4-tub-ru.yandex.net/i?id=363599804-13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652838"/>
            <a:ext cx="21240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Слоговые упражнения с разной интонацией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sz="5400" dirty="0"/>
          </a:p>
          <a:p>
            <a:pPr algn="ctr"/>
            <a:r>
              <a:rPr lang="ru-RU" sz="7200" dirty="0" smtClean="0">
                <a:solidFill>
                  <a:srgbClr val="C00000"/>
                </a:solidFill>
                <a:latin typeface="Arial Black" pitchFamily="34" charset="0"/>
              </a:rPr>
              <a:t>.</a:t>
            </a:r>
          </a:p>
          <a:p>
            <a:pPr algn="ctr"/>
            <a:r>
              <a:rPr lang="ru-RU" sz="7200" dirty="0" smtClean="0">
                <a:solidFill>
                  <a:srgbClr val="C00000"/>
                </a:solidFill>
                <a:latin typeface="Arial Black" pitchFamily="34" charset="0"/>
              </a:rPr>
              <a:t>?</a:t>
            </a:r>
          </a:p>
          <a:p>
            <a:pPr algn="ctr"/>
            <a:r>
              <a:rPr lang="ru-RU" sz="7200" dirty="0" smtClean="0">
                <a:solidFill>
                  <a:srgbClr val="C00000"/>
                </a:solidFill>
                <a:latin typeface="Arial Black" pitchFamily="34" charset="0"/>
              </a:rPr>
              <a:t>!</a:t>
            </a:r>
          </a:p>
        </p:txBody>
      </p:sp>
      <p:pic>
        <p:nvPicPr>
          <p:cNvPr id="13314" name="Picture 2" descr="http://im3-tub-ru.yandex.net/i?id=224437450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66"/>
            <a:ext cx="2214578" cy="2643196"/>
          </a:xfrm>
          <a:prstGeom prst="rect">
            <a:avLst/>
          </a:prstGeom>
          <a:noFill/>
        </p:spPr>
      </p:pic>
      <p:pic>
        <p:nvPicPr>
          <p:cNvPr id="13316" name="Picture 4" descr="http://im4-tub-ru.yandex.net/i?id=653852015-6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928670"/>
            <a:ext cx="1219200" cy="1428750"/>
          </a:xfrm>
          <a:prstGeom prst="rect">
            <a:avLst/>
          </a:prstGeom>
          <a:noFill/>
        </p:spPr>
      </p:pic>
      <p:pic>
        <p:nvPicPr>
          <p:cNvPr id="13318" name="Picture 6" descr="http://im7-tub-ru.yandex.net/i?id=381798484-5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572008"/>
            <a:ext cx="1905000" cy="1428750"/>
          </a:xfrm>
          <a:prstGeom prst="rect">
            <a:avLst/>
          </a:prstGeom>
          <a:noFill/>
        </p:spPr>
      </p:pic>
      <p:pic>
        <p:nvPicPr>
          <p:cNvPr id="13320" name="Picture 8" descr="http://im8-tub-ru.yandex.net/i?id=87457174-6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4429132"/>
            <a:ext cx="1428750" cy="1428750"/>
          </a:xfrm>
          <a:prstGeom prst="rect">
            <a:avLst/>
          </a:prstGeom>
          <a:noFill/>
        </p:spPr>
      </p:pic>
      <p:pic>
        <p:nvPicPr>
          <p:cNvPr id="6146" name="Picture 2" descr="http://im6-tub-ru.yandex.net/i?id=23000386-51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2643182"/>
            <a:ext cx="1500198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Слоговые упражнения с разным ударением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ru-RU" sz="5400" dirty="0"/>
          </a:p>
          <a:p>
            <a:pPr algn="ctr"/>
            <a:r>
              <a:rPr lang="ru-RU" sz="5400" dirty="0" err="1" smtClean="0">
                <a:solidFill>
                  <a:srgbClr val="C00000"/>
                </a:solidFill>
              </a:rPr>
              <a:t>Х-х-х</a:t>
            </a:r>
            <a:endParaRPr lang="ru-RU" sz="5400" dirty="0" smtClean="0">
              <a:solidFill>
                <a:srgbClr val="C00000"/>
              </a:solidFill>
            </a:endParaRPr>
          </a:p>
          <a:p>
            <a:pPr algn="ctr"/>
            <a:r>
              <a:rPr lang="ru-RU" sz="5400" dirty="0" err="1">
                <a:solidFill>
                  <a:srgbClr val="C00000"/>
                </a:solidFill>
              </a:rPr>
              <a:t>х</a:t>
            </a:r>
            <a:r>
              <a:rPr lang="ru-RU" sz="5400" dirty="0" err="1" smtClean="0">
                <a:solidFill>
                  <a:srgbClr val="C00000"/>
                </a:solidFill>
              </a:rPr>
              <a:t>-Х-х</a:t>
            </a:r>
            <a:endParaRPr lang="ru-RU" sz="5400" dirty="0" smtClean="0">
              <a:solidFill>
                <a:srgbClr val="C00000"/>
              </a:solidFill>
            </a:endParaRPr>
          </a:p>
          <a:p>
            <a:pPr algn="ctr"/>
            <a:r>
              <a:rPr lang="ru-RU" sz="5400" dirty="0" err="1">
                <a:solidFill>
                  <a:srgbClr val="C00000"/>
                </a:solidFill>
              </a:rPr>
              <a:t>х</a:t>
            </a:r>
            <a:r>
              <a:rPr lang="ru-RU" sz="5400" dirty="0" err="1" smtClean="0">
                <a:solidFill>
                  <a:srgbClr val="C00000"/>
                </a:solidFill>
              </a:rPr>
              <a:t>-х-Х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13314" name="Picture 2" descr="http://im3-tub-ru.yandex.net/i?id=224437450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66"/>
            <a:ext cx="2214578" cy="2643196"/>
          </a:xfrm>
          <a:prstGeom prst="rect">
            <a:avLst/>
          </a:prstGeom>
          <a:noFill/>
        </p:spPr>
      </p:pic>
      <p:pic>
        <p:nvPicPr>
          <p:cNvPr id="13316" name="Picture 4" descr="http://im4-tub-ru.yandex.net/i?id=653852015-6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928670"/>
            <a:ext cx="1219200" cy="1428750"/>
          </a:xfrm>
          <a:prstGeom prst="rect">
            <a:avLst/>
          </a:prstGeom>
          <a:noFill/>
        </p:spPr>
      </p:pic>
      <p:pic>
        <p:nvPicPr>
          <p:cNvPr id="13318" name="Picture 6" descr="http://im7-tub-ru.yandex.net/i?id=381798484-5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572008"/>
            <a:ext cx="1905000" cy="1428750"/>
          </a:xfrm>
          <a:prstGeom prst="rect">
            <a:avLst/>
          </a:prstGeom>
          <a:noFill/>
        </p:spPr>
      </p:pic>
      <p:pic>
        <p:nvPicPr>
          <p:cNvPr id="13320" name="Picture 8" descr="http://im8-tub-ru.yandex.net/i?id=87457174-6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4429132"/>
            <a:ext cx="1428750" cy="1428750"/>
          </a:xfrm>
          <a:prstGeom prst="rect">
            <a:avLst/>
          </a:prstGeom>
          <a:noFill/>
        </p:spPr>
      </p:pic>
      <p:pic>
        <p:nvPicPr>
          <p:cNvPr id="6146" name="Picture 2" descr="http://im6-tub-ru.yandex.net/i?id=23000386-51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2643182"/>
            <a:ext cx="1500198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Слоговые упражнения с разным ритмом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596" y="1214422"/>
            <a:ext cx="3008313" cy="4691063"/>
          </a:xfrm>
        </p:spPr>
        <p:txBody>
          <a:bodyPr>
            <a:normAutofit lnSpcReduction="10000"/>
          </a:bodyPr>
          <a:lstStyle/>
          <a:p>
            <a:pPr algn="ctr"/>
            <a:endParaRPr lang="ru-RU" sz="5400" dirty="0"/>
          </a:p>
          <a:p>
            <a:pPr algn="ctr"/>
            <a:r>
              <a:rPr lang="ru-RU" sz="5400" dirty="0" err="1" smtClean="0">
                <a:solidFill>
                  <a:srgbClr val="C00000"/>
                </a:solidFill>
              </a:rPr>
              <a:t>х-х</a:t>
            </a:r>
            <a:r>
              <a:rPr lang="ru-RU" sz="5400" dirty="0" smtClean="0">
                <a:solidFill>
                  <a:srgbClr val="C00000"/>
                </a:solidFill>
              </a:rPr>
              <a:t> –</a:t>
            </a:r>
            <a:r>
              <a:rPr lang="ru-RU" sz="5400" dirty="0" err="1" smtClean="0">
                <a:solidFill>
                  <a:srgbClr val="C00000"/>
                </a:solidFill>
              </a:rPr>
              <a:t>х-х-х</a:t>
            </a:r>
            <a:endParaRPr lang="ru-RU" sz="5400" dirty="0" smtClean="0">
              <a:solidFill>
                <a:srgbClr val="C00000"/>
              </a:solidFill>
            </a:endParaRPr>
          </a:p>
          <a:p>
            <a:pPr algn="ctr"/>
            <a:endParaRPr lang="ru-RU" sz="5400" dirty="0" smtClean="0">
              <a:solidFill>
                <a:srgbClr val="C00000"/>
              </a:solidFill>
            </a:endParaRPr>
          </a:p>
          <a:p>
            <a:pPr algn="ctr"/>
            <a:endParaRPr lang="ru-RU" sz="5400" dirty="0" smtClean="0">
              <a:solidFill>
                <a:srgbClr val="C00000"/>
              </a:solidFill>
            </a:endParaRPr>
          </a:p>
          <a:p>
            <a:pPr algn="ctr"/>
            <a:r>
              <a:rPr lang="ru-RU" sz="5400" dirty="0" err="1" smtClean="0">
                <a:solidFill>
                  <a:srgbClr val="C00000"/>
                </a:solidFill>
              </a:rPr>
              <a:t>х-х-х</a:t>
            </a:r>
            <a:r>
              <a:rPr lang="ru-RU" sz="5400" dirty="0" smtClean="0">
                <a:solidFill>
                  <a:srgbClr val="C00000"/>
                </a:solidFill>
              </a:rPr>
              <a:t> - </a:t>
            </a:r>
            <a:r>
              <a:rPr lang="ru-RU" sz="5400" dirty="0" err="1" smtClean="0">
                <a:solidFill>
                  <a:srgbClr val="C00000"/>
                </a:solidFill>
              </a:rPr>
              <a:t>х-х</a:t>
            </a:r>
            <a:endParaRPr lang="ru-RU" sz="5400" dirty="0" smtClean="0">
              <a:solidFill>
                <a:srgbClr val="C00000"/>
              </a:solidFill>
            </a:endParaRPr>
          </a:p>
        </p:txBody>
      </p:sp>
      <p:pic>
        <p:nvPicPr>
          <p:cNvPr id="13314" name="Picture 2" descr="http://im3-tub-ru.yandex.net/i?id=224437450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785926"/>
            <a:ext cx="2214578" cy="2643196"/>
          </a:xfrm>
          <a:prstGeom prst="rect">
            <a:avLst/>
          </a:prstGeom>
          <a:noFill/>
        </p:spPr>
      </p:pic>
      <p:pic>
        <p:nvPicPr>
          <p:cNvPr id="13316" name="Picture 4" descr="http://im4-tub-ru.yandex.net/i?id=653852015-6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643182"/>
            <a:ext cx="1219200" cy="1428750"/>
          </a:xfrm>
          <a:prstGeom prst="rect">
            <a:avLst/>
          </a:prstGeom>
          <a:noFill/>
        </p:spPr>
      </p:pic>
      <p:pic>
        <p:nvPicPr>
          <p:cNvPr id="13318" name="Picture 6" descr="http://im7-tub-ru.yandex.net/i?id=381798484-5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500570"/>
            <a:ext cx="1905000" cy="1428750"/>
          </a:xfrm>
          <a:prstGeom prst="rect">
            <a:avLst/>
          </a:prstGeom>
          <a:noFill/>
        </p:spPr>
      </p:pic>
      <p:pic>
        <p:nvPicPr>
          <p:cNvPr id="13320" name="Picture 8" descr="http://im8-tub-ru.yandex.net/i?id=87457174-61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4286256"/>
            <a:ext cx="1428750" cy="1428750"/>
          </a:xfrm>
          <a:prstGeom prst="rect">
            <a:avLst/>
          </a:prstGeom>
          <a:noFill/>
        </p:spPr>
      </p:pic>
      <p:pic>
        <p:nvPicPr>
          <p:cNvPr id="15362" name="Picture 2" descr="http://im2-tub-ru.yandex.net/i?id=285067308-71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928670"/>
            <a:ext cx="962025" cy="1428750"/>
          </a:xfrm>
          <a:prstGeom prst="rect">
            <a:avLst/>
          </a:prstGeom>
          <a:noFill/>
        </p:spPr>
      </p:pic>
      <p:pic>
        <p:nvPicPr>
          <p:cNvPr id="5122" name="Picture 2" descr="http://im6-tub-ru.yandex.net/i?id=23000386-51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642918"/>
            <a:ext cx="10096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Угощение для </a:t>
            </a:r>
            <a:r>
              <a:rPr lang="ru-RU" u="sng" dirty="0" err="1" smtClean="0">
                <a:solidFill>
                  <a:srgbClr val="C00000"/>
                </a:solidFill>
              </a:rPr>
              <a:t>Лилипуточки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2" name="Picture 4" descr="http://im4-tub-ru.yandex.net/i?id=351502113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071678"/>
            <a:ext cx="307183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3050"/>
            <a:ext cx="3251231" cy="208438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Согласование числительных с существительными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ru-RU" sz="6000" b="1" dirty="0" smtClean="0"/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1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2</a:t>
            </a:r>
          </a:p>
          <a:p>
            <a:pPr algn="ctr"/>
            <a:r>
              <a:rPr lang="ru-RU" sz="6000" b="1" dirty="0">
                <a:solidFill>
                  <a:srgbClr val="C00000"/>
                </a:solidFill>
              </a:rPr>
              <a:t>5</a:t>
            </a:r>
          </a:p>
        </p:txBody>
      </p:sp>
      <p:pic>
        <p:nvPicPr>
          <p:cNvPr id="18434" name="Picture 2" descr="http://im7-tub-ru.yandex.net/i?id=1719489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28604"/>
            <a:ext cx="1790700" cy="1428750"/>
          </a:xfrm>
          <a:prstGeom prst="rect">
            <a:avLst/>
          </a:prstGeom>
          <a:noFill/>
        </p:spPr>
      </p:pic>
      <p:pic>
        <p:nvPicPr>
          <p:cNvPr id="18436" name="Picture 4" descr="http://im4-tub-ru.yandex.net/i?id=615046322-7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357298"/>
            <a:ext cx="1924050" cy="1428750"/>
          </a:xfrm>
          <a:prstGeom prst="rect">
            <a:avLst/>
          </a:prstGeom>
          <a:noFill/>
        </p:spPr>
      </p:pic>
      <p:pic>
        <p:nvPicPr>
          <p:cNvPr id="18438" name="Picture 6" descr="http://im4-tub-ru.yandex.net/i?id=389783105-1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357430"/>
            <a:ext cx="1076325" cy="1428750"/>
          </a:xfrm>
          <a:prstGeom prst="rect">
            <a:avLst/>
          </a:prstGeom>
          <a:noFill/>
        </p:spPr>
      </p:pic>
      <p:pic>
        <p:nvPicPr>
          <p:cNvPr id="18440" name="Picture 8" descr="http://im7-tub-ru.yandex.net/i?id=336821439-36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286124"/>
            <a:ext cx="1428750" cy="1428750"/>
          </a:xfrm>
          <a:prstGeom prst="rect">
            <a:avLst/>
          </a:prstGeom>
          <a:noFill/>
        </p:spPr>
      </p:pic>
      <p:pic>
        <p:nvPicPr>
          <p:cNvPr id="2050" name="Picture 2" descr="http://im5-tub-ru.yandex.net/i?id=502501702-15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4286256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62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Аспект</vt:lpstr>
      <vt:lpstr>НОД с детьми с использованием ЭОР </vt:lpstr>
      <vt:lpstr>У Лены день рождения</vt:lpstr>
      <vt:lpstr>Кисель какой?</vt:lpstr>
      <vt:lpstr>Презентация PowerPoint</vt:lpstr>
      <vt:lpstr>Слоговые упражнения с разной интонацией</vt:lpstr>
      <vt:lpstr>Слоговые упражнения с разным ударением</vt:lpstr>
      <vt:lpstr>Слоговые упражнения с разным ритмом</vt:lpstr>
      <vt:lpstr>Угощение для Лилипуточки</vt:lpstr>
      <vt:lpstr>Согласование числительных с существительными</vt:lpstr>
      <vt:lpstr>Вопросительная интонация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CG</dc:creator>
  <cp:lastModifiedBy>Nata</cp:lastModifiedBy>
  <cp:revision>5</cp:revision>
  <dcterms:created xsi:type="dcterms:W3CDTF">2012-09-24T19:52:28Z</dcterms:created>
  <dcterms:modified xsi:type="dcterms:W3CDTF">2013-12-17T15:25:33Z</dcterms:modified>
</cp:coreProperties>
</file>