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7" r:id="rId5"/>
    <p:sldId id="268" r:id="rId6"/>
    <p:sldId id="269" r:id="rId7"/>
    <p:sldId id="270" r:id="rId8"/>
    <p:sldId id="275" r:id="rId9"/>
    <p:sldId id="272" r:id="rId10"/>
    <p:sldId id="273" r:id="rId11"/>
    <p:sldId id="276" r:id="rId12"/>
    <p:sldId id="277" r:id="rId13"/>
    <p:sldId id="271" r:id="rId14"/>
    <p:sldId id="279" r:id="rId15"/>
    <p:sldId id="281" r:id="rId16"/>
    <p:sldId id="282" r:id="rId17"/>
    <p:sldId id="265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4" autoAdjust="0"/>
  </p:normalViewPr>
  <p:slideViewPr>
    <p:cSldViewPr>
      <p:cViewPr varScale="1">
        <p:scale>
          <a:sx n="67" d="100"/>
          <a:sy n="67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nsportal.ru/user/33485" TargetMode="External"/><Relationship Id="rId5" Type="http://schemas.openxmlformats.org/officeDocument/2006/relationships/image" Target="../media/image13.gif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нжелика\Desktop\отрисовки 5\12da55e39f19[1]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098066"/>
            <a:ext cx="2603854" cy="34718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Анжелика\Desktop\отрисовки 5\12da55e39f19[1]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729216" y="4248539"/>
            <a:ext cx="1761588" cy="23487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3932608"/>
            <a:ext cx="1656184" cy="2592111"/>
          </a:xfrm>
          <a:prstGeom prst="rect">
            <a:avLst/>
          </a:prstGeom>
        </p:spPr>
      </p:pic>
      <p:pic>
        <p:nvPicPr>
          <p:cNvPr id="10" name="Picture 4" descr="http://img-fotki.yandex.ru/get/6417/172866392.0/0_8ada2_46f73e15_XL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989948" y="3932608"/>
            <a:ext cx="1001712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Анжелика\Desktop\отрисовки 5\12da55e39f19[1]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401284" y="3346974"/>
            <a:ext cx="2396332" cy="31951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нжелика\Desktop\отрисовки 5\12da55e39f19[1]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097691" y="171010"/>
            <a:ext cx="4902908" cy="65372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Анжелика\Desktop\отрисовки 5\12da55e39f19[1].pn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070277"/>
            <a:ext cx="2603854" cy="34718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218327" y="239020"/>
            <a:ext cx="8661636" cy="6348911"/>
          </a:xfrm>
          <a:prstGeom prst="rect">
            <a:avLst/>
          </a:prstGeom>
          <a:solidFill>
            <a:schemeClr val="bg1">
              <a:alpha val="70000"/>
            </a:schemeClr>
          </a:solidFill>
          <a:ln w="1397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Анжелика\Desktop\наборы\Новогодние отрисовки Я. Ковалева\елочка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2856317"/>
            <a:ext cx="2988377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3925938"/>
            <a:ext cx="1656184" cy="2592111"/>
          </a:xfrm>
          <a:prstGeom prst="rect">
            <a:avLst/>
          </a:prstGeom>
        </p:spPr>
      </p:pic>
      <p:pic>
        <p:nvPicPr>
          <p:cNvPr id="8" name="Picture 2" descr="C:\Users\Анжелика\Desktop\наборы\умка\умка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0825" y="3899933"/>
            <a:ext cx="1763303" cy="24942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Увеличить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0287" y="5221993"/>
            <a:ext cx="1070531" cy="11894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Увеличить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3194" y="5253575"/>
            <a:ext cx="926318" cy="1157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нжелика\Desktop\отрисовки 5\12da55e39f19[1]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097691" y="171010"/>
            <a:ext cx="4902908" cy="65372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нжелика\Desktop\отрисовки 5\12da55e39f19[1]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070277"/>
            <a:ext cx="2603854" cy="34718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нжелика\Desktop\отрисовки 5\12da55e39f19[1].pn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401284" y="3346974"/>
            <a:ext cx="2396332" cy="31951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156652" y="210746"/>
            <a:ext cx="8964488" cy="6553981"/>
          </a:xfrm>
          <a:prstGeom prst="rect">
            <a:avLst/>
          </a:prstGeom>
          <a:solidFill>
            <a:schemeClr val="bg1">
              <a:alpha val="70000"/>
            </a:schemeClr>
          </a:solidFill>
          <a:ln w="1397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323528" y="117046"/>
            <a:ext cx="8720091" cy="6614595"/>
            <a:chOff x="231846" y="171010"/>
            <a:chExt cx="8720091" cy="6614595"/>
          </a:xfrm>
        </p:grpSpPr>
        <p:pic>
          <p:nvPicPr>
            <p:cNvPr id="10" name="Picture 2" descr="http://img-fotki.yandex.ru/get/3800/sve70928518.158/0_17ccc_45dbe0f1_L.jpg"/>
            <p:cNvPicPr>
              <a:picLocks noChangeAspect="1" noChangeArrowheads="1" noCrop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171010"/>
              <a:ext cx="1571625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 descr="http://img-fotki.yandex.ru/get/3800/sve70928518.158/0_17ccc_45dbe0f1_L.jpg"/>
            <p:cNvPicPr>
              <a:picLocks noChangeAspect="1" noChangeArrowheads="1" noCrop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806" y="220475"/>
              <a:ext cx="1571625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http://img-fotki.yandex.ru/get/3800/sve70928518.158/0_17ccc_45dbe0f1_L.jpg"/>
            <p:cNvPicPr>
              <a:picLocks noChangeAspect="1" noChangeArrowheads="1" noCrop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1039" y="220475"/>
              <a:ext cx="1571625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http://img-fotki.yandex.ru/get/3800/sve70928518.158/0_17ccc_45dbe0f1_L.jpg"/>
            <p:cNvPicPr>
              <a:picLocks noChangeAspect="1" noChangeArrowheads="1" noCrop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569" y="171010"/>
              <a:ext cx="1571625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 descr="http://img-fotki.yandex.ru/get/3800/sve70928518.158/0_17ccc_45dbe0f1_L.jpg"/>
            <p:cNvPicPr>
              <a:picLocks noChangeAspect="1" noChangeArrowheads="1" noCrop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171010"/>
              <a:ext cx="1571625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 descr="http://img-fotki.yandex.ru/get/3800/sve70928518.158/0_17ccc_45dbe0f1_L.jpg"/>
            <p:cNvPicPr>
              <a:picLocks noChangeAspect="1" noChangeArrowheads="1" noCrop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0599" y="1422924"/>
              <a:ext cx="1571625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 descr="http://img-fotki.yandex.ru/get/3800/sve70928518.158/0_17ccc_45dbe0f1_L.jpg"/>
            <p:cNvPicPr>
              <a:picLocks noChangeAspect="1" noChangeArrowheads="1" noCrop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974" y="1444356"/>
              <a:ext cx="1571625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 descr="http://img-fotki.yandex.ru/get/3800/sve70928518.158/0_17ccc_45dbe0f1_L.jpg"/>
            <p:cNvPicPr>
              <a:picLocks noChangeAspect="1" noChangeArrowheads="1" noCrop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8231" y="1456797"/>
              <a:ext cx="1571625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 descr="http://img-fotki.yandex.ru/get/3800/sve70928518.158/0_17ccc_45dbe0f1_L.jpg"/>
            <p:cNvPicPr>
              <a:picLocks noChangeAspect="1" noChangeArrowheads="1" noCrop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872" y="1418867"/>
              <a:ext cx="1571625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 descr="http://img-fotki.yandex.ru/get/3800/sve70928518.158/0_17ccc_45dbe0f1_L.jpg"/>
            <p:cNvPicPr>
              <a:picLocks noChangeAspect="1" noChangeArrowheads="1" noCrop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46" y="1372078"/>
              <a:ext cx="1571625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http://img-fotki.yandex.ru/get/3800/sve70928518.158/0_17ccc_45dbe0f1_L.jpg"/>
            <p:cNvPicPr>
              <a:picLocks noChangeAspect="1" noChangeArrowheads="1" noCrop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2886187"/>
              <a:ext cx="1571625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 descr="http://img-fotki.yandex.ru/get/3800/sve70928518.158/0_17ccc_45dbe0f1_L.jpg"/>
            <p:cNvPicPr>
              <a:picLocks noChangeAspect="1" noChangeArrowheads="1" noCrop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8687" y="2907619"/>
              <a:ext cx="1571625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 descr="http://img-fotki.yandex.ru/get/3800/sve70928518.158/0_17ccc_45dbe0f1_L.jpg"/>
            <p:cNvPicPr>
              <a:picLocks noChangeAspect="1" noChangeArrowheads="1" noCrop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2920060"/>
              <a:ext cx="1571625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 descr="http://img-fotki.yandex.ru/get/3800/sve70928518.158/0_17ccc_45dbe0f1_L.jpg"/>
            <p:cNvPicPr>
              <a:picLocks noChangeAspect="1" noChangeArrowheads="1" noCrop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585" y="2882130"/>
              <a:ext cx="1571625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http://img-fotki.yandex.ru/get/3800/sve70928518.158/0_17ccc_45dbe0f1_L.jpg"/>
            <p:cNvPicPr>
              <a:picLocks noChangeAspect="1" noChangeArrowheads="1" noCrop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59" y="2835341"/>
              <a:ext cx="1571625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 descr="http://img-fotki.yandex.ru/get/3800/sve70928518.158/0_17ccc_45dbe0f1_L.jpg"/>
            <p:cNvPicPr>
              <a:picLocks noChangeAspect="1" noChangeArrowheads="1" noCrop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3882" y="4827682"/>
              <a:ext cx="1571625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" descr="http://img-fotki.yandex.ru/get/3800/sve70928518.158/0_17ccc_45dbe0f1_L.jpg"/>
            <p:cNvPicPr>
              <a:picLocks noChangeAspect="1" noChangeArrowheads="1" noCrop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257" y="4849114"/>
              <a:ext cx="1571625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" descr="http://img-fotki.yandex.ru/get/3800/sve70928518.158/0_17ccc_45dbe0f1_L.jpg"/>
            <p:cNvPicPr>
              <a:picLocks noChangeAspect="1" noChangeArrowheads="1" noCrop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514" y="4861555"/>
              <a:ext cx="1571625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" descr="http://img-fotki.yandex.ru/get/3800/sve70928518.158/0_17ccc_45dbe0f1_L.jpg"/>
            <p:cNvPicPr>
              <a:picLocks noChangeAspect="1" noChangeArrowheads="1" noCrop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9155" y="4823625"/>
              <a:ext cx="1571625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 descr="http://img-fotki.yandex.ru/get/3800/sve70928518.158/0_17ccc_45dbe0f1_L.jpg"/>
            <p:cNvPicPr>
              <a:picLocks noChangeAspect="1" noChangeArrowheads="1" noCrop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129" y="4776836"/>
              <a:ext cx="1571625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0" name="Рамка 29"/>
          <p:cNvSpPr/>
          <p:nvPr userDrawn="1"/>
        </p:nvSpPr>
        <p:spPr>
          <a:xfrm>
            <a:off x="-22855" y="-11088"/>
            <a:ext cx="9166855" cy="6869088"/>
          </a:xfrm>
          <a:prstGeom prst="frame">
            <a:avLst>
              <a:gd name="adj1" fmla="val 3611"/>
            </a:avLst>
          </a:prstGeom>
          <a:solidFill>
            <a:srgbClr val="096DE7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3059832" y="6598022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Monotype Corsiva" pitchFamily="66" charset="0"/>
              </a:rPr>
              <a:t>Матюшкина А.В. </a:t>
            </a:r>
            <a:r>
              <a:rPr lang="en-US" sz="1200" dirty="0" smtClean="0">
                <a:latin typeface="Monotype Corsiva" pitchFamily="66" charset="0"/>
                <a:hlinkClick r:id="rId6"/>
              </a:rPr>
              <a:t>http://nsportal.ru/user/33485</a:t>
            </a:r>
            <a:r>
              <a:rPr lang="ru-RU" sz="1200" dirty="0" smtClean="0">
                <a:latin typeface="Monotype Corsiva" pitchFamily="66" charset="0"/>
              </a:rPr>
              <a:t>  </a:t>
            </a:r>
            <a:endParaRPr lang="ru-RU" sz="12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Анжелика\Desktop\наборы\Новогодние отрисовки Я. Ковалева\елочка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2856317"/>
            <a:ext cx="2988377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3925938"/>
            <a:ext cx="1656184" cy="2592111"/>
          </a:xfrm>
          <a:prstGeom prst="rect">
            <a:avLst/>
          </a:prstGeom>
        </p:spPr>
      </p:pic>
      <p:pic>
        <p:nvPicPr>
          <p:cNvPr id="10" name="Picture 2" descr="C:\Users\Анжелика\Desktop\наборы\умка\умка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0825" y="3899933"/>
            <a:ext cx="1763303" cy="24942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Увеличить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0287" y="5221993"/>
            <a:ext cx="1070531" cy="11894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Увеличить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4507" y="5331485"/>
            <a:ext cx="926318" cy="1157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0.09392 0.005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2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3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nsportal.ru/user/33485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107504" y="116632"/>
            <a:ext cx="8928992" cy="6624736"/>
            <a:chOff x="-22855" y="0"/>
            <a:chExt cx="9166855" cy="6858000"/>
          </a:xfrm>
        </p:grpSpPr>
        <p:pic>
          <p:nvPicPr>
            <p:cNvPr id="8" name="Picture 2" descr="C:\Users\Анжелика\Desktop\наборы\такая разная зима\7.jpg"/>
            <p:cNvPicPr>
              <a:picLocks noChangeAspect="1" noChangeArrowheads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22855" y="0"/>
              <a:ext cx="9166855" cy="6858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Анжелика\Desktop\наборы\такая разная зима\снег.png"/>
            <p:cNvPicPr>
              <a:picLocks noChangeAspect="1" noChangeArrowheads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22855" y="5190912"/>
              <a:ext cx="9166855" cy="165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Рамка 9"/>
          <p:cNvSpPr/>
          <p:nvPr userDrawn="1"/>
        </p:nvSpPr>
        <p:spPr>
          <a:xfrm>
            <a:off x="-22855" y="-11088"/>
            <a:ext cx="9166855" cy="6869088"/>
          </a:xfrm>
          <a:prstGeom prst="frame">
            <a:avLst>
              <a:gd name="adj1" fmla="val 3611"/>
            </a:avLst>
          </a:prstGeom>
          <a:solidFill>
            <a:srgbClr val="096DE7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059832" y="6598022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Monotype Corsiva" pitchFamily="66" charset="0"/>
              </a:rPr>
              <a:t>Матюшкина А.В. </a:t>
            </a:r>
            <a:r>
              <a:rPr lang="en-US" sz="1200" dirty="0" smtClean="0">
                <a:latin typeface="Monotype Corsiva" pitchFamily="66" charset="0"/>
                <a:hlinkClick r:id="rId15"/>
              </a:rPr>
              <a:t>http://nsportal.ru/user/33485</a:t>
            </a:r>
            <a:r>
              <a:rPr lang="ru-RU" sz="1200" dirty="0" smtClean="0">
                <a:latin typeface="Monotype Corsiva" pitchFamily="66" charset="0"/>
              </a:rPr>
              <a:t>  </a:t>
            </a:r>
            <a:endParaRPr lang="ru-RU" sz="1200" dirty="0">
              <a:latin typeface="Monotype Corsiva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800199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«Новогодняя открытка»</a:t>
            </a:r>
            <a:b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смешанная техника</a:t>
            </a:r>
            <a:b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3140968"/>
            <a:ext cx="4968552" cy="2016224"/>
          </a:xfrm>
        </p:spPr>
        <p:txBody>
          <a:bodyPr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Краткосрочный проект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 воспитатель КГОКУ «Детский дом с.Черниговка»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Челядина Светлана Владимировна.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6407585"/>
      </p:ext>
    </p:extLst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Рисование солью по мокрой краске.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Дошкольник\2013-04-08, Для детского дома\Фото 2013-2014уч. год\P10906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1412776"/>
            <a:ext cx="4038600" cy="4896544"/>
          </a:xfrm>
          <a:prstGeom prst="rect">
            <a:avLst/>
          </a:prstGeom>
          <a:noFill/>
        </p:spPr>
      </p:pic>
      <p:pic>
        <p:nvPicPr>
          <p:cNvPr id="3074" name="Picture 2" descr="D:\Дошкольник\2013-04-08, Для детского дома\Фото 2013-2014уч. год\P10906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8200" y="1484784"/>
            <a:ext cx="4172272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Декупаж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Дошкольник\2013-04-08, Для детского дома\Фото 2013-2014уч. год\P109068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1700808"/>
            <a:ext cx="4032448" cy="3600400"/>
          </a:xfrm>
          <a:prstGeom prst="rect">
            <a:avLst/>
          </a:prstGeom>
          <a:noFill/>
        </p:spPr>
      </p:pic>
      <p:pic>
        <p:nvPicPr>
          <p:cNvPr id="3076" name="Picture 4" descr="D:\Дошкольник\2013-04-08, Для детского дома\Фото 2013-2014уч. год\P109068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683568" y="1700808"/>
            <a:ext cx="3600400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Конструирование. Ёлочка из «гармошек»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D:\Дошкольник\2013-04-08, Для детского дома\Фото 2013-2014уч. год\P109069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2" y="1628800"/>
            <a:ext cx="5508104" cy="45811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/>
              <a:t>Наше творчество. Вот, что у нас получилось.</a:t>
            </a:r>
            <a:endParaRPr lang="ru-RU" sz="5400" dirty="0"/>
          </a:p>
        </p:txBody>
      </p:sp>
      <p:pic>
        <p:nvPicPr>
          <p:cNvPr id="6146" name="Picture 2" descr="D:\Дошкольник\2013-04-08, Для детского дома\Фото 2013-2014уч. год\P109069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628800"/>
            <a:ext cx="6624736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Добрые пожелания. Подведение итогов.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Дошкольник\2013-04-08, Для детского дома\Фото 2013-2014уч. год\P10907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700808"/>
            <a:ext cx="4038600" cy="4320480"/>
          </a:xfrm>
          <a:prstGeom prst="rect">
            <a:avLst/>
          </a:prstGeom>
          <a:noFill/>
        </p:spPr>
      </p:pic>
      <p:pic>
        <p:nvPicPr>
          <p:cNvPr id="7171" name="Picture 3" descr="D:\Дошкольник\2013-04-08, Для детского дома\Фото 2013-2014уч. год\P10907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1556792"/>
            <a:ext cx="3864744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Дошкольник\2013-04-08, Для детского дома\Фото 2013-2014уч. год\P10907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404664"/>
            <a:ext cx="3960440" cy="5400600"/>
          </a:xfrm>
          <a:prstGeom prst="rect">
            <a:avLst/>
          </a:prstGeom>
          <a:noFill/>
        </p:spPr>
      </p:pic>
      <p:pic>
        <p:nvPicPr>
          <p:cNvPr id="9218" name="Picture 2" descr="D:\Дошкольник\2013-04-08, Для детского дома\Фото 2013-2014уч. год\P109070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980728"/>
            <a:ext cx="4068960" cy="54726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ошкольник\2013-04-08, Для детского дома\Фото 2013-2014уч. год\P10907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764704"/>
            <a:ext cx="7632848" cy="5400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8" y="4108170"/>
            <a:ext cx="799288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«Творчество - это не удел только гениев, создавших великие художественные произведения. Творчество существует везде, где человек воображает, комбинирует, создает что- либо новое»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Л. С. Выготский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3568" y="705727"/>
            <a:ext cx="784887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таких занятий способствует снятию детских страхов, обретению веры в свои силы, внутренней гармонии с самим собой и окружающим миром, подарят детям новую широкую гамму ощущений, которые станут богаче, полнее и ярче. Нестандартные техники ИЗОдеятельности  развивают детскую фантазию, воображение, снимают отрицательные эмоции.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772754"/>
                </a:solidFill>
                <a:effectLst/>
                <a:latin typeface="Segoe UI" pitchFamily="34" charset="0"/>
                <a:ea typeface="+mn-ea"/>
                <a:cs typeface="Segoe UI" pitchFamily="34" charset="0"/>
              </a:rPr>
              <a:t>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heel spokes="3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 rot="10800000" flipV="1">
            <a:off x="539552" y="511746"/>
            <a:ext cx="756084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смешанной техники состоит в том, что дает возможность познакомить с разными способами декора. Освоить элементарные начальные навыки работы с различными материалами, инструментами.  И в итоге получить какое-то одно законченное изделие.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проекта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Краткосрочный, творческий, групповой.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Беседы, просмотр иллюстраций, презентаций, чтение стихов, рассказов о новом годе , зиме, слушание  песен новогодних, физминутки, пальчиковые игры.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проекта: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1 группы, воспитатель.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Используемые техники: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1.Рисование солью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Нарисованный краской рисунок посыпается солью, соль пропитывается краской, и после высыхания получается необычная структура, эффект зернистости придает объемность изображению.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2.Декупаж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Техника оформления предметов с помощью вырезанных бумажных мотивов.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3.Конструирование из бумаги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Складывание из бумаги.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Работа рассчитана на три занятия, на каждом из которых будет применена одна из перечисленных техник.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95536" y="410223"/>
            <a:ext cx="8064896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 и задачи.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1.Познакомить детей с различными способами декора праздничной открытки.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2.Научить новому приему оформления изображения: присыпать солью по мокрой краске для создания объемности изображения.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Продолжать учить  рисовать крупно, располагать изображение в соответствии с размером листа.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Закрепить навыки рисования гуашью.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5.Учить аккуратно, пользоваться клеем.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6.Развивать композиционные навыки в компоновке элементов декора.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7.Совершенствовать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навык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складывания бумаги в «гармошку».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Развивать мелкую моторику рук с помощью складывания бумаги, работы с солью.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Побуждать детей к творческой активности, помочь в овладении изобразительными навыками и умениями.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10.Вызвать у детей эмоциональный отклик на волшебство Новогоднего праздника.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 Обогащать речь детей эмоционально окрашенной лексикой, эстетическими терминами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23528" y="77316"/>
            <a:ext cx="8568952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Задание детям.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Новогодняя открытка.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Занятие: рисование солью на развороте открытки.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Занятие: декупаж  лицевой стороны открытки.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Занятие: складывание из бумаги, «гармошка» - элементы для елочки.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Занятие: учимся дарить открытку (поздравлять), подведение итогов проекта.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Материалы: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1.Альбомный лист  А 4.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2. Крупная каменная соль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3. Гуашь разных цветов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4.Кисть №5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5. Клей  ПВА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6.Кисть для клея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7. Вырезанное изображение еловой ветки с шишкой..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8.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Четыре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полоски цветной бумаги (зеленого цвета), разного размера.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9.Клей – карандаш.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10.Блестки разного цвета.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11.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Гель-блеск.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Пособия: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Образец открытки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Иллюстрации  с изображением  ели в снегу.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Елочные шарики.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Иллюстрации с изображением новогодней ели.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Диск с новогодними песнями или флешка.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Мультфильм – «Зима в Простоквашино».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Презентации: « Родина Деда Мороза», « Традиции встречи Нового года в  разных странах».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 rot="10800000" flipV="1">
            <a:off x="323528" y="421216"/>
            <a:ext cx="8496944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 startAt="4"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Первое занятие: Рисование солью.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 startAt="4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1.Рассматривание иллюстрации с изображением зимнего леса. Педагог включает новогоднюю песенку.  Обсуждаем праздник Новый год, особенность праздника - все друг друга поздравляют и дарят подарки. Мы можем сделать подарок своими руками. Но он особенный - поздравительный подарок, какой именно узнаем чуть позже.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2.С помощью мультфильма вспоминаем,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такой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почтальон Печкин и понятием почта, поздравительная открытка.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Рассматриваем образец открытки. Разбираем, из каких элементов она состоит.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3.Физминутка - новогодний хоровод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 В лесу родилась ёлочка»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4. Рассматриваем елочные украшения. Именно они делают елочку Новогодней.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На нашей открытке тоже есть новогодние шарики, они спрятались внутри открытки.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5.Задание - нарисовать елочные шарики  разных цветов. Аккуратное и правильное пользование кистью и краской. Пока краска влажная посыпаем их солью.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Второе занятие: Декупаж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1. Пришло письмо от почтальона Печкина. В нем загадки  про елку и Новый год, приглашение  вместе подготовиться к празднику.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2.Продолжение мультфильма – подготовка к Новому году.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3.Физминутка «Елочка» 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4.Рассматриваем лицевую часть открытки, картинка с изображением еловой ветки, сравнивая её  с  сосновой.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Приклеивание, вырезанное изображение ветки ели с шишкой на лицевую часть открытки. Далее на изображение наносим клей ПВА белого цвета и сверху посыпаем солью – имитация снега. Учим аккуратно пользоваться клеем.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3528" y="172307"/>
            <a:ext cx="828092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Третье занятие: складывание из бумаги - елочка из «гармошек».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кладываем «гармошку» из бумаги. Делаем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четыре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штуки.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2.Физминутка - «Веселый хоровод»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3.Затем складываем «гармошки»  пополам и склеиваем внутри, получаем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четыре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«веера». Составляем елочку, вклеиваем внутрь открытки на сгиб, чтобы при раскрывании открытки елочка распускалась веером.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Открытка готова.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4.А как празднуют наши друзья из Простоквашино? Окончание мультфильма.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Четвертое занятие: Добрые пожелания. Подведение итогов проекта.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1.Игра - «Назови ласково»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Перечисляем всех детей по именам в уменьшительно-ласкательной форме. Обращаем внимание детей на интонацию.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2.Беседа: «Почему я люблю Новый год 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3.Подвижная игра: «Я тебе желаю» Ведущий в центре круга с мячом. Со словами «Что ты мне пожелаешь?» кидает мяч любому ребенку на выбор. Тот, кто поймал мяч,  произносит вслух доброе (приятное, смешное) пожелание и возвращает мяч обратно ведущему. Чье пожелание больше всего понравится ведущему, тот дальше и становится водой.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4.Рассматривание иллюстрации «Новогодний праздник, все дарят подарки и поздравляют друг друга».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Игра: «Праздничный кружок».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садятся в круг с открытками в руках. И по очереди, поворачиваясь к ближайшему соседу, произносят слова поздравления. Поговорить, кому из сотрудников детского дома они хотят подарить свои  открытки.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.Рассматриваем подаренные открытки, подводим итоги проекта. Чему новому научились, что интересного и полезного узнали.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Работа над проектом.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Просмотр презентаций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obriy Goodvin\Desktop\P109056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648" y="1772816"/>
            <a:ext cx="6195024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Ну, очень интересно!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Дошкольник\2013-04-08, Для детского дома\Фото 2013-2014уч. год\P109066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1268760"/>
            <a:ext cx="6984776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Рассматривание новогодних открыток.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Дошкольник\2013-04-08, Для детского дома\Фото 2013-2014уч. год\P10906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628800"/>
            <a:ext cx="4032448" cy="4176464"/>
          </a:xfrm>
          <a:prstGeom prst="rect">
            <a:avLst/>
          </a:prstGeom>
          <a:noFill/>
        </p:spPr>
      </p:pic>
      <p:pic>
        <p:nvPicPr>
          <p:cNvPr id="11266" name="Picture 2" descr="D:\Дошкольник\2013-04-08, Для детского дома\Фото 2013-2014уч. год\P109065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1628800"/>
            <a:ext cx="4104456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1111</Words>
  <Application>Microsoft Office PowerPoint</Application>
  <PresentationFormat>Экран (4:3)</PresentationFormat>
  <Paragraphs>97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Тема: «Новогодняя открытка» смешанная техника </vt:lpstr>
      <vt:lpstr>Слайд 2</vt:lpstr>
      <vt:lpstr>Слайд 3</vt:lpstr>
      <vt:lpstr>Слайд 4</vt:lpstr>
      <vt:lpstr>Слайд 5</vt:lpstr>
      <vt:lpstr>Слайд 6</vt:lpstr>
      <vt:lpstr>Работа над проектом. Просмотр презентаций.</vt:lpstr>
      <vt:lpstr>Ну, очень интересно!</vt:lpstr>
      <vt:lpstr>Рассматривание новогодних открыток.</vt:lpstr>
      <vt:lpstr>Рисование солью по мокрой краске.</vt:lpstr>
      <vt:lpstr>Декупаж</vt:lpstr>
      <vt:lpstr>Конструирование. Ёлочка из «гармошек»</vt:lpstr>
      <vt:lpstr>Наше творчество. Вот, что у нас получилось.</vt:lpstr>
      <vt:lpstr>Добрые пожелания. Подведение итогов.</vt:lpstr>
      <vt:lpstr>Слайд 15</vt:lpstr>
      <vt:lpstr>Слайд 16</vt:lpstr>
      <vt:lpstr>Слайд 17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 «Новогодний»</dc:title>
  <dc:creator>Анжелика</dc:creator>
  <cp:lastModifiedBy>Dobriy Goodvin</cp:lastModifiedBy>
  <cp:revision>47</cp:revision>
  <dcterms:created xsi:type="dcterms:W3CDTF">2013-07-11T17:17:51Z</dcterms:created>
  <dcterms:modified xsi:type="dcterms:W3CDTF">2014-11-10T06:24:07Z</dcterms:modified>
</cp:coreProperties>
</file>