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>
      <p:cViewPr varScale="1">
        <p:scale>
          <a:sx n="74" d="100"/>
          <a:sy n="74" d="100"/>
        </p:scale>
        <p:origin x="-108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DB631-CF53-4466-BD12-18083111640F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06BAA8-F9CF-4163-8963-35463E5C1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003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06BAA8-F9CF-4163-8963-35463E5C197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110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06BAA8-F9CF-4163-8963-35463E5C197D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153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4725145"/>
            <a:ext cx="4412874" cy="792088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Коршунова Людмила Ивановна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- логопед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1772816"/>
            <a:ext cx="7175351" cy="3152641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РАЗВИТИЕ СВЯЗНОЙ РЕЧИ ДОШКОЛЬНИКОВ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ПЕДАГОГОВ ДОУ</a:t>
            </a:r>
            <a:r>
              <a:rPr lang="ru-RU" sz="1600" dirty="0" smtClean="0">
                <a:solidFill>
                  <a:schemeClr val="tx1"/>
                </a:solidFill>
              </a:rPr>
              <a:t>)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9912" y="472757"/>
            <a:ext cx="4071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детский сад №3 «Светлячок»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19872" y="5805264"/>
            <a:ext cx="1143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    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2013г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Кировград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31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ttp://im3-tub-ru.yandex.net/i?id=110673007-52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8173" y="2101498"/>
            <a:ext cx="2936315" cy="399179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611560" y="332656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РАБОТЫ ПО ФОРМИРОВАНИЮ </a:t>
            </a: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ДИАЛОГИЧЕСКОЙ РЕЧИ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ДОЛЖЕН НАУЧИТЬСЯ: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916832"/>
            <a:ext cx="47019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b="1" dirty="0" smtClean="0"/>
              <a:t>СЛУШАТЬ И ПОНИМАТЬ ВОПРОСЫ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2780928"/>
            <a:ext cx="3651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b="1" dirty="0" smtClean="0"/>
              <a:t>САМ ЗАДАВАТЬ ВОПРОСЫ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3717032"/>
            <a:ext cx="61029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b="1" dirty="0" smtClean="0"/>
              <a:t>ПРАВИЛЬНО, ТОЧНО, В СООТВЕТСТВИИ </a:t>
            </a:r>
          </a:p>
          <a:p>
            <a:r>
              <a:rPr lang="ru-RU" sz="2000" b="1" dirty="0" smtClean="0"/>
              <a:t>    С СОДЕРЖАНИЕМ ВОПРОСА,</a:t>
            </a:r>
          </a:p>
          <a:p>
            <a:r>
              <a:rPr lang="ru-RU" sz="2000" b="1" dirty="0" smtClean="0"/>
              <a:t>    ВЫРАЖАТЬ СВОИ МЫСЛИ В ОТВЕТАХ НА НИХ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07930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со стрелкой вниз 2"/>
          <p:cNvSpPr/>
          <p:nvPr/>
        </p:nvSpPr>
        <p:spPr>
          <a:xfrm>
            <a:off x="2051720" y="548680"/>
            <a:ext cx="5040560" cy="1130424"/>
          </a:xfrm>
          <a:prstGeom prst="downArrow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МОНОЛОГИЧЕСКАЯ СВЯЗНАЯ РЕЧЬ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35796" y="1844824"/>
            <a:ext cx="3816424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РАБОТЫ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7504" y="3645024"/>
            <a:ext cx="3960440" cy="22322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СМЫСЛОВОГО ПРОГРАММИРОВАНИЯ ТЕКСТА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860032" y="3717032"/>
            <a:ext cx="4104456" cy="208823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ОВЛАДЕНИЕ ЯЗЫКОВЫМИ СРЕДСТВАМИ ОФОРМЛЕНЯ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СВЯЗНОГО ТЕКСТА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 rot="20301512">
            <a:off x="6076724" y="2706841"/>
            <a:ext cx="628648" cy="1076187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825204">
            <a:off x="2566419" y="2686060"/>
            <a:ext cx="594280" cy="1056901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5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m6-tub-ru.yandex.net/i?id=426515270-03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6" y="2986346"/>
            <a:ext cx="2460112" cy="387165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79511" y="692696"/>
            <a:ext cx="87778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РАБОТЫ НАД СМЫСЛОВОЙ СТОРОНОЙ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СВЯЗНОГО ТЕКСТА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772816"/>
            <a:ext cx="76354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/>
              <a:t>РАЗВИТИЕ УМЕНИЯ АНАЛИЗИРОВАТЬ НАГЛЯДНУЮ СИТУАЦИЮ, </a:t>
            </a:r>
          </a:p>
          <a:p>
            <a:r>
              <a:rPr lang="ru-RU" b="1" dirty="0" smtClean="0"/>
              <a:t>    ВЫДЕЛЯТЬ ГЛАВНОЕ И ВТОРОСТЕПЕННОЕ,ОСНОВНОЕ</a:t>
            </a:r>
          </a:p>
          <a:p>
            <a:r>
              <a:rPr lang="ru-RU" b="1" dirty="0" smtClean="0"/>
              <a:t>    И ФОНОВОЕ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051720" y="3429000"/>
            <a:ext cx="73926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ru-RU" b="1" dirty="0" smtClean="0"/>
              <a:t>ФОРМИРОВАНИЕ УМЕНИЯ РАСПОЛАГАТЬ СМЫСЛОВЫЕ ЗВЕНЬЯ</a:t>
            </a:r>
            <a:r>
              <a:rPr lang="ru-RU" b="1" dirty="0"/>
              <a:t> В ОПРЕДЕЛЁННОЙ </a:t>
            </a:r>
            <a:r>
              <a:rPr lang="ru-RU" b="1" dirty="0" smtClean="0"/>
              <a:t>ПОСЛЕДОВАТЕЛЬНО</a:t>
            </a:r>
            <a:r>
              <a:rPr lang="ru-RU" dirty="0" smtClean="0"/>
              <a:t>СТИ</a:t>
            </a:r>
            <a:endParaRPr lang="ru-RU" b="1" dirty="0" smtClean="0"/>
          </a:p>
          <a:p>
            <a:r>
              <a:rPr lang="ru-RU" b="1" dirty="0" smtClean="0"/>
              <a:t>          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 rot="10800000" flipV="1">
            <a:off x="2706271" y="4906112"/>
            <a:ext cx="6197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/>
              <a:t>РАЗВИТИЕ СПОСОБНОСТИ УДЕРЖИВАТЬ СМЫСЛОВУЮ</a:t>
            </a:r>
            <a:r>
              <a:rPr lang="ru-RU" b="1" dirty="0"/>
              <a:t> ПРОГРАММУ В ПАМЯТИ</a:t>
            </a:r>
            <a:endParaRPr lang="ru-RU" b="1" dirty="0" smtClean="0"/>
          </a:p>
          <a:p>
            <a:r>
              <a:rPr lang="ru-RU" b="1" dirty="0" smtClean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57761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692695"/>
            <a:ext cx="64087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РАБОТЫ НАД ЯЗЫКОВЫМ ОФОРМЛЕНИЕМ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СВЯЗНОГО ТЕКС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http://im0-tub-ru.yandex.net/i?id=86809849-24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916447"/>
            <a:ext cx="3028846" cy="294155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539552" y="2204864"/>
            <a:ext cx="83888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РАЗВИТИЕ УМЕНИЯ ПЕРЕКОДИРОВАТЬ КАЖДЫЙ  СМЫСЛОВОЙ ЭЛЕМЕНТ В</a:t>
            </a:r>
          </a:p>
          <a:p>
            <a:r>
              <a:rPr lang="ru-RU" dirty="0" smtClean="0"/>
              <a:t>     ГРАММАТИЧЕСКИ ПРАВИЛЬНУЮ СТРУКТУРУ ПРЕДЛОЖЕНИЯ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3284984"/>
            <a:ext cx="6494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ФОРМИРОВАНИЕ УМЕНИЯ РАСПОЛАГАТЬ ПРЕДЛОЖЕНИЯ</a:t>
            </a:r>
          </a:p>
          <a:p>
            <a:r>
              <a:rPr lang="ru-RU" dirty="0" smtClean="0"/>
              <a:t>    В ОПРЕДЕЛЁННОЙ ПОСЛЕДОВАТЕЛЬНОСТИ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4581128"/>
            <a:ext cx="4370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УМЕНИЕ СВЯЗЫВАТЬ ПРЕДЛОЖЕНИЯ</a:t>
            </a:r>
          </a:p>
          <a:p>
            <a:r>
              <a:rPr lang="ru-RU" dirty="0" smtClean="0"/>
              <a:t>    В ТЕКСТЕ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245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971600" y="332656"/>
            <a:ext cx="7416824" cy="134644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ПРИЁМЫ РАЗВИТИЯ МОНОЛОГИЧЕСКОЙ СВЯЗНОЙ РЕЧИ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79512" y="2420888"/>
            <a:ext cx="2304256" cy="127444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ПЕРЕСКАЗ ЛИТЕРАТУРНОГО ПРОИЗВЕДЕНИЯ</a:t>
            </a:r>
            <a:endParaRPr lang="ru-RU" sz="1400" dirty="0"/>
          </a:p>
        </p:txBody>
      </p:sp>
      <p:sp>
        <p:nvSpPr>
          <p:cNvPr id="4" name="Овал 3"/>
          <p:cNvSpPr/>
          <p:nvPr/>
        </p:nvSpPr>
        <p:spPr>
          <a:xfrm>
            <a:off x="3363148" y="2492896"/>
            <a:ext cx="2288971" cy="113042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РАССКАЗ ПО КАРТИНКЕ</a:t>
            </a:r>
            <a:endParaRPr lang="ru-RU" sz="1600" dirty="0"/>
          </a:p>
        </p:txBody>
      </p:sp>
      <p:sp>
        <p:nvSpPr>
          <p:cNvPr id="5" name="Овал 4"/>
          <p:cNvSpPr/>
          <p:nvPr/>
        </p:nvSpPr>
        <p:spPr>
          <a:xfrm>
            <a:off x="6300192" y="2623346"/>
            <a:ext cx="2304256" cy="115557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РАССКАЗ ОБ ИГРУШКЕ</a:t>
            </a:r>
            <a:endParaRPr lang="ru-RU" sz="1600" dirty="0"/>
          </a:p>
        </p:txBody>
      </p:sp>
      <p:sp>
        <p:nvSpPr>
          <p:cNvPr id="6" name="Овал 5"/>
          <p:cNvSpPr/>
          <p:nvPr/>
        </p:nvSpPr>
        <p:spPr>
          <a:xfrm>
            <a:off x="611560" y="4797152"/>
            <a:ext cx="2691905" cy="1171129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РАССКАЗ ДЕТЕЙ ИЗ ОПЫТА</a:t>
            </a:r>
            <a:endParaRPr lang="ru-RU" sz="1600" dirty="0"/>
          </a:p>
        </p:txBody>
      </p:sp>
      <p:sp>
        <p:nvSpPr>
          <p:cNvPr id="7" name="Овал 6"/>
          <p:cNvSpPr/>
          <p:nvPr/>
        </p:nvSpPr>
        <p:spPr>
          <a:xfrm>
            <a:off x="5842992" y="5157192"/>
            <a:ext cx="2545432" cy="1130424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ТВОРЧЕСКИЕ РАССКАЗЫ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444208" y="5589240"/>
            <a:ext cx="45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/>
          </a:p>
        </p:txBody>
      </p:sp>
      <p:pic>
        <p:nvPicPr>
          <p:cNvPr id="10" name="Рисунок 9" descr="http://im3-tub-ru.yandex.net/i?id=192940196-37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115792"/>
            <a:ext cx="2160239" cy="20495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326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404664"/>
            <a:ext cx="6552728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ОСОБЕННОСТИ РЕЧЕВОГО </a:t>
            </a:r>
          </a:p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РАЗВИТИЯ ДОШКОЛЬНИК</a:t>
            </a:r>
            <a: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ОВ</a:t>
            </a:r>
            <a:endParaRPr lang="ru-RU" sz="2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899592" y="1484784"/>
            <a:ext cx="2808311" cy="1512168"/>
          </a:xfrm>
          <a:prstGeom prst="cloud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ВЫСКАЗЫВАНИЯ КОРОТКИЕ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539553" y="3789040"/>
            <a:ext cx="3168350" cy="1648051"/>
          </a:xfrm>
          <a:prstGeom prst="cloud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СОСТОЯТ ИЗ ФРАГМЕНТОВ  ЛОГИЧЕСКИ НЕ СВЯЗАННЫХ МЕЖДУ СОБОЙ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5686657" y="1340768"/>
            <a:ext cx="2989800" cy="1728192"/>
          </a:xfrm>
          <a:prstGeom prst="cloud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ОТЛИЧАЮТСЯ НЕПОСЛЕДОВАТЕЛЬНОСТЬЮ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5004048" y="4077072"/>
            <a:ext cx="3528392" cy="1800200"/>
          </a:xfrm>
          <a:prstGeom prst="cloud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СОДЕРЖАТ НИЗКИЙ УРОВЕНЬ ИНФОРМАТИВНОСТИ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Прямая со стрелкой 10"/>
          <p:cNvCxnSpPr>
            <a:stCxn id="4" idx="0"/>
          </p:cNvCxnSpPr>
          <p:nvPr/>
        </p:nvCxnSpPr>
        <p:spPr>
          <a:xfrm>
            <a:off x="3705563" y="2240868"/>
            <a:ext cx="2234589" cy="1980220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" idx="1"/>
          </p:cNvCxnSpPr>
          <p:nvPr/>
        </p:nvCxnSpPr>
        <p:spPr>
          <a:xfrm flipH="1">
            <a:off x="2303747" y="2995342"/>
            <a:ext cx="1" cy="79369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707903" y="2157762"/>
            <a:ext cx="1944217" cy="33513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18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79712" y="404664"/>
            <a:ext cx="598196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НОРМЫ РАЗВИТИЯ СВЯЗНОЙ РЕЧИ</a:t>
            </a:r>
            <a:endParaRPr lang="ru-RU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500754"/>
              </p:ext>
            </p:extLst>
          </p:nvPr>
        </p:nvGraphicFramePr>
        <p:xfrm>
          <a:off x="314031" y="908720"/>
          <a:ext cx="8712966" cy="634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2088232"/>
                <a:gridCol w="2088232"/>
                <a:gridCol w="2592286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31779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Дети пересказывают небольшие сказки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рассказы, знакомые и вновь прочитанные, составляют небольшие рассказы о предмете, по содержанию сюжетной картины, совершенствуется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диалогическая речь. Поддерживают беседу: задают вопросы правильно по форме и содержанию, отвечают на вопросы  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Совершенствуется диалогическая и монологическая речь</a:t>
                      </a:r>
                    </a:p>
                    <a:p>
                      <a:pPr fontAlgn="base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поддерживают непринужденную беседу, задают вопросы. Развивается умение правильно, последовательно пересказывать небольшие литературные произведения без помощи взрослого, самостоятельно составлять небольшие рассказы о предмете по картинке,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набору картинок, по плану, образцу и письма, рассказы из личного и коллективного опыта, передавая хорошо знакомые события.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ru-RU" sz="1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Совершенствуется диалогическая, монологическая речь. Закрепляется умение задавать вопросы и отвечать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отвечать на них, формируется культура речевого общения. Дети самостоятельно,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выразительно без повторов передают содержание литературных текстов, используя выразительные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средства. Дальнейшее развитие получает умение составлять рассказы о предмете (по плану, составленному коллективно и предложенному взрослым), по картине, серии сюжетных картинок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умение составлять небольшие рассказы из личного опыта, рассказы творческого характера и небольшие сказки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endParaRPr lang="ru-RU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1688" y="1004641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3-5 ЛЕТ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683017" y="100467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4-5 ЛЕТ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828466" y="1004677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5-6ЛЕТ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175147" y="1004677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6-7ЛЕТ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14031" y="1772816"/>
            <a:ext cx="195371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Дети односложно </a:t>
            </a:r>
            <a:endParaRPr lang="ru-RU" sz="1600" dirty="0" smtClean="0"/>
          </a:p>
          <a:p>
            <a:r>
              <a:rPr lang="ru-RU" sz="1600" dirty="0"/>
              <a:t>отвечают на </a:t>
            </a:r>
            <a:r>
              <a:rPr lang="ru-RU" sz="1600" dirty="0" smtClean="0"/>
              <a:t>вопросы</a:t>
            </a:r>
          </a:p>
          <a:p>
            <a:r>
              <a:rPr lang="ru-RU" sz="1600" dirty="0" smtClean="0"/>
              <a:t> </a:t>
            </a:r>
            <a:r>
              <a:rPr lang="ru-RU" sz="1600" dirty="0"/>
              <a:t>взрослого </a:t>
            </a:r>
            <a:r>
              <a:rPr lang="ru-RU" sz="1600" dirty="0" smtClean="0"/>
              <a:t>при</a:t>
            </a:r>
          </a:p>
          <a:p>
            <a:r>
              <a:rPr lang="ru-RU" sz="1600" dirty="0" smtClean="0"/>
              <a:t> рассматривании</a:t>
            </a:r>
          </a:p>
          <a:p>
            <a:r>
              <a:rPr lang="ru-RU" sz="1600" dirty="0" smtClean="0"/>
              <a:t> </a:t>
            </a:r>
            <a:r>
              <a:rPr lang="ru-RU" sz="1600" dirty="0"/>
              <a:t>предметов</a:t>
            </a:r>
            <a:r>
              <a:rPr lang="ru-RU" sz="1600" dirty="0" smtClean="0"/>
              <a:t>,</a:t>
            </a:r>
            <a:r>
              <a:rPr lang="ru-RU" sz="1600" dirty="0"/>
              <a:t> картин</a:t>
            </a:r>
            <a:r>
              <a:rPr lang="ru-RU" sz="1600" dirty="0" smtClean="0"/>
              <a:t>,</a:t>
            </a:r>
          </a:p>
          <a:p>
            <a:r>
              <a:rPr lang="ru-RU" sz="1600" dirty="0" smtClean="0"/>
              <a:t> иллюстраций </a:t>
            </a:r>
          </a:p>
          <a:p>
            <a:r>
              <a:rPr lang="ru-RU" sz="1600" dirty="0" smtClean="0"/>
              <a:t>повторяют за взрослым</a:t>
            </a:r>
          </a:p>
          <a:p>
            <a:r>
              <a:rPr lang="ru-RU" sz="1600" dirty="0"/>
              <a:t>рассказ из </a:t>
            </a:r>
            <a:r>
              <a:rPr lang="ru-RU" sz="1600" dirty="0" smtClean="0"/>
              <a:t>3-4</a:t>
            </a:r>
          </a:p>
          <a:p>
            <a:r>
              <a:rPr lang="ru-RU" sz="1600" dirty="0" smtClean="0"/>
              <a:t> </a:t>
            </a:r>
            <a:r>
              <a:rPr lang="ru-RU" sz="1600" dirty="0"/>
              <a:t>предложений, </a:t>
            </a:r>
            <a:endParaRPr lang="ru-RU" sz="1600" dirty="0" smtClean="0"/>
          </a:p>
          <a:p>
            <a:r>
              <a:rPr lang="ru-RU" sz="1600" dirty="0" smtClean="0"/>
              <a:t>составленный об</a:t>
            </a:r>
          </a:p>
          <a:p>
            <a:r>
              <a:rPr lang="ru-RU" sz="1600" dirty="0" smtClean="0"/>
              <a:t> </a:t>
            </a:r>
            <a:r>
              <a:rPr lang="ru-RU" sz="1600" dirty="0"/>
              <a:t>игрушке или по </a:t>
            </a:r>
            <a:endParaRPr lang="ru-RU" sz="1600" dirty="0" smtClean="0"/>
          </a:p>
          <a:p>
            <a:r>
              <a:rPr lang="ru-RU" sz="1600" dirty="0" smtClean="0"/>
              <a:t>содержанию </a:t>
            </a:r>
            <a:r>
              <a:rPr lang="ru-RU" sz="1600" dirty="0"/>
              <a:t>картины; </a:t>
            </a:r>
            <a:endParaRPr lang="ru-RU" sz="1600" dirty="0" smtClean="0"/>
          </a:p>
          <a:p>
            <a:r>
              <a:rPr lang="ru-RU" sz="1600" dirty="0" smtClean="0"/>
              <a:t>участвуют </a:t>
            </a:r>
            <a:r>
              <a:rPr lang="ru-RU" sz="1600" dirty="0"/>
              <a:t>в </a:t>
            </a:r>
            <a:endParaRPr lang="ru-RU" sz="1600" dirty="0" smtClean="0"/>
          </a:p>
          <a:p>
            <a:r>
              <a:rPr lang="ru-RU" sz="1600" dirty="0" smtClean="0"/>
              <a:t>драматизации отрывков</a:t>
            </a:r>
          </a:p>
          <a:p>
            <a:r>
              <a:rPr lang="ru-RU" sz="1600" dirty="0" smtClean="0"/>
              <a:t> </a:t>
            </a:r>
            <a:r>
              <a:rPr lang="ru-RU" sz="1600" dirty="0"/>
              <a:t>из знакомых сказок</a:t>
            </a:r>
          </a:p>
        </p:txBody>
      </p:sp>
    </p:spTree>
    <p:extLst>
      <p:ext uri="{BB962C8B-B14F-4D97-AF65-F5344CB8AC3E}">
        <p14:creationId xmlns:p14="http://schemas.microsoft.com/office/powerpoint/2010/main" val="293641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60648"/>
            <a:ext cx="692369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Дошкольный возраст 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самый благоприятный для закладывания </a:t>
            </a:r>
            <a:endParaRPr lang="ru-RU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 грамотной, чёткой, красивой речи, что является важным </a:t>
            </a:r>
            <a:endParaRPr lang="ru-RU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условием умственного воспитания ребёнка.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  <a:p>
            <a:r>
              <a:rPr lang="ru-RU" b="1" dirty="0" smtClean="0"/>
              <a:t> </a:t>
            </a:r>
            <a:endParaRPr lang="ru-RU" dirty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5445224"/>
            <a:ext cx="56509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</a:rPr>
              <a:t>Именно </a:t>
            </a:r>
            <a:r>
              <a:rPr lang="ru-RU" b="1" i="1" u="sng" dirty="0">
                <a:solidFill>
                  <a:srgbClr val="002060"/>
                </a:solidFill>
              </a:rPr>
              <a:t>связная речь</a:t>
            </a:r>
            <a:r>
              <a:rPr lang="ru-RU" b="1" i="1" dirty="0">
                <a:solidFill>
                  <a:srgbClr val="002060"/>
                </a:solidFill>
              </a:rPr>
              <a:t> является </a:t>
            </a:r>
            <a:endParaRPr lang="ru-RU" b="1" i="1" dirty="0" smtClean="0">
              <a:solidFill>
                <a:srgbClr val="002060"/>
              </a:solidFill>
            </a:endParaRPr>
          </a:p>
          <a:p>
            <a:r>
              <a:rPr lang="ru-RU" b="1" i="1" dirty="0" smtClean="0">
                <a:solidFill>
                  <a:srgbClr val="002060"/>
                </a:solidFill>
              </a:rPr>
              <a:t>одним </a:t>
            </a:r>
            <a:r>
              <a:rPr lang="ru-RU" b="1" i="1" dirty="0">
                <a:solidFill>
                  <a:srgbClr val="002060"/>
                </a:solidFill>
              </a:rPr>
              <a:t>из основных способов получения знаний.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1026" name="Picture 2" descr="http://im3-tub-ru.yandex.net/i?id=255569699-54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628800"/>
            <a:ext cx="6048672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1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1308" y="2014964"/>
            <a:ext cx="69039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БЛАГОДАРЮ ЗА ВНИМАНИЕ</a:t>
            </a:r>
            <a:endParaRPr lang="ru-RU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058" name="Picture 10" descr="http://im2-tub-ru.yandex.net/i?id=8912659-53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068960"/>
            <a:ext cx="2592288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021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980728"/>
            <a:ext cx="69127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«СВЯЗНАЯ РЕЧЬ КАК БЫ ВБИРАЕТ В СЕБЯ</a:t>
            </a:r>
          </a:p>
          <a:p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ВСЕ ДОСТИЖЕНИЯ РЕБЁНКА В ОВЛАДЕНИ</a:t>
            </a:r>
          </a:p>
          <a:p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РОДНЫМ ЯЗЫКОМ, В ОСВОЕНИИ ЕГО ЗВУКОВОЙ СТОРОНЫ, СЛОВАРНОГО ЗАПАСА</a:t>
            </a:r>
          </a:p>
          <a:p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ГРАММАТИЧЕСКОГО СТРОЯ»</a:t>
            </a:r>
          </a:p>
          <a:p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Ф.А.СОХИН</a:t>
            </a:r>
            <a:endParaRPr lang="ru-RU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 descr="http://im3-tub-ru.yandex.net/i?id=184959660-08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73016"/>
            <a:ext cx="5040560" cy="30456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334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m1-tub-ru.yandex.net/i?id=212130562-15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32656"/>
            <a:ext cx="2282190" cy="151216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539552" y="827769"/>
            <a:ext cx="69204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СВЯЗНОСТЬ РЕЧИ </a:t>
            </a:r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</a:p>
          <a:p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</a:t>
            </a:r>
            <a:r>
              <a:rPr lang="ru-RU" sz="28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СВЯЗНОСТЬ МЫСЛЕЙ</a:t>
            </a:r>
            <a:endParaRPr lang="ru-RU" sz="28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2780928"/>
            <a:ext cx="82444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ПОД СВЯЗНОЙ РЕЧЬЮ ПОНИМАЕТСЯ- </a:t>
            </a:r>
          </a:p>
          <a:p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РАЗВЁРНУТОЕ ИЗЛОЖЕНИЕ ОПРЕДЕЛЁННОГО СОДЕРЖАНИЯ,</a:t>
            </a:r>
          </a:p>
          <a:p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КОТОРОЕ ОСУЩЕСТВЛЯЕТСЯ ЛОГИЧНО, ПОСЛЕДОВАТЕЛЬНО</a:t>
            </a:r>
          </a:p>
          <a:p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ТОЧНО, ГРАММАТИЧЕСКИ ПРАВИЛЬНО И ОБРАЗНО.</a:t>
            </a:r>
          </a:p>
        </p:txBody>
      </p:sp>
      <p:pic>
        <p:nvPicPr>
          <p:cNvPr id="5" name="Рисунок 4" descr="http://im3-tub-ru.yandex.net/i?id=210319712-40-72&amp;n=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221088"/>
            <a:ext cx="3960440" cy="25237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695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5" y="484206"/>
            <a:ext cx="10035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 СВЯЗНОЙ РЕЧИ ДЕТЕЙ ВКЛЮЧАЕТ РЕШЕНИЕ ДРУГИХ </a:t>
            </a:r>
          </a:p>
          <a:p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ЧАСТНЫХ 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 ОБУЧЕНИЯ РОДНОМУ 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ЯЗЫКУ: </a:t>
            </a:r>
          </a:p>
        </p:txBody>
      </p:sp>
      <p:sp>
        <p:nvSpPr>
          <p:cNvPr id="3" name="Облако 2"/>
          <p:cNvSpPr/>
          <p:nvPr/>
        </p:nvSpPr>
        <p:spPr>
          <a:xfrm>
            <a:off x="251520" y="1556792"/>
            <a:ext cx="2952328" cy="1490464"/>
          </a:xfrm>
          <a:prstGeom prst="cloud">
            <a:avLst/>
          </a:prstGeom>
          <a:ln w="57150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СЛОВАРНУЮ РАБОТУ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2267744" y="4365104"/>
            <a:ext cx="3744415" cy="1706488"/>
          </a:xfrm>
          <a:prstGeom prst="cloud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ГРАММАТИЧЕСКОГО </a:t>
            </a:r>
          </a:p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СТРОЯ РЕЧИ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5580113" y="2106814"/>
            <a:ext cx="3039794" cy="1681336"/>
          </a:xfrm>
          <a:prstGeom prst="cloud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ВОСПИТАНИЕ</a:t>
            </a:r>
          </a:p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ЗВУКОВОЙ </a:t>
            </a:r>
          </a:p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КУЛЬТУРЫ РЕЧИ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 descr="http://im1-tub-ru.yandex.net/i?id=252796343-57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7" y="1844825"/>
            <a:ext cx="1944216" cy="2376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011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411760" y="1124744"/>
            <a:ext cx="3744416" cy="100811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ВИДЫ РЕЧИ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852936"/>
            <a:ext cx="2642592" cy="3528392"/>
          </a:xfrm>
          <a:prstGeom prst="rect">
            <a:avLst/>
          </a:prstGeom>
          <a:gradFill flip="none" rotWithShape="1">
            <a:gsLst>
              <a:gs pos="0">
                <a:schemeClr val="lt1">
                  <a:shade val="30000"/>
                  <a:satMod val="115000"/>
                </a:schemeClr>
              </a:gs>
              <a:gs pos="50000">
                <a:schemeClr val="lt1">
                  <a:shade val="67500"/>
                  <a:satMod val="11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13500000" scaled="1"/>
            <a:tileRect/>
          </a:gradFill>
          <a:ln w="57150">
            <a:solidFill>
              <a:srgbClr val="FF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ДИАЛОГИЧЕСКАЯ РЕЧЬ</a:t>
            </a:r>
          </a:p>
          <a:p>
            <a:pPr algn="ctr"/>
            <a:endParaRPr lang="ru-RU" dirty="0"/>
          </a:p>
          <a:p>
            <a:pPr algn="ctr"/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БЕСЕДА ДВУХ ИЛИ НЕСКОЛЬКИХ ЧЕЛОВЕК,</a:t>
            </a:r>
          </a:p>
          <a:p>
            <a:pPr algn="ctr"/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ПОСТАНОВКА ВОПРОСОВ И ОВЕТЫ НА НИХ</a:t>
            </a:r>
            <a:endParaRPr lang="ru-RU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2852936"/>
            <a:ext cx="2592288" cy="352839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50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57150">
            <a:solidFill>
              <a:srgbClr val="FF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МОНОЛОГИЧЕСКАЯ РЕЧЬ</a:t>
            </a:r>
          </a:p>
          <a:p>
            <a:pPr algn="ctr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РЕЧЬ ОДНОГО ЛИЦА, ОБРАЩЁННАЯ К </a:t>
            </a:r>
          </a:p>
          <a:p>
            <a:pPr algn="ctr"/>
            <a:r>
              <a:rPr lang="ru-RU" sz="2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СЛУШАТЕЛЯМ ИЛИ </a:t>
            </a:r>
          </a:p>
          <a:p>
            <a:pPr algn="ctr"/>
            <a:r>
              <a:rPr lang="ru-RU" sz="2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САМОМУ СЕБЕ</a:t>
            </a:r>
            <a:endParaRPr lang="ru-RU" sz="2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Рисунок 7" descr="http://im7-tub-ru.yandex.net/i?id=251085466-63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25020"/>
            <a:ext cx="2160240" cy="17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http://im5-tub-ru.yandex.net/i?id=226130586-09-72&amp;n=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04664"/>
            <a:ext cx="2664297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288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48680"/>
            <a:ext cx="81369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РЕБЁНКА СВЯЗНО ГОВОРИТЬ РАЗВИВАЕТСЯ ЛИШЬ ПРИ </a:t>
            </a:r>
          </a:p>
          <a:p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ЦЕЛЕНАПРАВЛЕННОМ РУКОВОДСТВЕ ПЕДАГОГА И ПУТЁМ</a:t>
            </a:r>
          </a:p>
          <a:p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СИСТЕМАТИЧЕСКОГО ОБУЧЕНИЯ НА ЗАНЯТИЯХ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http://im6-tub-ru.yandex.net/i?id=11128714-65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140968"/>
            <a:ext cx="5688632" cy="3528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152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со стрелкой вниз 2"/>
          <p:cNvSpPr/>
          <p:nvPr/>
        </p:nvSpPr>
        <p:spPr>
          <a:xfrm>
            <a:off x="2114118" y="404664"/>
            <a:ext cx="4824536" cy="1656184"/>
          </a:xfrm>
          <a:prstGeom prst="downArrow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ПРИЁМЫ РАЗВИТИЯ </a:t>
            </a: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ДИАЛОГИЧЕСКОЙ РЕЧИ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539552" y="2060848"/>
            <a:ext cx="3744416" cy="2088232"/>
          </a:xfrm>
          <a:prstGeom prst="cloud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БЕСЕДА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4526386" y="2564904"/>
            <a:ext cx="4510110" cy="2448272"/>
          </a:xfrm>
          <a:prstGeom prst="cloud">
            <a:avLst/>
          </a:prstGeom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ТЕАТРАЛИЗАЦИЯ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http://im1-tub-ru.yandex.net/i?id=360063819-02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121696"/>
            <a:ext cx="2709283" cy="2736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958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9216" y="764704"/>
            <a:ext cx="72728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БЕСЕДЫ  ВКЛЮЧАЕТ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ЭТАПА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060848"/>
            <a:ext cx="2688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852936"/>
            <a:ext cx="3172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ТЕМЫ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5616" y="3573016"/>
            <a:ext cx="22904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КОНЦОВКА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http://im2-tub-ru.yandex.net/i?id=133212255-50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1" y="3022592"/>
            <a:ext cx="4608512" cy="2926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463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908720"/>
            <a:ext cx="648812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 БЕСЕДЫ </a:t>
            </a:r>
          </a:p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ПЕДАГОГ ДОЛЖЕН: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http://im0-tub-ru.yandex.net/i?id=336735548-28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36912"/>
            <a:ext cx="2088231" cy="35176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483768" y="2996952"/>
            <a:ext cx="6554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 И ЧЁТКО СТАВИТЬ ВОПРОСЫ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9792" y="4395720"/>
            <a:ext cx="58430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ТРЕБОВАТЬ ТОЧНОГО ПОСМЫСЛУ </a:t>
            </a: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И ПРАВИЛЬНОГО ПО ФОРМЕ</a:t>
            </a: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ПОЛНОГО ОТВЕТА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18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504</TotalTime>
  <Words>625</Words>
  <Application>Microsoft Office PowerPoint</Application>
  <PresentationFormat>Экран (4:3)</PresentationFormat>
  <Paragraphs>139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Воздушный поток</vt:lpstr>
      <vt:lpstr>РАЗВИТИЕ СВЯЗНОЙ РЕЧИ ДОШКОЛЬНИКОВ  (ДЛЯ ПЕДАГОГОВ ДОУ)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СВЯЗНОЙ РЕЧИ ДОШКОЛЬНИКОВ</dc:title>
  <dc:creator>User</dc:creator>
  <cp:lastModifiedBy>User</cp:lastModifiedBy>
  <cp:revision>45</cp:revision>
  <dcterms:created xsi:type="dcterms:W3CDTF">2013-12-14T13:16:15Z</dcterms:created>
  <dcterms:modified xsi:type="dcterms:W3CDTF">2013-12-29T16:14:28Z</dcterms:modified>
</cp:coreProperties>
</file>