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  <p:sldId id="268" r:id="rId13"/>
    <p:sldId id="267" r:id="rId14"/>
    <p:sldId id="269" r:id="rId15"/>
    <p:sldId id="277" r:id="rId16"/>
    <p:sldId id="308" r:id="rId17"/>
    <p:sldId id="276" r:id="rId18"/>
    <p:sldId id="278" r:id="rId19"/>
    <p:sldId id="273" r:id="rId20"/>
    <p:sldId id="296" r:id="rId21"/>
    <p:sldId id="285" r:id="rId22"/>
    <p:sldId id="280" r:id="rId23"/>
    <p:sldId id="281" r:id="rId24"/>
    <p:sldId id="286" r:id="rId25"/>
    <p:sldId id="283" r:id="rId26"/>
    <p:sldId id="287" r:id="rId27"/>
    <p:sldId id="284" r:id="rId28"/>
    <p:sldId id="279" r:id="rId29"/>
    <p:sldId id="301" r:id="rId30"/>
    <p:sldId id="302" r:id="rId31"/>
    <p:sldId id="303" r:id="rId32"/>
    <p:sldId id="304" r:id="rId33"/>
    <p:sldId id="306" r:id="rId34"/>
    <p:sldId id="305" r:id="rId35"/>
    <p:sldId id="307" r:id="rId36"/>
    <p:sldId id="270" r:id="rId37"/>
    <p:sldId id="271" r:id="rId38"/>
    <p:sldId id="272" r:id="rId39"/>
    <p:sldId id="288" r:id="rId40"/>
    <p:sldId id="290" r:id="rId41"/>
    <p:sldId id="291" r:id="rId42"/>
    <p:sldId id="292" r:id="rId43"/>
    <p:sldId id="294" r:id="rId44"/>
    <p:sldId id="274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1A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1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6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9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1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1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6356351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1AE67A-B5A0-4E26-A2A2-19FB2262603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6356351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1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4098EE-7354-4172-B9A9-7D8CC91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1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5756176" cy="2304256"/>
          </a:xfrm>
        </p:spPr>
        <p:txBody>
          <a:bodyPr>
            <a:prstTxWarp prst="textPlain">
              <a:avLst/>
            </a:prstTxWarp>
            <a:scene3d>
              <a:camera prst="perspectiveRelaxedModerately"/>
              <a:lightRig rig="brightRoom" dir="t"/>
            </a:scene3d>
            <a:sp3d extrusionH="57150" contourW="6350" prstMaterial="plastic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ru-RU" sz="4000" b="1" cap="all" dirty="0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 descr="E: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3628" y="-171400"/>
            <a:ext cx="66967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rgbClr val="FFFF00"/>
                  </a:glow>
                </a:effectLst>
              </a:rPr>
              <a:t>Особенности возрастных кризисов</a:t>
            </a:r>
            <a:endParaRPr lang="ru-RU" sz="5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2060"/>
              </a:solidFill>
              <a:effectLst>
                <a:glow rad="1016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172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764">
        <p14:vortex dir="r"/>
      </p:transition>
    </mc:Choice>
    <mc:Fallback xmlns="">
      <p:transition spd="slow" advTm="37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0364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	</a:t>
            </a:r>
            <a:r>
              <a:rPr lang="ru-RU" sz="2600" b="1" i="1" dirty="0" smtClean="0"/>
              <a:t>3) пластичность </a:t>
            </a:r>
            <a:r>
              <a:rPr lang="ru-RU" sz="2600" dirty="0" smtClean="0"/>
              <a:t>- возможность изменения психики под влиянием различных условий, усвоение разнообразного опыта. Так, новорожденный ребенок может овладеть любым языком независимо от своей национальности, а в соответствии с языковой среды, в котором он воспитывается. Одно из проявлений пластичности заключается в компенсации психических или физических функций за их отсутствия или недоразвития, например при недостатках зрения, слуха, двигательных функций;</a:t>
            </a:r>
          </a:p>
          <a:p>
            <a:r>
              <a:rPr lang="ru-RU" sz="2600" dirty="0" smtClean="0"/>
              <a:t>	</a:t>
            </a:r>
            <a:r>
              <a:rPr lang="ru-RU" sz="2600" b="1" i="1" dirty="0" smtClean="0"/>
              <a:t>4)</a:t>
            </a:r>
            <a:r>
              <a:rPr lang="ru-RU" sz="2600" dirty="0" smtClean="0"/>
              <a:t> </a:t>
            </a:r>
            <a:r>
              <a:rPr lang="ru-RU" sz="2600" b="1" i="1" dirty="0" smtClean="0"/>
              <a:t>социальная ситуация развития </a:t>
            </a:r>
            <a:r>
              <a:rPr lang="ru-RU" sz="2600" dirty="0" smtClean="0"/>
              <a:t>- соотношение внешних и внутренних условий развития психики. Она определяет отношение ребенка к другим людям, предметам, вещам, к самому себе;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037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5">
        <p14:ferris dir="l"/>
      </p:transition>
    </mc:Choice>
    <mc:Fallback xmlns="">
      <p:transition spd="slow" advTm="83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849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</a:t>
            </a:r>
            <a:r>
              <a:rPr lang="ru-RU" sz="2600" b="1" i="1" dirty="0" smtClean="0"/>
              <a:t>5)новообразование</a:t>
            </a:r>
            <a:r>
              <a:rPr lang="ru-RU" sz="2600" dirty="0" smtClean="0"/>
              <a:t> - новый тип строения личности и ее деятельности, психические изменения, возникающие в этом возрасте и определяют преобразования в сознании ребенка, его внутренняя и внешняя жизнь. Речь идет о положительных приобретенные особенности, позволяющие перейти на новую стадию развития;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645024"/>
            <a:ext cx="864096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	</a:t>
            </a:r>
            <a:r>
              <a:rPr lang="ru-RU" sz="2600" b="1" i="1" dirty="0" smtClean="0"/>
              <a:t>6) ведущая деятельность </a:t>
            </a:r>
            <a:r>
              <a:rPr lang="ru-RU" sz="2600" dirty="0" smtClean="0"/>
              <a:t>- деятельность, которая обеспечивает кардинальные изменения в психике ребенка на определенном возрастном этапе. В ней наиболее полно представлены типичные для этого возраста отношения ребенка со взрослым, отношения к действительности;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9006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8">
        <p14:ferris dir="l"/>
      </p:transition>
    </mc:Choice>
    <mc:Fallback xmlns="">
      <p:transition spd="slow" advTm="717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	</a:t>
            </a:r>
            <a:r>
              <a:rPr lang="ru-RU" sz="2600" b="1" i="1" dirty="0" smtClean="0"/>
              <a:t>7) </a:t>
            </a:r>
            <a:r>
              <a:rPr lang="ru-RU" sz="2600" b="1" i="1" dirty="0" err="1" smtClean="0"/>
              <a:t>кумулятивность</a:t>
            </a:r>
            <a:r>
              <a:rPr lang="ru-RU" sz="2600" b="1" i="1" dirty="0" smtClean="0"/>
              <a:t> </a:t>
            </a:r>
            <a:r>
              <a:rPr lang="ru-RU" sz="2600" dirty="0" smtClean="0"/>
              <a:t>- включение результата развития на каждой предыдущей стадии в следующую, с определенными его трансформациями. Такое накопление готовит качественные изменения в психическом развитии. Например, в процессе становления и развития наглядно-действенного, наглядно-образного, словесно-логического мышления каждая последующая его форма возникает на основе предыдущей, включает ее в себя;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820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2">
        <p14:ferris dir="l"/>
      </p:transition>
    </mc:Choice>
    <mc:Fallback xmlns="">
      <p:transition spd="slow" advTm="70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94963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	</a:t>
            </a:r>
            <a:r>
              <a:rPr lang="ru-RU" sz="2600" b="1" i="1" dirty="0" smtClean="0"/>
              <a:t>8) подражание </a:t>
            </a:r>
            <a:r>
              <a:rPr lang="ru-RU" sz="2600" dirty="0" smtClean="0"/>
              <a:t>- своеобразная форма ориентировки ребенка в мире специфически человеческих видов деятельности, способов общения, личностных качеств путем уподобления, моделирования их в собственной деятельности.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4837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3">
        <p14:ferris dir="l"/>
      </p:transition>
    </mc:Choice>
    <mc:Fallback xmlns="">
      <p:transition spd="slow" advTm="70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Истинным содержанием психического развития является борьба внутренних противоречий, то есть борьба между формами психики, отживших, и теми, которые зарождаются. Именно внутренние противоречия являются движущими силами психического развития личности ребенка.</a:t>
            </a:r>
          </a:p>
          <a:p>
            <a:r>
              <a:rPr lang="ru-RU" sz="2600" dirty="0" smtClean="0"/>
              <a:t>Различные психические процессы, свойства и качества личности ребенка постоянно находятся в состоянии дифференциации и интеграции.</a:t>
            </a:r>
          </a:p>
          <a:p>
            <a:endParaRPr lang="ru-RU" sz="2600" dirty="0" smtClean="0"/>
          </a:p>
          <a:p>
            <a:r>
              <a:rPr lang="ru-RU" sz="2600" dirty="0" smtClean="0"/>
              <a:t>Итак, закономерности психического развития ребенка, которые имеют свои факторы и характеристики, предусматривают и определяют ее дальнейшее развитие в процессе онтогенеза.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9885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610">
        <p14:flythrough/>
      </p:transition>
    </mc:Choice>
    <mc:Fallback xmlns="">
      <p:transition spd="slow" advTm="66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/>
              <a:t>Периодизация психического развития </a:t>
            </a:r>
            <a:r>
              <a:rPr lang="ru-RU" sz="2600" dirty="0"/>
              <a:t>— выделение в целостном жизненном цикле человека последовательности стадий (периодов) психического развития. Научно обоснованная периодизация должна отражать внутренние закономерности самого процесса развития (Л.С. Выготский) </a:t>
            </a:r>
          </a:p>
        </p:txBody>
      </p:sp>
    </p:spTree>
    <p:extLst>
      <p:ext uri="{BB962C8B-B14F-4D97-AF65-F5344CB8AC3E}">
        <p14:creationId xmlns:p14="http://schemas.microsoft.com/office/powerpoint/2010/main" val="2394822472"/>
      </p:ext>
    </p:extLst>
  </p:cSld>
  <p:clrMapOvr>
    <a:masterClrMapping/>
  </p:clrMapOvr>
  <p:transition spd="slow" advTm="7056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340768"/>
            <a:ext cx="7128792" cy="3456384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070C0"/>
                </a:solidFill>
              </a:rPr>
              <a:t>Возрастные  кризисы</a:t>
            </a:r>
            <a:endParaRPr lang="ru-RU" b="1" spc="50" dirty="0">
              <a:ln w="11430"/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352928" cy="303996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600" b="1" i="1" dirty="0" smtClean="0">
                <a:solidFill>
                  <a:schemeClr val="tx1"/>
                </a:solidFill>
                <a:effectLst/>
              </a:rPr>
              <a:t>Возрастные кризисы </a:t>
            </a:r>
            <a:r>
              <a:rPr lang="ru-RU" sz="2600" dirty="0" smtClean="0">
                <a:solidFill>
                  <a:schemeClr val="tx1"/>
                </a:solidFill>
              </a:rPr>
              <a:t>– </a:t>
            </a:r>
            <a:r>
              <a:rPr lang="ru-RU" sz="2600" dirty="0" smtClean="0">
                <a:solidFill>
                  <a:schemeClr val="tx1"/>
                </a:solidFill>
                <a:effectLst/>
              </a:rPr>
              <a:t>переходные периоды от одного этапа детского развития к другому, возникающие на стыке двух возрастов и занимающие собой завершение одного этапа и начало другого.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3284984"/>
            <a:ext cx="7772400" cy="113188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Возрастные кризисы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26921"/>
              </p:ext>
            </p:extLst>
          </p:nvPr>
        </p:nvGraphicFramePr>
        <p:xfrm>
          <a:off x="685800" y="4495800"/>
          <a:ext cx="7848600" cy="36576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228600">
                <a:tc>
                  <a:txBody>
                    <a:bodyPr/>
                    <a:lstStyle/>
                    <a:p>
                      <a:r>
                        <a:rPr lang="ru-RU" dirty="0" smtClean="0"/>
                        <a:t>0                1                     3                              6-7                       10-11                   14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16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891">
        <p14:ripple/>
      </p:transition>
    </mc:Choice>
    <mc:Fallback xmlns="">
      <p:transition spd="slow" advTm="68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55039"/>
              </p:ext>
            </p:extLst>
          </p:nvPr>
        </p:nvGraphicFramePr>
        <p:xfrm>
          <a:off x="179512" y="116632"/>
          <a:ext cx="871296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5922"/>
                <a:gridCol w="2646726"/>
                <a:gridCol w="2880320"/>
              </a:tblGrid>
              <a:tr h="755052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Период</a:t>
                      </a:r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Ведущая деятельность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Ведущая сторона социализации</a:t>
                      </a:r>
                      <a:endParaRPr lang="ru-RU" sz="2400" b="1" dirty="0"/>
                    </a:p>
                  </a:txBody>
                  <a:tcPr/>
                </a:tc>
              </a:tr>
              <a:tr h="83894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Младенчество</a:t>
                      </a:r>
                      <a:r>
                        <a:rPr lang="ru-RU" baseline="0" dirty="0" smtClean="0"/>
                        <a:t> (0-1)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Непосредственное эмоциональное общение с</a:t>
                      </a:r>
                      <a:r>
                        <a:rPr lang="ru-RU" baseline="0" dirty="0" smtClean="0"/>
                        <a:t> взрослым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норм отношений между людьми</a:t>
                      </a:r>
                      <a:endParaRPr lang="ru-RU" dirty="0"/>
                    </a:p>
                  </a:txBody>
                  <a:tcPr/>
                </a:tc>
              </a:tr>
              <a:tr h="10906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Раннее детство (1-3)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Предметно-</a:t>
                      </a:r>
                      <a:r>
                        <a:rPr lang="ru-RU" dirty="0" err="1" smtClean="0"/>
                        <a:t>манипулятивная</a:t>
                      </a:r>
                      <a:r>
                        <a:rPr lang="ru-RU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Усвоение общественно выработанных</a:t>
                      </a:r>
                      <a:r>
                        <a:rPr lang="ru-RU" baseline="0" dirty="0" smtClean="0"/>
                        <a:t> способов деятельности с предметами</a:t>
                      </a:r>
                      <a:endParaRPr lang="ru-RU" dirty="0"/>
                    </a:p>
                  </a:txBody>
                  <a:tcPr/>
                </a:tc>
              </a:tr>
              <a:tr h="109063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Дошкольное детство</a:t>
                      </a:r>
                      <a:r>
                        <a:rPr lang="ru-RU" baseline="0" dirty="0" smtClean="0"/>
                        <a:t> (3 – 6-7)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Сюжетно-ролевая игра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 социальных ролей,</a:t>
                      </a:r>
                      <a:r>
                        <a:rPr lang="ru-RU" baseline="0" dirty="0" smtClean="0"/>
                        <a:t> взаимоотношений между людьми</a:t>
                      </a:r>
                      <a:endParaRPr lang="ru-RU" dirty="0"/>
                    </a:p>
                  </a:txBody>
                  <a:tcPr/>
                </a:tc>
              </a:tr>
              <a:tr h="12979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Младший</a:t>
                      </a:r>
                      <a:r>
                        <a:rPr lang="ru-RU" baseline="0" dirty="0" smtClean="0"/>
                        <a:t> школьный возраст (6-7 - 10-11)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Учебная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Усвоение знаний,</a:t>
                      </a:r>
                      <a:r>
                        <a:rPr lang="ru-RU" baseline="0" dirty="0" smtClean="0"/>
                        <a:t> развитие индивидуально-познавательной деятельной сферы</a:t>
                      </a:r>
                      <a:endParaRPr lang="ru-RU" dirty="0"/>
                    </a:p>
                  </a:txBody>
                  <a:tcPr/>
                </a:tc>
              </a:tr>
              <a:tr h="58726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Подростковый возраст (10-11 –</a:t>
                      </a:r>
                      <a:r>
                        <a:rPr lang="ru-RU" baseline="0" dirty="0" smtClean="0"/>
                        <a:t> 14)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Общение со сверстниками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норм отношений между людьми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9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33">
        <p14:honeycomb/>
      </p:transition>
    </mc:Choice>
    <mc:Fallback xmlns="">
      <p:transition spd="slow" advTm="70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859" y="1844824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</a:t>
            </a:r>
            <a:r>
              <a:rPr lang="ru-RU" sz="2600" dirty="0" smtClean="0"/>
              <a:t>Кризисы</a:t>
            </a:r>
            <a:r>
              <a:rPr lang="ru-RU" sz="2600" dirty="0"/>
              <a:t>, по мнению Выготского, имеют не только негативное, но и собственное позитивное значение. Отказ от старой социальной ситуации развития и образование новой составляет основное содержание кризисного периода. Кризисы, сочетающие в себе разрушительные и созидательные тенденции,   это норма онтогенеза</a:t>
            </a:r>
            <a:r>
              <a:rPr lang="ru-RU" sz="2600" dirty="0" smtClean="0"/>
              <a:t>.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pPr lvl="1"/>
            <a:endParaRPr lang="ru-RU" sz="2800" dirty="0" smtClean="0"/>
          </a:p>
          <a:p>
            <a:pPr lvl="1"/>
            <a:endParaRPr lang="ru-RU" sz="2800" dirty="0"/>
          </a:p>
          <a:p>
            <a:pPr lvl="1"/>
            <a:endParaRPr lang="ru-RU" sz="2800" dirty="0" smtClean="0"/>
          </a:p>
          <a:p>
            <a:pPr lvl="1"/>
            <a:r>
              <a:rPr lang="ru-RU" sz="2800" dirty="0" smtClean="0"/>
              <a:t>								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6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7281">
        <p14:shred/>
      </p:transition>
    </mc:Choice>
    <mc:Fallback xmlns="">
      <p:transition spd="slow" advTm="72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2362274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prstTxWarp prst="textCanUp">
              <a:avLst/>
            </a:prstTxWarp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Основные закономерности психического развития</a:t>
            </a: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Развитие каждой психической функции, формы поведения обусловлено многими особенностями, но психическое развитие имеет общие закономерности (основные существенные ситуации, которые определяют его), которые проявляются во всех сферах психики и сохраняются в течение всего онтогенеза.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00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612">
        <p:blinds dir="vert"/>
      </p:transition>
    </mc:Choice>
    <mc:Fallback xmlns="">
      <p:transition spd="slow" advTm="6612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375" y="83671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В детской психологии выделено 3 основных кризиса:</a:t>
            </a:r>
          </a:p>
          <a:p>
            <a:r>
              <a:rPr lang="ru-RU" sz="2600" dirty="0"/>
              <a:t>1.Кризис первого года(переход от младенчества к раннему детству). </a:t>
            </a:r>
          </a:p>
          <a:p>
            <a:r>
              <a:rPr lang="ru-RU" sz="2600" dirty="0"/>
              <a:t>2.Кризис трех лет(переход от раннего  к  дошкольному </a:t>
            </a:r>
          </a:p>
          <a:p>
            <a:r>
              <a:rPr lang="ru-RU" sz="2600" dirty="0"/>
              <a:t>детству).</a:t>
            </a:r>
          </a:p>
          <a:p>
            <a:r>
              <a:rPr lang="ru-RU" sz="2600" dirty="0"/>
              <a:t>3.Кризис семи лет(переход от дошкольного к младшему школьному возрасту).</a:t>
            </a:r>
          </a:p>
        </p:txBody>
      </p:sp>
    </p:spTree>
    <p:extLst>
      <p:ext uri="{BB962C8B-B14F-4D97-AF65-F5344CB8AC3E}">
        <p14:creationId xmlns:p14="http://schemas.microsoft.com/office/powerpoint/2010/main" val="11951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473" y="260648"/>
            <a:ext cx="8568952" cy="2708920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/>
              </a:rPr>
              <a:t>Кризис первого года</a:t>
            </a:r>
            <a:endParaRPr lang="ru-RU" sz="4000" dirty="0">
              <a:solidFill>
                <a:srgbClr val="00B0F0"/>
              </a:solidFill>
              <a:effectLst/>
            </a:endParaRPr>
          </a:p>
        </p:txBody>
      </p:sp>
      <p:pic>
        <p:nvPicPr>
          <p:cNvPr id="4" name="Picture 2" descr="E: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18316"/>
            <a:ext cx="3912096" cy="3131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:\кризис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9" y="3418316"/>
            <a:ext cx="3912096" cy="31790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4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200">
        <p:dissolve/>
      </p:transition>
    </mc:Choice>
    <mc:Fallback xmlns="">
      <p:transition spd="slow" advTm="72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08912" cy="345638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К 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концу</a:t>
            </a:r>
            <a:r>
              <a:rPr lang="ru-RU" sz="2600" dirty="0" smtClean="0">
                <a:solidFill>
                  <a:schemeClr val="tx1"/>
                </a:solidFill>
              </a:rPr>
              <a:t> п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ервого года жизни самостоятельность ребёнка резко возрастает. Ребёнок уже встаёт на ноги и учится самостоятельно ходить. Свобода передвижения приносит ему чувство независимости от взрослого, с которым он был неразрывно связан раньше. Стремление к независимости нередко выражается в негативном поведении ребёнка.</a:t>
            </a:r>
            <a:endParaRPr lang="ru-RU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813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841">
        <p14:window dir="vert"/>
      </p:transition>
    </mc:Choice>
    <mc:Fallback xmlns="">
      <p:transition spd="slow" advTm="68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56"/>
            <a:ext cx="9144000" cy="71711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ru-RU" sz="2800" b="1" i="1" dirty="0" smtClean="0"/>
              <a:t>Основные симптомы кризиса: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Трудновоспитуемость ребёнка- </a:t>
            </a:r>
            <a:r>
              <a:rPr lang="ru-RU" sz="2400" dirty="0" smtClean="0"/>
              <a:t>упрямство, непослушание, требование повышенного внимания;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Резкое увеличение положительных и отрицательных новоприобретений-</a:t>
            </a:r>
            <a:r>
              <a:rPr lang="ru-RU" sz="2400" dirty="0" smtClean="0"/>
              <a:t>попытки самостоятельных действий во время кормления, одевания, отказы от выполнения необходимых режимных процедур, овладение большим числом новых умений в игре и в действиях по самообслуживанию;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Повышенная чувствительность к порицаниям и замечанием взрослых- </a:t>
            </a:r>
            <a:r>
              <a:rPr lang="ru-RU" sz="2400" dirty="0" smtClean="0"/>
              <a:t>обидчивость, недовольство, агрессия, направленная на взрослых или на предметы;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Необычное </a:t>
            </a:r>
            <a:r>
              <a:rPr lang="ru-RU" sz="2400" i="1" dirty="0"/>
              <a:t>и противоречивое поведение в   затруднительных ситуациях, связанных с выполнением каких-либо действий (например, ребёнок просит о помощи, но сразу же отказывается от неё);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i="1" dirty="0" smtClean="0"/>
              <a:t>Повышенная </a:t>
            </a:r>
            <a:r>
              <a:rPr lang="ru-RU" sz="2400" i="1" dirty="0"/>
              <a:t>капризность ребёнка.</a:t>
            </a:r>
          </a:p>
          <a:p>
            <a:pPr marL="514350" indent="-514350">
              <a:buFont typeface="+mj-lt"/>
              <a:buAutoNum type="arabicPeriod"/>
            </a:pPr>
            <a:endParaRPr lang="ru-RU" sz="2400" i="1" dirty="0" smtClean="0"/>
          </a:p>
          <a:p>
            <a:pPr algn="ctr"/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83056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035">
        <p14:window dir="vert"/>
      </p:transition>
    </mc:Choice>
    <mc:Fallback xmlns="">
      <p:transition spd="slow" advTm="70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36" y="0"/>
            <a:ext cx="8568952" cy="2780928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/>
              </a:rPr>
              <a:t>Кризис трёх лет</a:t>
            </a:r>
            <a:endParaRPr lang="ru-RU" dirty="0">
              <a:solidFill>
                <a:srgbClr val="00B0F0"/>
              </a:solidFill>
              <a:effectLst/>
            </a:endParaRPr>
          </a:p>
        </p:txBody>
      </p:sp>
      <p:pic>
        <p:nvPicPr>
          <p:cNvPr id="3" name="Picture 5" descr="E:\29dfc62944fe321f901f8c082089b4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17810"/>
            <a:ext cx="5112568" cy="3735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32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200">
        <p:dissolve/>
      </p:transition>
    </mc:Choice>
    <mc:Fallback xmlns="">
      <p:transition spd="slow" advTm="72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2936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600" i="1" dirty="0"/>
          </a:p>
          <a:p>
            <a:pPr marL="342900" indent="-342900">
              <a:buAutoNum type="arabicPeriod" startAt="3"/>
            </a:pPr>
            <a:endParaRPr lang="ru-RU" sz="2600" i="1" dirty="0" smtClean="0"/>
          </a:p>
          <a:p>
            <a:pPr marL="342900" indent="-342900">
              <a:buAutoNum type="arabicPeriod" startAt="3"/>
            </a:pPr>
            <a:endParaRPr lang="ru-RU" sz="2600" i="1" dirty="0"/>
          </a:p>
          <a:p>
            <a:endParaRPr lang="ru-RU" sz="2600" i="1" dirty="0" smtClean="0"/>
          </a:p>
          <a:p>
            <a:r>
              <a:rPr lang="ru-RU" sz="2600" i="1" dirty="0" smtClean="0"/>
              <a:t>  Строптивость-</a:t>
            </a:r>
            <a:r>
              <a:rPr lang="ru-RU" sz="2600" dirty="0" smtClean="0"/>
              <a:t>протест против образа жизни; ребёнок начинает отрицать всё , что он спокойно делал раньше;</a:t>
            </a:r>
          </a:p>
          <a:p>
            <a:r>
              <a:rPr lang="ru-RU" sz="2600" i="1" dirty="0" smtClean="0"/>
              <a:t>   Своеволие- </a:t>
            </a:r>
            <a:r>
              <a:rPr lang="ru-RU" sz="2600" dirty="0" smtClean="0"/>
              <a:t>ребёнок хочет всё делать сам, отказывается от помощи взрослого и добивается самостоятельности там, где мало чего </a:t>
            </a:r>
            <a:r>
              <a:rPr lang="ru-RU" sz="2600" dirty="0"/>
              <a:t> </a:t>
            </a:r>
            <a:r>
              <a:rPr lang="ru-RU" sz="2600" dirty="0" smtClean="0"/>
              <a:t>умеет.</a:t>
            </a:r>
          </a:p>
          <a:p>
            <a:endParaRPr lang="ru-RU" sz="2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708920"/>
            <a:ext cx="88173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/>
              <a:t>   Упрямство-</a:t>
            </a:r>
            <a:r>
              <a:rPr lang="ru-RU" sz="2600" dirty="0" smtClean="0"/>
              <a:t> </a:t>
            </a:r>
            <a:r>
              <a:rPr lang="ru-RU" sz="2600" dirty="0"/>
              <a:t>следует отличать от настойчивости; мотивом упрямства является то, что ребёнок связан своим изначальным решением и ни за что не хочет отступать от него;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 </a:t>
            </a:r>
            <a:r>
              <a:rPr lang="ru-RU" sz="2600" dirty="0" smtClean="0"/>
              <a:t>  К </a:t>
            </a:r>
            <a:r>
              <a:rPr lang="ru-RU" sz="2600" dirty="0"/>
              <a:t>трём годам у ребёнка появляются свои собственные желания, несовпадающие с желаниями взрослых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b="1" i="1" dirty="0" smtClean="0"/>
              <a:t>   Основные </a:t>
            </a:r>
            <a:r>
              <a:rPr lang="ru-RU" sz="2600" b="1" i="1" dirty="0"/>
              <a:t>симптомы кризиса:</a:t>
            </a:r>
          </a:p>
          <a:p>
            <a:r>
              <a:rPr lang="ru-RU" sz="2600" i="1" dirty="0" smtClean="0"/>
              <a:t>   Негативизм-</a:t>
            </a:r>
            <a:r>
              <a:rPr lang="ru-RU" sz="2600" dirty="0" smtClean="0"/>
              <a:t> </a:t>
            </a:r>
            <a:r>
              <a:rPr lang="ru-RU" sz="2600" dirty="0"/>
              <a:t>не просто </a:t>
            </a:r>
            <a:r>
              <a:rPr lang="ru-RU" sz="2600" dirty="0" smtClean="0"/>
              <a:t>непослушание, а </a:t>
            </a:r>
            <a:r>
              <a:rPr lang="ru-RU" sz="2600" dirty="0"/>
              <a:t>стремление всё делать наоборот, вопреки просьбам и требованиям старших; при негативизме ребёнок не хочет делать чего-то только потому, что его об этом попросили</a:t>
            </a:r>
            <a:r>
              <a:rPr lang="ru-RU" sz="26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171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623">
        <p:blinds dir="vert"/>
      </p:transition>
    </mc:Choice>
    <mc:Fallback xmlns="">
      <p:transition spd="slow" advTm="6623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2736304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/>
              </a:rPr>
              <a:t>Кризис семи лет</a:t>
            </a:r>
            <a:endParaRPr lang="ru-RU" dirty="0">
              <a:solidFill>
                <a:srgbClr val="00B0F0"/>
              </a:solidFill>
              <a:effectLst/>
            </a:endParaRPr>
          </a:p>
        </p:txBody>
      </p:sp>
      <p:pic>
        <p:nvPicPr>
          <p:cNvPr id="3" name="Picture 3" descr="E:\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3828256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0242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139">
        <p:dissolve/>
      </p:transition>
    </mc:Choice>
    <mc:Fallback xmlns="">
      <p:transition spd="slow" advTm="8139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27" y="-110058"/>
            <a:ext cx="856895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B0F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/>
            <a:endParaRPr lang="ru-RU" sz="2800" b="1" dirty="0">
              <a:solidFill>
                <a:srgbClr val="00B0F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/>
            <a:endParaRPr lang="ru-RU" sz="2800" b="1" dirty="0" smtClean="0">
              <a:solidFill>
                <a:srgbClr val="00B0F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/>
            <a:endParaRPr lang="ru-RU" sz="2800" b="1" dirty="0" smtClean="0">
              <a:solidFill>
                <a:srgbClr val="00B0F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r>
              <a:rPr lang="ru-RU" sz="2600" dirty="0" smtClean="0"/>
              <a:t>К концу дошкольного возраста ребёнок резко меняется: быстро увеличивается в росте, ломается координация его движений, появляются первые постоянные зубы. Однако главные перемены состоят не в изменении его внешнего вида, а в изменении поведения.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727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40">
        <p14:switch dir="r"/>
      </p:transition>
    </mc:Choice>
    <mc:Fallback xmlns="">
      <p:transition spd="slow" advTm="73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1" y="548680"/>
            <a:ext cx="864096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Основные симптомы кризиса: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i="1" dirty="0" smtClean="0"/>
              <a:t>Утраты детской непосредственности- </a:t>
            </a:r>
            <a:r>
              <a:rPr lang="ru-RU" sz="2600" dirty="0" smtClean="0"/>
              <a:t>искусственно натянутое поведение, недостаточная </a:t>
            </a:r>
            <a:r>
              <a:rPr lang="ru-RU" sz="2600" dirty="0" err="1" smtClean="0"/>
              <a:t>дифференцированность</a:t>
            </a:r>
            <a:r>
              <a:rPr lang="ru-RU" sz="2600" dirty="0" smtClean="0"/>
              <a:t> внешней и внутренней жизни;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i="1" dirty="0" smtClean="0"/>
              <a:t>Непослушание- </a:t>
            </a:r>
            <a:r>
              <a:rPr lang="ru-RU" sz="2600" dirty="0" smtClean="0"/>
              <a:t>споры со взрослыми, раздражение по любому поводу;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i="1" dirty="0" smtClean="0"/>
              <a:t>Интерес к своему внешнему виду- </a:t>
            </a:r>
            <a:r>
              <a:rPr lang="ru-RU" sz="2600" dirty="0" smtClean="0"/>
              <a:t>ребёнок старается выглядеть взрослей.</a:t>
            </a:r>
          </a:p>
          <a:p>
            <a:r>
              <a:rPr lang="ru-RU" sz="2600" dirty="0"/>
              <a:t>	</a:t>
            </a:r>
            <a:r>
              <a:rPr lang="ru-RU" sz="2600" dirty="0" smtClean="0"/>
              <a:t>Оптимальная тактика поведения взрослых в период кризиса – уметь переключать внимание ребёнка, иметь терпение и выдержку.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302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370">
        <p14:switch dir="r"/>
      </p:transition>
    </mc:Choice>
    <mc:Fallback xmlns="">
      <p:transition spd="slow" advTm="63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2448272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Кризис 10-11 лет</a:t>
            </a:r>
            <a:endParaRPr lang="ru-RU" sz="4400" b="1" dirty="0">
              <a:solidFill>
                <a:srgbClr val="00B0F0"/>
              </a:solidFill>
            </a:endParaRPr>
          </a:p>
        </p:txBody>
      </p:sp>
      <p:pic>
        <p:nvPicPr>
          <p:cNvPr id="60420" name="Picture 4" descr="http://go4.imgsmail.ru/imgpreview?key=5e94b1c216f4123c&amp;mb=imgdb_preview_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4320480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prstTxWarp prst="textCanUp">
              <a:avLst/>
            </a:prstTxWarp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Систему этих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закономерностей образуют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следующие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47986"/>
            <a:ext cx="8784976" cy="53012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14400" b="1" dirty="0"/>
              <a:t>	</a:t>
            </a:r>
            <a:r>
              <a:rPr lang="ru-RU" sz="11200" b="1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sz="11200" b="1" dirty="0">
                <a:solidFill>
                  <a:schemeClr val="tx1"/>
                </a:solidFill>
                <a:latin typeface="+mn-lt"/>
              </a:rPr>
              <a:t>. Неравномерность развития. </a:t>
            </a:r>
            <a:r>
              <a:rPr lang="ru-RU" sz="9600" dirty="0">
                <a:solidFill>
                  <a:schemeClr val="tx1"/>
                </a:solidFill>
                <a:latin typeface="+mn-lt"/>
              </a:rPr>
              <a:t>Проявляется она в неодинаковой развития различных психических функций, свойств, образований: каждая из них имеет стадии подъема, стабилизации и спада. О неравномерности развития свидетельствуют его темп, направленность и длительность. Наивысшая интенсивность колебаний (неравномерность) в развитии функций приходится на период их высших достижений: чем выше уровень производительности в развитии, тем заметнее колебания его возрастной динамики; чем ниже уровень развития системы, тем сильнее колебания (подъем меняются значительными спадами). В высокоразвитых системах колебания становятся более частыми, но амплитуда их уменьшается. Это означает, что сложная система сама себя стабилизирует, приближается в своем развитии к единству и гармонии всех ее частей.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98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7012">
        <p14:glitter pattern="hexagon"/>
      </p:transition>
    </mc:Choice>
    <mc:Fallback xmlns="">
      <p:transition spd="slow" advTm="70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048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	Переход из начальной школы в среднее звено. Полная перестройка организма. Снижается успеваемость. Появляются конфликты со взрослыми. Ведущая деятельность – общение со сверстниками. </a:t>
            </a:r>
            <a:endParaRPr lang="ru-RU" sz="2600" dirty="0"/>
          </a:p>
        </p:txBody>
      </p:sp>
      <p:pic>
        <p:nvPicPr>
          <p:cNvPr id="5" name="Picture 2" descr="http://epsychology.ru/images/82/vozrastnye_krizis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689476" cy="3367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Советы по преодолению кризиса 10-11 лет .</a:t>
            </a:r>
          </a:p>
          <a:p>
            <a:endParaRPr lang="ru-RU" sz="2600" b="1" dirty="0" smtClean="0"/>
          </a:p>
          <a:p>
            <a:pPr marL="514350" indent="-514350">
              <a:buAutoNum type="arabicPeriod"/>
            </a:pPr>
            <a:r>
              <a:rPr lang="ru-RU" sz="2600" dirty="0" smtClean="0"/>
              <a:t>Понимание, терпение. 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Общение на равных. 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Принимать ребенка таким, какой он есть.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 Нужно быть другом. </a:t>
            </a:r>
            <a:endParaRPr lang="ru-RU" sz="2600" dirty="0"/>
          </a:p>
        </p:txBody>
      </p:sp>
    </p:spTree>
  </p:cSld>
  <p:clrMapOvr>
    <a:masterClrMapping/>
  </p:clrMapOvr>
  <p:transition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40768"/>
            <a:ext cx="76328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/>
              <a:t>«Любить, понимать, принимать, сострадать, помогать» (Е.Н.Ильин)</a:t>
            </a:r>
          </a:p>
          <a:p>
            <a:endParaRPr lang="ru-RU" sz="2600" i="1" dirty="0" smtClean="0"/>
          </a:p>
          <a:p>
            <a:endParaRPr lang="ru-RU" sz="2600" i="1" dirty="0" smtClean="0"/>
          </a:p>
          <a:p>
            <a:endParaRPr lang="ru-RU" sz="2600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Кризисы помогают человеку развиваться дальше. 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Необходим индивидуальный подход. </a:t>
            </a:r>
            <a:endParaRPr lang="ru-RU" sz="2600" dirty="0"/>
          </a:p>
        </p:txBody>
      </p:sp>
    </p:spTree>
  </p:cSld>
  <p:clrMapOvr>
    <a:masterClrMapping/>
  </p:clrMapOvr>
  <p:transition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414209" cy="2664296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Подростковый кризис</a:t>
            </a:r>
            <a:endParaRPr lang="ru-RU" sz="5400" dirty="0">
              <a:solidFill>
                <a:srgbClr val="00B0F0"/>
              </a:solidFill>
            </a:endParaRPr>
          </a:p>
        </p:txBody>
      </p:sp>
      <p:pic>
        <p:nvPicPr>
          <p:cNvPr id="55298" name="Picture 2" descr="http://withbaby.org/wp-content/uploads/borba_za_vzrosl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3024336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	Наблюдается снижение продуктивности и способности к учебной деятельности даже в той области, в которой ребёнок одарён.Второй симптом кризиса – негативизм. Ребёнок отталкивается от среды, враждебен, склонен к ссорам, нарушению дисциплины. Одновременно испытывает внутреннее беспокойство, недовольство, стремление к одиночеству. У мальчиков негативизм проявляется ярче и чаще, чем у девочек, и начинается позже – в 14 – 16 лет. </a:t>
            </a:r>
            <a:endParaRPr lang="ru-RU" sz="2600" dirty="0"/>
          </a:p>
        </p:txBody>
      </p:sp>
    </p:spTree>
  </p:cSld>
  <p:clrMapOvr>
    <a:masterClrMapping/>
  </p:clrMapOvr>
  <p:transition>
    <p:diamond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25470"/>
            <a:ext cx="79208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i="1" dirty="0" smtClean="0"/>
              <a:t>Советы родителям. </a:t>
            </a:r>
          </a:p>
          <a:p>
            <a:r>
              <a:rPr lang="ru-RU" sz="2600" b="1" dirty="0" smtClean="0"/>
              <a:t> 	</a:t>
            </a:r>
            <a:r>
              <a:rPr lang="ru-RU" sz="2600" dirty="0" smtClean="0"/>
              <a:t>Не смотря ни на что, сохраняйте положительное представление о своём ребёнке. </a:t>
            </a:r>
            <a:r>
              <a:rPr lang="ru-RU" sz="2800" dirty="0" smtClean="0"/>
              <a:t>Не ограждайте ребёнка от обязанностей и проблем. Решайте все дела вместе с ним. Следите за своей внешностью и поведением. Ребёнок должен гордиться Вами. Чаще разговаривайте с ребёнком. Помните, что ни телевизор, ни компьютер не заменят ему вас. Не ограничивайте ребёнка в общении со сверстниками. Помните: дети, как сказал мудрец, всегда правы, ибо им принадлежит будущее. Подготовила педагог-психолог </a:t>
            </a:r>
            <a:r>
              <a:rPr lang="ru-RU" sz="2800" dirty="0" err="1" smtClean="0"/>
              <a:t>Степанцова</a:t>
            </a:r>
            <a:r>
              <a:rPr lang="ru-RU" sz="2800" dirty="0" smtClean="0"/>
              <a:t> Е.А. </a:t>
            </a:r>
          </a:p>
          <a:p>
            <a:endParaRPr lang="ru-RU" sz="2600" dirty="0" smtClean="0"/>
          </a:p>
          <a:p>
            <a:endParaRPr lang="ru-RU" sz="2600" dirty="0"/>
          </a:p>
        </p:txBody>
      </p:sp>
    </p:spTree>
  </p:cSld>
  <p:clrMapOvr>
    <a:masterClrMapping/>
  </p:clrMapOvr>
  <p:transition>
    <p:blinds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956" y="836712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Л.С. Выготский установил четыре основные закономерности, или особенности, детского развития.</a:t>
            </a:r>
          </a:p>
          <a:p>
            <a:r>
              <a:rPr lang="ru-RU" sz="2600" b="1" i="1" dirty="0" smtClean="0"/>
              <a:t>	1. Цикличность. </a:t>
            </a:r>
          </a:p>
          <a:p>
            <a:r>
              <a:rPr lang="ru-RU" sz="2600" dirty="0" smtClean="0"/>
              <a:t>Развитие имеет сложную организацию во времени, темп и содержание развития изменяются на протяжении детства. Подъем, интенсивное развитие сменяется замедлением, затуханием. Ценность месяца в жизни ребенка определяется тем, какое место он занимает в циклах развития: месяц в младенчестве не равен месяцу в </a:t>
            </a:r>
            <a:r>
              <a:rPr lang="ru-RU" sz="2600" dirty="0" err="1" smtClean="0"/>
              <a:t>подростничестве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0478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6928">
        <p14:honeycomb/>
      </p:transition>
    </mc:Choice>
    <mc:Fallback xmlns="">
      <p:transition spd="slow" advTm="69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4" y="836712"/>
            <a:ext cx="82408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	2. Неравномерность развития. </a:t>
            </a:r>
          </a:p>
          <a:p>
            <a:r>
              <a:rPr lang="ru-RU" sz="2600" dirty="0" smtClean="0"/>
              <a:t>Разные стороны личности, в том числе психические функции, развиваются неравномерно. Есть периоды, когда функция доминирует, — это период ее наиболее интенсивного, оптимального развития, а остальные функции оказываются на периферии сознания и зависят от доминирующей функции. Каждый новый возрастной период знаменуется перестройкой </a:t>
            </a:r>
            <a:r>
              <a:rPr lang="ru-RU" sz="2600" dirty="0" err="1" smtClean="0"/>
              <a:t>межфункциональных</a:t>
            </a:r>
            <a:r>
              <a:rPr lang="ru-RU" sz="2600" dirty="0" smtClean="0"/>
              <a:t> связей — в центр выдвигается другая функция, устанавливаются новые отношения зависимости между остальными функциями.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16509017"/>
      </p:ext>
    </p:extLst>
  </p:cSld>
  <p:clrMapOvr>
    <a:masterClrMapping/>
  </p:clrMapOvr>
  <p:transition spd="slow" advTm="6719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3. «Метаморфозы» в детском развитии.</a:t>
            </a:r>
            <a:r>
              <a:rPr lang="ru-RU" sz="2800" dirty="0" smtClean="0"/>
              <a:t> </a:t>
            </a:r>
            <a:r>
              <a:rPr lang="ru-RU" sz="2600" dirty="0" smtClean="0"/>
              <a:t>Развитие не сводится к количественным изменениям, это не рост, а цепь качественных преобразований. Психика ребенка своеобразна на каждой возрастной ступени, она качественно отлична от того, что было раньше, и того, что будет потом.</a:t>
            </a:r>
          </a:p>
          <a:p>
            <a:r>
              <a:rPr lang="ru-RU" sz="2800" b="1" i="1" dirty="0" smtClean="0"/>
              <a:t>4. Сочетание процессов эволюции и инволюции в развитии ребенка. </a:t>
            </a:r>
          </a:p>
          <a:p>
            <a:r>
              <a:rPr lang="ru-RU" sz="2600" dirty="0" smtClean="0"/>
              <a:t>Процессы инволюции закономерно включены в прогрессивное развитие. То, что сложилось на предыдущем этапе, отмирает или преобразуется. Например, ребенок, научившийся говорить, перестает лепетать.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80139770"/>
      </p:ext>
    </p:extLst>
  </p:cSld>
  <p:clrMapOvr>
    <a:masterClrMapping/>
  </p:clrMapOvr>
  <p:transition spd="slow" advTm="7033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4553" y="344269"/>
            <a:ext cx="18473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600" b="1" dirty="0" smtClean="0"/>
          </a:p>
          <a:p>
            <a:pPr algn="ctr"/>
            <a:endParaRPr lang="ru-RU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Факторы психического развития</a:t>
            </a:r>
            <a:endParaRPr lang="ru-RU" sz="4800" dirty="0">
              <a:solidFill>
                <a:srgbClr val="00B0F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00" name="Picture 4" descr="F:\дошкольни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248" y="2348880"/>
            <a:ext cx="5175504" cy="3447288"/>
          </a:xfrm>
          <a:prstGeom prst="roundRect">
            <a:avLst>
              <a:gd name="adj" fmla="val 16667"/>
            </a:avLst>
          </a:prstGeom>
          <a:ln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93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7410">
        <p14:vortex dir="r"/>
      </p:transition>
    </mc:Choice>
    <mc:Fallback xmlns="">
      <p:transition spd="slow" advTm="74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</a:t>
            </a:r>
            <a:r>
              <a:rPr lang="ru-RU" sz="2600" b="1" dirty="0" smtClean="0"/>
              <a:t>2. </a:t>
            </a:r>
            <a:r>
              <a:rPr lang="ru-RU" sz="2600" b="1" dirty="0" err="1" smtClean="0"/>
              <a:t>Гетерохронность</a:t>
            </a:r>
            <a:r>
              <a:rPr lang="ru-RU" sz="2600" b="1" dirty="0" smtClean="0"/>
              <a:t> </a:t>
            </a:r>
            <a:r>
              <a:rPr lang="ru-RU" sz="2600" dirty="0" smtClean="0"/>
              <a:t>(несвоевременность), асинхронность (несовпадение во времени) фаз развития отдельных органов и функций. Если неравномерность развития обусловлена ??нелинейной, многовариантной природой системы, то </a:t>
            </a:r>
            <a:r>
              <a:rPr lang="ru-RU" sz="2600" b="1" i="1" dirty="0" err="1" smtClean="0"/>
              <a:t>Гетерохронность</a:t>
            </a:r>
            <a:r>
              <a:rPr lang="ru-RU" sz="2600" dirty="0" smtClean="0"/>
              <a:t> - особенностями ее структуры, прежде всего неоднородностью элементов (единством через разнообразие). Это является причиной выборочного развития структур и функций, неодинаковых темпов развития различных психических образований. По данным исследований, чем нужнее функция, чем важнее ее роль на определенном этапе развития, тем раньше она развивается. Например, ребенок учится ориентироваться в пространстве быстрее, чем во времени.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69080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591">
        <p14:gallery dir="l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948" y="692696"/>
            <a:ext cx="84249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В психологии создано много теорий, по-разному объясняющих возрастное психическое развитие и его истоки. Их можно объединить в два больших направления – </a:t>
            </a:r>
            <a:r>
              <a:rPr lang="ru-RU" sz="2600" b="1" dirty="0"/>
              <a:t>биологизаторское</a:t>
            </a:r>
            <a:r>
              <a:rPr lang="ru-RU" sz="2600" dirty="0"/>
              <a:t> и </a:t>
            </a:r>
            <a:r>
              <a:rPr lang="ru-RU" sz="2600" b="1" dirty="0" err="1" smtClean="0"/>
              <a:t>социологизаторское</a:t>
            </a:r>
            <a:r>
              <a:rPr lang="ru-RU" sz="2600" b="1" dirty="0" smtClean="0"/>
              <a:t>.</a:t>
            </a:r>
            <a:endParaRPr lang="ru-RU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597" y="2996952"/>
            <a:ext cx="8424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1.  Биологизаторское направление:  Наследственность определяет развитие ребенка.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5967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6503">
        <p:circle/>
      </p:transition>
    </mc:Choice>
    <mc:Fallback xmlns="">
      <p:transition spd="slow" advTm="6503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7" y="476672"/>
            <a:ext cx="741682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2.  Противоположный подход к развитию психики ребенка наблюдается в </a:t>
            </a:r>
            <a:r>
              <a:rPr lang="ru-RU" sz="2600" dirty="0" err="1"/>
              <a:t>социологизаторском</a:t>
            </a:r>
            <a:r>
              <a:rPr lang="ru-RU" sz="2600" dirty="0"/>
              <a:t> направлении. Его истоки - в идеях философа ХУII века, Джона Локка. Он считал, что ребенок появляется на свет с душой чистой, как восковая доска (или чистый лист бумаги). На этой доске воспитатель может написать все, что угодно, и ребенок, не отягощенный наследственностью, вырастет таким, каким его хотят видеть близкие взрослые, в качестве основного фактора рассматривалась среда, активность ребенка не учитывалась.</a:t>
            </a:r>
          </a:p>
        </p:txBody>
      </p:sp>
    </p:spTree>
    <p:extLst>
      <p:ext uri="{BB962C8B-B14F-4D97-AF65-F5344CB8AC3E}">
        <p14:creationId xmlns:p14="http://schemas.microsoft.com/office/powerpoint/2010/main" val="213863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085">
        <p:circle/>
      </p:transition>
    </mc:Choice>
    <mc:Fallback xmlns="">
      <p:transition spd="slow" advTm="7085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Биологический фактор </a:t>
            </a:r>
            <a:r>
              <a:rPr lang="ru-RU" sz="2600" dirty="0"/>
              <a:t>включает в себя, прежде всего, наследственность. Отечественные психологи считают, что наследуются, по крайней мере, два момента – темперамент и задатки способностей. Биологический фактор также включает особенности протекания внутриутробного периода жизни ребенка. Болезнь матери, лекарства, которые она принимала в это время, могут вызвать задержку психического развития ребенка или другие отклонения. Сказывается и сам процесс рождения, поэтому нужно, чтобы ребенок избежал родовой травмы и вовремя сделал первый вдох. </a:t>
            </a:r>
          </a:p>
        </p:txBody>
      </p:sp>
    </p:spTree>
    <p:extLst>
      <p:ext uri="{BB962C8B-B14F-4D97-AF65-F5344CB8AC3E}">
        <p14:creationId xmlns:p14="http://schemas.microsoft.com/office/powerpoint/2010/main" val="351855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541">
        <p:circle/>
      </p:transition>
    </mc:Choice>
    <mc:Fallback xmlns="">
      <p:transition spd="slow" advTm="7541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236" y="404664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	</a:t>
            </a:r>
            <a:r>
              <a:rPr lang="ru-RU" sz="2600" b="1" dirty="0" smtClean="0"/>
              <a:t>Второй </a:t>
            </a:r>
            <a:r>
              <a:rPr lang="ru-RU" sz="2600" b="1" dirty="0"/>
              <a:t>фактор – среда</a:t>
            </a:r>
            <a:r>
              <a:rPr lang="ru-RU" sz="2600" dirty="0"/>
              <a:t>. Природная среда влияет на психическое развитие опосредованно – через традиционные в данной природной зоне виды трудовой деятельности и культуру, определяющие систему воспитания детей. Непосредственно влияет на развитие социальная среда, в связи с чем фактор среды часто называют социальным. </a:t>
            </a:r>
            <a:endParaRPr lang="ru-RU" sz="2600" dirty="0" smtClean="0"/>
          </a:p>
          <a:p>
            <a:r>
              <a:rPr lang="ru-RU" sz="2600" dirty="0"/>
              <a:t>	</a:t>
            </a:r>
            <a:r>
              <a:rPr lang="ru-RU" sz="2600" dirty="0" smtClean="0"/>
              <a:t>Активность </a:t>
            </a:r>
            <a:r>
              <a:rPr lang="ru-RU" sz="2600" dirty="0"/>
              <a:t>бывает трех видов: физическая (потребность организма в физических нагрузках, в преодолении всевозможных препятствий), психическая (потребность индивида в познании окружающей действительности и самого себя), и социальная (потребность в поддержании основ жизни в соответствии со своим мировоззрением, со своими ценностями). </a:t>
            </a:r>
          </a:p>
        </p:txBody>
      </p:sp>
    </p:spTree>
    <p:extLst>
      <p:ext uri="{BB962C8B-B14F-4D97-AF65-F5344CB8AC3E}">
        <p14:creationId xmlns:p14="http://schemas.microsoft.com/office/powerpoint/2010/main" val="41981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8834">
        <p:circle/>
      </p:transition>
    </mc:Choice>
    <mc:Fallback xmlns="">
      <p:transition spd="slow" advTm="8834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811" y="0"/>
            <a:ext cx="667544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	Таким </a:t>
            </a:r>
            <a:r>
              <a:rPr lang="ru-RU" sz="2600" dirty="0"/>
              <a:t>образом выделяют биологические и социальные факторы влияющие на развитие. Биологический фактор включает в себя наследственность., темперамент и задатки способностей, протекание внутриутробного периода активность ребенка. Социальный фактор это микро и макросреда в которой живет </a:t>
            </a:r>
            <a:r>
              <a:rPr lang="ru-RU" sz="2600" dirty="0" smtClean="0"/>
              <a:t>ребенок.</a:t>
            </a:r>
          </a:p>
          <a:p>
            <a:r>
              <a:rPr lang="ru-RU" sz="2600" dirty="0" smtClean="0"/>
              <a:t>	Современные представления о соотношении биологического и социального, принятые в отечественной психологии, в основном, базируются на положениях Л.С. Выготского, который  подчеркивал единство наследственных и социальных моментов в процессе развития. </a:t>
            </a:r>
          </a:p>
          <a:p>
            <a:endParaRPr lang="ru-RU" dirty="0"/>
          </a:p>
        </p:txBody>
      </p:sp>
      <p:pic>
        <p:nvPicPr>
          <p:cNvPr id="1026" name="Picture 2" descr="E:\vigodsky_v_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141" y="3933056"/>
            <a:ext cx="1926208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58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149">
        <p:circle/>
      </p:transition>
    </mc:Choice>
    <mc:Fallback xmlns="">
      <p:transition spd="slow" advTm="7149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6048" y="96590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</a:t>
            </a:r>
            <a:r>
              <a:rPr lang="ru-RU" sz="2600" b="1" dirty="0" smtClean="0"/>
              <a:t>3. </a:t>
            </a:r>
            <a:r>
              <a:rPr lang="ru-RU" sz="2600" b="1" dirty="0" err="1" smtClean="0"/>
              <a:t>Сензитивность</a:t>
            </a:r>
            <a:r>
              <a:rPr lang="ru-RU" sz="2600" b="1" dirty="0" smtClean="0"/>
              <a:t> развития. </a:t>
            </a:r>
            <a:r>
              <a:rPr lang="ru-RU" sz="2600" dirty="0" smtClean="0"/>
              <a:t>В определенные периоды своей жизни ребенок проявляет наивысшую чувствительность к тем или иным воздействиям, у нее активнее происходит становление тех или иных сторон его психики, интенсивно развиваются ее функции. Например, наиболее благоприятным для овладения родным языком является возраст с двух до пяти лет, когда ребенок активно расширяет свой словарный запас, усваивает законы грамматики родного языка, овладевает связную речь.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635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652">
        <p14:gallery dir="l"/>
      </p:transition>
    </mc:Choice>
    <mc:Fallback xmlns="">
      <p:transition spd="slow" advTm="5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8838" y="1340768"/>
            <a:ext cx="82461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err="1" smtClean="0"/>
              <a:t>Сензитивность</a:t>
            </a:r>
            <a:r>
              <a:rPr lang="ru-RU" sz="2600" dirty="0" smtClean="0"/>
              <a:t> (лат. </a:t>
            </a:r>
            <a:r>
              <a:rPr lang="ru-RU" sz="2600" dirty="0" err="1" smtClean="0"/>
              <a:t>sensitivus</a:t>
            </a:r>
            <a:r>
              <a:rPr lang="ru-RU" sz="2600" dirty="0" smtClean="0"/>
              <a:t> - чувствительный) возрастная - оптимальное сочетание условий для развития психических процессов и свойств, присущих определенному возрастному периоду.</a:t>
            </a:r>
          </a:p>
          <a:p>
            <a:r>
              <a:rPr lang="ru-RU" sz="2600" dirty="0" smtClean="0"/>
              <a:t>Периоды </a:t>
            </a:r>
            <a:r>
              <a:rPr lang="ru-RU" sz="2600" dirty="0" err="1" smtClean="0"/>
              <a:t>сензитивного</a:t>
            </a:r>
            <a:r>
              <a:rPr lang="ru-RU" sz="2600" dirty="0" smtClean="0"/>
              <a:t> развития ограничены во времени. Потеряв его, в будущем придется затратить немало усилий и времени для развития определенной функции.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549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054">
        <p14:gallery dir="l"/>
      </p:transition>
    </mc:Choice>
    <mc:Fallback xmlns="">
      <p:transition spd="slow" advTm="70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-28973"/>
            <a:ext cx="864096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</a:t>
            </a:r>
            <a:r>
              <a:rPr lang="ru-RU" sz="2600" b="1" dirty="0" smtClean="0"/>
              <a:t>4. Стадиальность развития.</a:t>
            </a:r>
            <a:r>
              <a:rPr lang="ru-RU" sz="2600" dirty="0" smtClean="0"/>
              <a:t> Психическое развитие происходит поэтапно, каждая возрастная стадия имеет свой темп и ритм. Например, год жизни младенца не равноценный года жизни в дошкольном возрасте.</a:t>
            </a:r>
          </a:p>
          <a:p>
            <a:r>
              <a:rPr lang="ru-RU" sz="2600" b="1" i="1" dirty="0" smtClean="0"/>
              <a:t>Стадиальность развития </a:t>
            </a:r>
            <a:r>
              <a:rPr lang="ru-RU" sz="2600" dirty="0" smtClean="0"/>
              <a:t>- разновременность, расхождение во времени темпа и ритма развития психических процессов и свойств в разные возрастные периоды; сложность организации.</a:t>
            </a:r>
          </a:p>
          <a:p>
            <a:r>
              <a:rPr lang="ru-RU" sz="2600" dirty="0" smtClean="0"/>
              <a:t>Каждая возрастная стадия особенно ценна для психического развития ребенка. Поэтому важно не ускорять, а обогащать психическое развитие, расширять возможности ребенка в свойственных его возрасту видах жизнедеятельности. Только реализация всех возможностей предыдущей ст</a:t>
            </a:r>
            <a:r>
              <a:rPr lang="ru-RU" sz="2700" dirty="0" smtClean="0"/>
              <a:t>адии обеспечивает переход к новой стадии развития.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784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598">
        <p14:gallery dir="l"/>
      </p:transition>
    </mc:Choice>
    <mc:Fallback xmlns="">
      <p:transition spd="slow" advTm="65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50" y="1772816"/>
            <a:ext cx="87129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Ребенок занимает особое место в системе общественных отношений. Переход ее от одного этапа развития к другому является прежде переходом к новому, качественно более высокого и глубокого связи с обществом, частью которого она является и без связи с которым не может жить.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13974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598">
        <p14:gallery dir="l"/>
      </p:transition>
    </mc:Choice>
    <mc:Fallback xmlns="">
      <p:transition spd="slow" advTm="65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008" y="332656"/>
            <a:ext cx="892899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характеристики стадии психического развития являются:</a:t>
            </a:r>
          </a:p>
          <a:p>
            <a:endParaRPr lang="ru-RU" sz="2800" dirty="0" smtClean="0"/>
          </a:p>
          <a:p>
            <a:r>
              <a:rPr lang="ru-RU" sz="2600" b="1" dirty="0" smtClean="0"/>
              <a:t>	</a:t>
            </a:r>
            <a:r>
              <a:rPr lang="ru-RU" sz="2600" b="1" i="1" dirty="0" smtClean="0"/>
              <a:t>1) дифференциация </a:t>
            </a:r>
            <a:r>
              <a:rPr lang="ru-RU" sz="2600" dirty="0" smtClean="0"/>
              <a:t>- отделение психических процессов, свойств и качеств друг от друга, превращение их в самостоятельные формы. Так, память выделяется из восприятия и становится самостоятельной деятельностью;</a:t>
            </a:r>
          </a:p>
          <a:p>
            <a:r>
              <a:rPr lang="ru-RU" sz="2600" dirty="0" smtClean="0"/>
              <a:t> 	</a:t>
            </a:r>
            <a:r>
              <a:rPr lang="ru-RU" sz="2600" b="1" i="1" dirty="0" smtClean="0"/>
              <a:t>2) интеграция </a:t>
            </a:r>
            <a:r>
              <a:rPr lang="ru-RU" sz="2600" dirty="0" smtClean="0"/>
              <a:t>- установление взаимосвязей между отдельными сторонами психики. Например, познавательные процессы, преодолев период дифференциации, устанавливают взаимосвязи друг с другом на высшем, качественно новом уровне. Так, взаимосвязи памяти с речью и мышлением обеспечивают ее интеллектуализацию;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962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251">
        <p14:doors dir="vert"/>
      </p:transition>
    </mc:Choice>
    <mc:Fallback xmlns="">
      <p:transition spd="slow" advTm="72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1429</TotalTime>
  <Words>1075</Words>
  <Application>Microsoft Office PowerPoint</Application>
  <PresentationFormat>Экран (4:3)</PresentationFormat>
  <Paragraphs>132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Исполнительная</vt:lpstr>
      <vt:lpstr>Презентация PowerPoint</vt:lpstr>
      <vt:lpstr>Основные закономерности психического развития </vt:lpstr>
      <vt:lpstr>Систему этих закономерностей образуют следующие факторы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Возрастные кризисы – переходные периоды от одного этапа детского развития к другому, возникающие на стыке двух возрастов и занимающие собой завершение одного этапа и начало другого.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макс</cp:lastModifiedBy>
  <cp:revision>104</cp:revision>
  <dcterms:created xsi:type="dcterms:W3CDTF">2014-01-30T05:10:06Z</dcterms:created>
  <dcterms:modified xsi:type="dcterms:W3CDTF">2014-06-09T17:37:24Z</dcterms:modified>
</cp:coreProperties>
</file>