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5" r:id="rId20"/>
    <p:sldId id="276"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66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193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4326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0139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7053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5139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25215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625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665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249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1488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718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10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49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smtClean="0"/>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6151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24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11/16/2014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39668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7944" y="2710103"/>
            <a:ext cx="2464311" cy="3446589"/>
          </a:xfrm>
          <a:prstGeom prst="rect">
            <a:avLst/>
          </a:prstGeom>
          <a:scene3d>
            <a:camera prst="orthographicFront"/>
            <a:lightRig rig="threePt" dir="t"/>
          </a:scene3d>
          <a:sp3d>
            <a:bevelT prst="angle"/>
          </a:sp3d>
        </p:spPr>
      </p:pic>
      <p:sp>
        <p:nvSpPr>
          <p:cNvPr id="2" name="Заголовок 1"/>
          <p:cNvSpPr>
            <a:spLocks noGrp="1"/>
          </p:cNvSpPr>
          <p:nvPr>
            <p:ph type="ctrTitle"/>
          </p:nvPr>
        </p:nvSpPr>
        <p:spPr>
          <a:xfrm>
            <a:off x="1986752" y="1330836"/>
            <a:ext cx="4971006" cy="1175793"/>
          </a:xfrm>
        </p:spPr>
        <p:txBody>
          <a:bodyPr>
            <a:normAutofit fontScale="90000"/>
          </a:bodyPr>
          <a:lstStyle/>
          <a:p>
            <a:r>
              <a:rPr lang="ru-RU" sz="7200" dirty="0" smtClean="0">
                <a:solidFill>
                  <a:schemeClr val="accent2">
                    <a:lumMod val="50000"/>
                  </a:schemeClr>
                </a:solidFill>
              </a:rPr>
              <a:t>Рисование.</a:t>
            </a:r>
            <a:endParaRPr lang="ru-RU" sz="7200" dirty="0">
              <a:solidFill>
                <a:schemeClr val="accent2">
                  <a:lumMod val="50000"/>
                </a:schemeClr>
              </a:solidFill>
            </a:endParaRPr>
          </a:p>
        </p:txBody>
      </p:sp>
      <p:sp>
        <p:nvSpPr>
          <p:cNvPr id="3" name="Подзаголовок 2"/>
          <p:cNvSpPr>
            <a:spLocks noGrp="1"/>
          </p:cNvSpPr>
          <p:nvPr>
            <p:ph type="subTitle" idx="1"/>
          </p:nvPr>
        </p:nvSpPr>
        <p:spPr>
          <a:xfrm>
            <a:off x="1851841" y="3391266"/>
            <a:ext cx="7766936" cy="1096899"/>
          </a:xfrm>
          <a:effectLst>
            <a:softEdge rad="0"/>
          </a:effectLst>
        </p:spPr>
        <p:txBody>
          <a:bodyPr>
            <a:normAutofit/>
          </a:bodyPr>
          <a:lstStyle/>
          <a:p>
            <a:pPr algn="ctr"/>
            <a:r>
              <a:rPr lang="ru-RU" sz="2800" dirty="0" smtClean="0">
                <a:solidFill>
                  <a:schemeClr val="accent5">
                    <a:lumMod val="75000"/>
                  </a:schemeClr>
                </a:solidFill>
              </a:rPr>
              <a:t>Детский рисунок</a:t>
            </a:r>
          </a:p>
          <a:p>
            <a:pPr algn="ctr"/>
            <a:r>
              <a:rPr lang="ru-RU" sz="2800" dirty="0" smtClean="0">
                <a:solidFill>
                  <a:schemeClr val="accent5">
                    <a:lumMod val="75000"/>
                  </a:schemeClr>
                </a:solidFill>
              </a:rPr>
              <a:t>                                   как потребность.</a:t>
            </a:r>
            <a:endParaRPr lang="ru-RU" sz="2800" dirty="0">
              <a:solidFill>
                <a:schemeClr val="accent5">
                  <a:lumMod val="75000"/>
                </a:schemeClr>
              </a:solidFill>
            </a:endParaRPr>
          </a:p>
        </p:txBody>
      </p:sp>
    </p:spTree>
    <p:extLst>
      <p:ext uri="{BB962C8B-B14F-4D97-AF65-F5344CB8AC3E}">
        <p14:creationId xmlns:p14="http://schemas.microsoft.com/office/powerpoint/2010/main" val="3635595417"/>
      </p:ext>
    </p:extLst>
  </p:cSld>
  <p:clrMapOvr>
    <a:masterClrMapping/>
  </p:clrMapOvr>
  <mc:AlternateContent xmlns:mc="http://schemas.openxmlformats.org/markup-compatibility/2006" xmlns:p14="http://schemas.microsoft.com/office/powerpoint/2010/main">
    <mc:Choice Requires="p14">
      <p:transition spd="slow" p14:dur="1500" advTm="5377">
        <p:split orient="vert"/>
      </p:transition>
    </mc:Choice>
    <mc:Fallback xmlns="">
      <p:transition spd="slow" advTm="5377">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79357"/>
          </a:xfrm>
        </p:spPr>
        <p:txBody>
          <a:bodyPr>
            <a:normAutofit fontScale="90000"/>
          </a:bodyPr>
          <a:lstStyle/>
          <a:p>
            <a:r>
              <a:rPr lang="ru-RU" i="1" dirty="0">
                <a:solidFill>
                  <a:schemeClr val="accent2">
                    <a:lumMod val="50000"/>
                  </a:schemeClr>
                </a:solidFill>
              </a:rPr>
              <a:t>Коммуникация</a:t>
            </a:r>
            <a:r>
              <a:rPr lang="ru-RU" dirty="0"/>
              <a:t/>
            </a:r>
            <a:br>
              <a:rPr lang="ru-RU" dirty="0"/>
            </a:br>
            <a:endParaRPr lang="ru-RU" dirty="0"/>
          </a:p>
        </p:txBody>
      </p:sp>
      <p:sp>
        <p:nvSpPr>
          <p:cNvPr id="3" name="Объект 2"/>
          <p:cNvSpPr>
            <a:spLocks noGrp="1"/>
          </p:cNvSpPr>
          <p:nvPr>
            <p:ph idx="1"/>
          </p:nvPr>
        </p:nvSpPr>
        <p:spPr>
          <a:xfrm>
            <a:off x="677334" y="1244184"/>
            <a:ext cx="8596668" cy="5156615"/>
          </a:xfrm>
        </p:spPr>
        <p:txBody>
          <a:bodyPr>
            <a:normAutofit/>
          </a:bodyPr>
          <a:lstStyle/>
          <a:p>
            <a:pPr marL="0" indent="0" algn="just">
              <a:buNone/>
            </a:pPr>
            <a:r>
              <a:rPr lang="ru-RU" sz="2400" dirty="0"/>
              <a:t>Приходит время, когда у ребёнка возникает потребность рассказать о чём-то, но зачастую к этому моменту речь ещё недостаточно развита, и навык последовательного изложения истории ещё не сформирован. Тогда ребёнок «рассказывает» с помощью рисунка. Это своего рода рисуночное письмо – способ передать информацию на расстоянии (другому человеку) или сохранить описание какого-то события во времени.</a:t>
            </a:r>
          </a:p>
          <a:p>
            <a:pPr algn="just"/>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253" y="3994722"/>
            <a:ext cx="3036445" cy="2181225"/>
          </a:xfrm>
          <a:prstGeom prst="rect">
            <a:avLst/>
          </a:prstGeom>
        </p:spPr>
      </p:pic>
    </p:spTree>
    <p:extLst>
      <p:ext uri="{BB962C8B-B14F-4D97-AF65-F5344CB8AC3E}">
        <p14:creationId xmlns:p14="http://schemas.microsoft.com/office/powerpoint/2010/main" val="1985057546"/>
      </p:ext>
    </p:extLst>
  </p:cSld>
  <p:clrMapOvr>
    <a:masterClrMapping/>
  </p:clrMapOvr>
  <mc:AlternateContent xmlns:mc="http://schemas.openxmlformats.org/markup-compatibility/2006" xmlns:p14="http://schemas.microsoft.com/office/powerpoint/2010/main">
    <mc:Choice Requires="p14">
      <p:transition spd="slow" p14:dur="1500" advTm="13257">
        <p:split orient="vert"/>
      </p:transition>
    </mc:Choice>
    <mc:Fallback xmlns="">
      <p:transition spd="slow" advTm="13257">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24525"/>
          </a:xfrm>
        </p:spPr>
        <p:txBody>
          <a:bodyPr>
            <a:normAutofit fontScale="90000"/>
          </a:bodyPr>
          <a:lstStyle/>
          <a:p>
            <a:r>
              <a:rPr lang="ru-RU" i="1" dirty="0">
                <a:solidFill>
                  <a:schemeClr val="accent2">
                    <a:lumMod val="50000"/>
                  </a:schemeClr>
                </a:solidFill>
              </a:rPr>
              <a:t>Эмоциональная </a:t>
            </a:r>
            <a:r>
              <a:rPr lang="ru-RU" i="1" dirty="0" smtClean="0">
                <a:solidFill>
                  <a:schemeClr val="accent2">
                    <a:lumMod val="50000"/>
                  </a:schemeClr>
                </a:solidFill>
              </a:rPr>
              <a:t>включенность</a:t>
            </a:r>
            <a:r>
              <a:rPr lang="ru-RU" dirty="0"/>
              <a:t/>
            </a:r>
            <a:br>
              <a:rPr lang="ru-RU" dirty="0"/>
            </a:br>
            <a:endParaRPr lang="ru-RU" dirty="0"/>
          </a:p>
        </p:txBody>
      </p:sp>
      <p:sp>
        <p:nvSpPr>
          <p:cNvPr id="3" name="Объект 2"/>
          <p:cNvSpPr>
            <a:spLocks noGrp="1"/>
          </p:cNvSpPr>
          <p:nvPr>
            <p:ph idx="1"/>
          </p:nvPr>
        </p:nvSpPr>
        <p:spPr>
          <a:xfrm>
            <a:off x="677334" y="1334125"/>
            <a:ext cx="8596668" cy="4707237"/>
          </a:xfrm>
        </p:spPr>
        <p:txBody>
          <a:bodyPr>
            <a:normAutofit/>
          </a:bodyPr>
          <a:lstStyle/>
          <a:p>
            <a:pPr algn="just"/>
            <a:r>
              <a:rPr lang="ru-RU" sz="2400" dirty="0"/>
              <a:t>Что становится объектом рисунка ребёнка? Только то, что для него важно. Он никогда не рисует всё подряд и абы что. Он выделяет из окружающего мира и прилагает усилия к изображению только того, что в данный момент для него важно, к чему он как-то относится. И его отношение к объекту всегда присутствует в рисунке. И здесь рисунок может выполнять две функции: просто отражать своё отношение к объекту, как бы фиксировать его в своей картине мира или проживать какую-то эмоцию (например, страх) и перерабатывать её, таким образом сам себе оказывая «терапевтическую» помощь.</a:t>
            </a:r>
          </a:p>
          <a:p>
            <a:pPr algn="just"/>
            <a:endParaRPr lang="ru-RU" sz="2400" dirty="0"/>
          </a:p>
        </p:txBody>
      </p:sp>
    </p:spTree>
    <p:extLst>
      <p:ext uri="{BB962C8B-B14F-4D97-AF65-F5344CB8AC3E}">
        <p14:creationId xmlns:p14="http://schemas.microsoft.com/office/powerpoint/2010/main" val="2326215623"/>
      </p:ext>
    </p:extLst>
  </p:cSld>
  <p:clrMapOvr>
    <a:masterClrMapping/>
  </p:clrMapOvr>
  <mc:AlternateContent xmlns:mc="http://schemas.openxmlformats.org/markup-compatibility/2006" xmlns:p14="http://schemas.microsoft.com/office/powerpoint/2010/main">
    <mc:Choice Requires="p14">
      <p:transition spd="slow" p14:dur="1500" advTm="22958">
        <p:split orient="vert"/>
      </p:transition>
    </mc:Choice>
    <mc:Fallback xmlns="">
      <p:transition spd="slow" advTm="22958">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81287"/>
          </a:xfrm>
        </p:spPr>
        <p:txBody>
          <a:bodyPr>
            <a:normAutofit fontScale="90000"/>
          </a:bodyPr>
          <a:lstStyle/>
          <a:p>
            <a:r>
              <a:rPr lang="ru-RU" b="1" i="1" dirty="0">
                <a:solidFill>
                  <a:schemeClr val="accent2">
                    <a:lumMod val="50000"/>
                  </a:schemeClr>
                </a:solidFill>
              </a:rPr>
              <a:t>Этапы развития рисунка</a:t>
            </a:r>
            <a:endParaRPr lang="ru-RU" dirty="0">
              <a:solidFill>
                <a:schemeClr val="accent2">
                  <a:lumMod val="50000"/>
                </a:schemeClr>
              </a:solidFill>
            </a:endParaRPr>
          </a:p>
        </p:txBody>
      </p:sp>
      <p:sp>
        <p:nvSpPr>
          <p:cNvPr id="3" name="Объект 2"/>
          <p:cNvSpPr>
            <a:spLocks noGrp="1"/>
          </p:cNvSpPr>
          <p:nvPr>
            <p:ph idx="1"/>
          </p:nvPr>
        </p:nvSpPr>
        <p:spPr>
          <a:xfrm>
            <a:off x="677334" y="1190886"/>
            <a:ext cx="8596668" cy="5389795"/>
          </a:xfrm>
        </p:spPr>
        <p:txBody>
          <a:bodyPr/>
          <a:lstStyle/>
          <a:p>
            <a:pPr algn="just"/>
            <a:r>
              <a:rPr lang="ru-RU" sz="2000" dirty="0"/>
              <a:t>Все исследователи делят развитие детского рисунка на два больших периода – </a:t>
            </a:r>
            <a:r>
              <a:rPr lang="ru-RU" sz="2000" dirty="0" smtClean="0"/>
              <a:t>до изобразительный </a:t>
            </a:r>
            <a:r>
              <a:rPr lang="ru-RU" sz="2000" dirty="0"/>
              <a:t>и изобразительный.</a:t>
            </a:r>
          </a:p>
          <a:p>
            <a:pPr algn="just"/>
            <a:r>
              <a:rPr lang="ru-RU" sz="2000" b="1" dirty="0" smtClean="0"/>
              <a:t>До изобразительный </a:t>
            </a:r>
            <a:r>
              <a:rPr lang="ru-RU" sz="2000" b="1" dirty="0"/>
              <a:t>период</a:t>
            </a:r>
            <a:r>
              <a:rPr lang="ru-RU" sz="2000" dirty="0"/>
              <a:t> – это так называемая стадия каракулей. </a:t>
            </a:r>
            <a:endParaRPr lang="ru-RU" sz="2000" dirty="0" smtClean="0"/>
          </a:p>
          <a:p>
            <a:pPr marL="0" indent="0" algn="just">
              <a:buNone/>
            </a:pPr>
            <a:r>
              <a:rPr lang="ru-RU" sz="2000" dirty="0" smtClean="0"/>
              <a:t>А </a:t>
            </a:r>
            <a:r>
              <a:rPr lang="ru-RU" sz="2000" dirty="0"/>
              <a:t>с точки зрения зрительно-моторной координации стадия каракулей проходит в три этапа:</a:t>
            </a:r>
          </a:p>
          <a:p>
            <a:pPr marL="0" indent="0" algn="just">
              <a:buNone/>
            </a:pPr>
            <a:r>
              <a:rPr lang="ru-RU" sz="2000" dirty="0" smtClean="0"/>
              <a:t>        1</a:t>
            </a:r>
            <a:r>
              <a:rPr lang="ru-RU" sz="2000" dirty="0"/>
              <a:t>) Хаотические </a:t>
            </a:r>
            <a:r>
              <a:rPr lang="ru-RU" sz="2000" dirty="0" smtClean="0"/>
              <a:t>каракули - это </a:t>
            </a:r>
            <a:r>
              <a:rPr lang="ru-RU" sz="2000" dirty="0"/>
              <a:t>самые первые каракули</a:t>
            </a:r>
            <a:r>
              <a:rPr lang="ru-RU" sz="2000" dirty="0" smtClean="0"/>
              <a:t>.</a:t>
            </a:r>
          </a:p>
          <a:p>
            <a:endParaRPr lang="ru-RU" dirty="0"/>
          </a:p>
          <a:p>
            <a:endParaRPr lang="ru-RU" dirty="0"/>
          </a:p>
        </p:txBody>
      </p:sp>
      <p:pic>
        <p:nvPicPr>
          <p:cNvPr id="4" name="Рисунок 3"/>
          <p:cNvPicPr>
            <a:picLocks noChangeAspect="1"/>
          </p:cNvPicPr>
          <p:nvPr/>
        </p:nvPicPr>
        <p:blipFill>
          <a:blip r:embed="rId2"/>
          <a:stretch>
            <a:fillRect/>
          </a:stretch>
        </p:blipFill>
        <p:spPr>
          <a:xfrm>
            <a:off x="2366189" y="3861630"/>
            <a:ext cx="4761389" cy="2719052"/>
          </a:xfrm>
          <a:prstGeom prst="rect">
            <a:avLst/>
          </a:prstGeom>
        </p:spPr>
      </p:pic>
    </p:spTree>
    <p:extLst>
      <p:ext uri="{BB962C8B-B14F-4D97-AF65-F5344CB8AC3E}">
        <p14:creationId xmlns:p14="http://schemas.microsoft.com/office/powerpoint/2010/main" val="3468653608"/>
      </p:ext>
    </p:extLst>
  </p:cSld>
  <p:clrMapOvr>
    <a:masterClrMapping/>
  </p:clrMapOvr>
  <mc:AlternateContent xmlns:mc="http://schemas.openxmlformats.org/markup-compatibility/2006" xmlns:p14="http://schemas.microsoft.com/office/powerpoint/2010/main">
    <mc:Choice Requires="p14">
      <p:transition spd="slow" p14:dur="1500" advTm="11504">
        <p:split orient="vert"/>
      </p:transition>
    </mc:Choice>
    <mc:Fallback xmlns="">
      <p:transition spd="slow" advTm="11504">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04735"/>
            <a:ext cx="8596668" cy="5636628"/>
          </a:xfrm>
        </p:spPr>
        <p:txBody>
          <a:bodyPr/>
          <a:lstStyle/>
          <a:p>
            <a:r>
              <a:rPr lang="ru-RU" dirty="0"/>
              <a:t>2) Ритмические каракули</a:t>
            </a:r>
            <a:r>
              <a:rPr lang="ru-RU" dirty="0" smtClean="0"/>
              <a:t>.  </a:t>
            </a:r>
          </a:p>
          <a:p>
            <a:endParaRPr lang="ru-RU" dirty="0" smtClean="0"/>
          </a:p>
          <a:p>
            <a:endParaRPr lang="ru-RU" dirty="0"/>
          </a:p>
          <a:p>
            <a:pPr marL="0" indent="0">
              <a:buNone/>
            </a:pPr>
            <a:r>
              <a:rPr lang="ru-RU" dirty="0" smtClean="0"/>
              <a:t>                                              3</a:t>
            </a:r>
            <a:r>
              <a:rPr lang="ru-RU" dirty="0"/>
              <a:t>) Замкнутые каракули (формы)  присутствуют </a:t>
            </a:r>
            <a:r>
              <a:rPr lang="ru-RU" dirty="0" smtClean="0"/>
              <a:t>                        </a:t>
            </a:r>
            <a:endParaRPr lang="ru-RU" dirty="0"/>
          </a:p>
          <a:p>
            <a:pPr marL="0" indent="0">
              <a:buNone/>
            </a:pPr>
            <a:r>
              <a:rPr lang="ru-RU" dirty="0" smtClean="0"/>
              <a:t>                                                      в  стадии «головоногов»                                                                                 </a:t>
            </a:r>
          </a:p>
          <a:p>
            <a:endParaRPr lang="ru-RU" dirty="0"/>
          </a:p>
        </p:txBody>
      </p:sp>
      <p:pic>
        <p:nvPicPr>
          <p:cNvPr id="4" name="Рисунок 3"/>
          <p:cNvPicPr>
            <a:picLocks noChangeAspect="1"/>
          </p:cNvPicPr>
          <p:nvPr/>
        </p:nvPicPr>
        <p:blipFill>
          <a:blip r:embed="rId2"/>
          <a:stretch>
            <a:fillRect/>
          </a:stretch>
        </p:blipFill>
        <p:spPr>
          <a:xfrm>
            <a:off x="1040755" y="957359"/>
            <a:ext cx="2615411" cy="4761389"/>
          </a:xfrm>
          <a:prstGeom prst="rect">
            <a:avLst/>
          </a:prstGeom>
        </p:spPr>
      </p:pic>
      <p:pic>
        <p:nvPicPr>
          <p:cNvPr id="6" name="Рисунок 5"/>
          <p:cNvPicPr>
            <a:picLocks noChangeAspect="1"/>
          </p:cNvPicPr>
          <p:nvPr/>
        </p:nvPicPr>
        <p:blipFill>
          <a:blip r:embed="rId3"/>
          <a:stretch>
            <a:fillRect/>
          </a:stretch>
        </p:blipFill>
        <p:spPr>
          <a:xfrm>
            <a:off x="4841823" y="2807905"/>
            <a:ext cx="3387776" cy="1988947"/>
          </a:xfrm>
          <a:prstGeom prst="rect">
            <a:avLst/>
          </a:prstGeom>
        </p:spPr>
      </p:pic>
    </p:spTree>
    <p:extLst>
      <p:ext uri="{BB962C8B-B14F-4D97-AF65-F5344CB8AC3E}">
        <p14:creationId xmlns:p14="http://schemas.microsoft.com/office/powerpoint/2010/main" val="4123603117"/>
      </p:ext>
    </p:extLst>
  </p:cSld>
  <p:clrMapOvr>
    <a:masterClrMapping/>
  </p:clrMapOvr>
  <mc:AlternateContent xmlns:mc="http://schemas.openxmlformats.org/markup-compatibility/2006" xmlns:p14="http://schemas.microsoft.com/office/powerpoint/2010/main">
    <mc:Choice Requires="p14">
      <p:transition spd="slow" p14:dur="1500" advTm="5309">
        <p:split orient="vert"/>
      </p:transition>
    </mc:Choice>
    <mc:Fallback xmlns="">
      <p:transition spd="slow" advTm="5309">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49705"/>
            <a:ext cx="8596668" cy="5846164"/>
          </a:xfrm>
        </p:spPr>
        <p:txBody>
          <a:bodyPr>
            <a:normAutofit/>
          </a:bodyPr>
          <a:lstStyle/>
          <a:p>
            <a:pPr algn="just"/>
            <a:r>
              <a:rPr lang="ru-RU" sz="2400" dirty="0"/>
              <a:t>Путь от начальных штрихов до первых изображений, занявший у первобытного человека десятки тысяч лет, у ребенка имеет очень короткий отрезок: в 3–3,5 года он переходит к следующему периоду — </a:t>
            </a:r>
            <a:r>
              <a:rPr lang="ru-RU" sz="2400" b="1" dirty="0"/>
              <a:t>изобразительному</a:t>
            </a:r>
            <a:r>
              <a:rPr lang="ru-RU" sz="2400" dirty="0"/>
              <a:t>. Его началом условно можно считать момент, когда у ребенка вначале возникает «замысел» нарисовать что-либо. И лишь затем производится сам рисунок.</a:t>
            </a:r>
          </a:p>
          <a:p>
            <a:pPr algn="just"/>
            <a:r>
              <a:rPr lang="ru-RU" sz="2400" dirty="0"/>
              <a:t>Однажды по случайной удаче из каракулей возникает нечто похожее на образ, на предмет или на человека. Момент по своей значимости соотносимый с произнесением первого осмысленного слова или первого шага. Рука ребенка впервые смогла вывести на бумаге или на грифельной доске уже давно существующий в его сознании образ – образ ЧЕЛОВЕКА!</a:t>
            </a:r>
          </a:p>
          <a:p>
            <a:pPr algn="just"/>
            <a:endParaRPr lang="ru-RU" sz="2400" dirty="0"/>
          </a:p>
        </p:txBody>
      </p:sp>
    </p:spTree>
    <p:extLst>
      <p:ext uri="{BB962C8B-B14F-4D97-AF65-F5344CB8AC3E}">
        <p14:creationId xmlns:p14="http://schemas.microsoft.com/office/powerpoint/2010/main" val="15181178"/>
      </p:ext>
    </p:extLst>
  </p:cSld>
  <p:clrMapOvr>
    <a:masterClrMapping/>
  </p:clrMapOvr>
  <mc:AlternateContent xmlns:mc="http://schemas.openxmlformats.org/markup-compatibility/2006" xmlns:p14="http://schemas.microsoft.com/office/powerpoint/2010/main">
    <mc:Choice Requires="p14">
      <p:transition spd="slow" p14:dur="1500" advTm="917">
        <p:split orient="vert"/>
      </p:transition>
    </mc:Choice>
    <mc:Fallback xmlns="">
      <p:transition spd="slow" advTm="917">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24657"/>
            <a:ext cx="8596668" cy="5516706"/>
          </a:xfrm>
        </p:spPr>
        <p:txBody>
          <a:bodyPr>
            <a:normAutofit/>
          </a:bodyPr>
          <a:lstStyle/>
          <a:p>
            <a:pPr algn="just"/>
            <a:r>
              <a:rPr lang="ru-RU" sz="2400" dirty="0"/>
              <a:t>Сначала дети рисуют не себя, не папу или маму – они изображают человека «вообще», просто человека.</a:t>
            </a:r>
          </a:p>
          <a:p>
            <a:pPr algn="just"/>
            <a:r>
              <a:rPr lang="ru-RU" sz="2400" dirty="0"/>
              <a:t>В возрасте 3,5 лет ребенок чаще всего рисует круг или овал, представляющий в большинстве случаев лицо, так как лицо ребенок воспринимает в качестве наиболее важной части фигуры. Непосредственно к голове ребенок присоединяет ноги, так возникает известный рисунок головонога. Постепенно к нему добавляются отдельные детали, например обозначение глаз. Тогда же, около 3,5 лет, прибавляется изображение рук (в виде прямых палок), присоединяющихся либо к голове, либо «растущих» из того же места, что и ноги.</a:t>
            </a:r>
          </a:p>
          <a:p>
            <a:pPr algn="just"/>
            <a:endParaRPr lang="ru-RU" sz="2400" dirty="0"/>
          </a:p>
        </p:txBody>
      </p:sp>
    </p:spTree>
    <p:extLst>
      <p:ext uri="{BB962C8B-B14F-4D97-AF65-F5344CB8AC3E}">
        <p14:creationId xmlns:p14="http://schemas.microsoft.com/office/powerpoint/2010/main" val="4206976398"/>
      </p:ext>
    </p:extLst>
  </p:cSld>
  <p:clrMapOvr>
    <a:masterClrMapping/>
  </p:clrMapOvr>
  <mc:AlternateContent xmlns:mc="http://schemas.openxmlformats.org/markup-compatibility/2006" xmlns:p14="http://schemas.microsoft.com/office/powerpoint/2010/main">
    <mc:Choice Requires="p14">
      <p:transition spd="slow" p14:dur="1500" advTm="19465">
        <p:split orient="vert"/>
      </p:transition>
    </mc:Choice>
    <mc:Fallback xmlns="">
      <p:transition spd="slow" advTm="19465">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243" y="959369"/>
            <a:ext cx="7375160" cy="4916775"/>
          </a:xfrm>
        </p:spPr>
      </p:pic>
    </p:spTree>
    <p:extLst>
      <p:ext uri="{BB962C8B-B14F-4D97-AF65-F5344CB8AC3E}">
        <p14:creationId xmlns:p14="http://schemas.microsoft.com/office/powerpoint/2010/main" val="608108918"/>
      </p:ext>
    </p:extLst>
  </p:cSld>
  <p:clrMapOvr>
    <a:masterClrMapping/>
  </p:clrMapOvr>
  <mc:AlternateContent xmlns:mc="http://schemas.openxmlformats.org/markup-compatibility/2006" xmlns:p14="http://schemas.microsoft.com/office/powerpoint/2010/main">
    <mc:Choice Requires="p14">
      <p:transition spd="slow" p14:dur="1500" advTm="4447">
        <p:split orient="vert"/>
      </p:transition>
    </mc:Choice>
    <mc:Fallback xmlns="">
      <p:transition spd="slow" advTm="4447">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59567"/>
            <a:ext cx="8596668" cy="5381795"/>
          </a:xfrm>
        </p:spPr>
        <p:txBody>
          <a:bodyPr>
            <a:normAutofit fontScale="92500" lnSpcReduction="20000"/>
          </a:bodyPr>
          <a:lstStyle/>
          <a:p>
            <a:pPr algn="just"/>
            <a:r>
              <a:rPr lang="ru-RU" sz="2400" dirty="0"/>
              <a:t>Рисунок туловища возникает позже, обычно около 3,5 — 4 лет. Первым признаком туловища бывает вертикальная линия между головой и ногами. Иногда туловище представлено в виде второго круга (затем овала), расположенного под кругом, обозначающим лицо</a:t>
            </a:r>
            <a:r>
              <a:rPr lang="ru-RU" sz="2400" dirty="0" smtClean="0"/>
              <a:t>.</a:t>
            </a:r>
          </a:p>
          <a:p>
            <a:pPr algn="just"/>
            <a:endParaRPr lang="ru-RU" sz="2400" dirty="0"/>
          </a:p>
          <a:p>
            <a:pPr algn="just"/>
            <a:endParaRPr lang="ru-RU" sz="2400" dirty="0" smtClean="0"/>
          </a:p>
          <a:p>
            <a:pPr algn="just"/>
            <a:endParaRPr lang="ru-RU" sz="2400" dirty="0"/>
          </a:p>
          <a:p>
            <a:pPr algn="just"/>
            <a:endParaRPr lang="ru-RU" sz="2400" dirty="0" smtClean="0"/>
          </a:p>
          <a:p>
            <a:pPr algn="just"/>
            <a:endParaRPr lang="ru-RU" sz="2400" dirty="0"/>
          </a:p>
          <a:p>
            <a:pPr algn="just"/>
            <a:endParaRPr lang="ru-RU" sz="2400" dirty="0" smtClean="0"/>
          </a:p>
          <a:p>
            <a:pPr algn="just"/>
            <a:endParaRPr lang="ru-RU" sz="2400" dirty="0"/>
          </a:p>
          <a:p>
            <a:pPr algn="just"/>
            <a:endParaRPr lang="ru-RU" sz="2400" dirty="0"/>
          </a:p>
          <a:p>
            <a:pPr algn="just"/>
            <a:r>
              <a:rPr lang="ru-RU" sz="2400" dirty="0"/>
              <a:t>Дальнейшее развитие детского рисунка характеризуется постепенным уточнением деталей картинки.</a:t>
            </a:r>
          </a:p>
          <a:p>
            <a:endParaRPr lang="ru-RU" dirty="0"/>
          </a:p>
        </p:txBody>
      </p:sp>
      <p:pic>
        <p:nvPicPr>
          <p:cNvPr id="4" name="Рисунок 3"/>
          <p:cNvPicPr>
            <a:picLocks noChangeAspect="1"/>
          </p:cNvPicPr>
          <p:nvPr/>
        </p:nvPicPr>
        <p:blipFill>
          <a:blip r:embed="rId2"/>
          <a:stretch>
            <a:fillRect/>
          </a:stretch>
        </p:blipFill>
        <p:spPr>
          <a:xfrm>
            <a:off x="1738859" y="2218544"/>
            <a:ext cx="6505731" cy="2863122"/>
          </a:xfrm>
          <a:prstGeom prst="rect">
            <a:avLst/>
          </a:prstGeom>
        </p:spPr>
      </p:pic>
    </p:spTree>
    <p:extLst>
      <p:ext uri="{BB962C8B-B14F-4D97-AF65-F5344CB8AC3E}">
        <p14:creationId xmlns:p14="http://schemas.microsoft.com/office/powerpoint/2010/main" val="4140346690"/>
      </p:ext>
    </p:extLst>
  </p:cSld>
  <p:clrMapOvr>
    <a:masterClrMapping/>
  </p:clrMapOvr>
  <mc:AlternateContent xmlns:mc="http://schemas.openxmlformats.org/markup-compatibility/2006" xmlns:p14="http://schemas.microsoft.com/office/powerpoint/2010/main">
    <mc:Choice Requires="p14">
      <p:transition spd="slow" p14:dur="1500" advTm="10557">
        <p:split orient="vert"/>
      </p:transition>
    </mc:Choice>
    <mc:Fallback xmlns="">
      <p:transition spd="slow" advTm="10557">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34715"/>
            <a:ext cx="8596668" cy="5681272"/>
          </a:xfrm>
        </p:spPr>
        <p:txBody>
          <a:bodyPr/>
          <a:lstStyle/>
          <a:p>
            <a:pPr algn="just"/>
            <a:endParaRPr lang="ru-RU" sz="2400" dirty="0" smtClean="0"/>
          </a:p>
          <a:p>
            <a:pPr algn="just"/>
            <a:r>
              <a:rPr lang="ru-RU" sz="2400" dirty="0" smtClean="0"/>
              <a:t>Рисунок </a:t>
            </a:r>
            <a:r>
              <a:rPr lang="ru-RU" sz="2400" dirty="0"/>
              <a:t>для ребенка является не искусством, а речью. Рисование дает возможность выразить то, что в силу возрастных ограничений он не может выразить словами. В процессе рисования рациональное уходит на второй план, отступают запреты и ограничения. В этот момент ребенок абсолютно свободен. Детский рисунок чаще всего наглядно демонстрирует сферу интересов самого маленького художника. </a:t>
            </a:r>
            <a:r>
              <a:rPr lang="ru-RU" sz="2400" dirty="0" smtClean="0"/>
              <a:t> Внимательные </a:t>
            </a:r>
            <a:r>
              <a:rPr lang="ru-RU" sz="2400" dirty="0"/>
              <a:t>родители всегда могут заметить в творческих работах ребенка что-то необычное, почувствовать его настроение, уловить скрытое напряжение. </a:t>
            </a:r>
          </a:p>
          <a:p>
            <a:endParaRPr lang="ru-RU" dirty="0"/>
          </a:p>
        </p:txBody>
      </p:sp>
    </p:spTree>
    <p:extLst>
      <p:ext uri="{BB962C8B-B14F-4D97-AF65-F5344CB8AC3E}">
        <p14:creationId xmlns:p14="http://schemas.microsoft.com/office/powerpoint/2010/main" val="2920500065"/>
      </p:ext>
    </p:extLst>
  </p:cSld>
  <p:clrMapOvr>
    <a:masterClrMapping/>
  </p:clrMapOvr>
  <mc:AlternateContent xmlns:mc="http://schemas.openxmlformats.org/markup-compatibility/2006" xmlns:p14="http://schemas.microsoft.com/office/powerpoint/2010/main">
    <mc:Choice Requires="p14">
      <p:transition spd="slow" p14:dur="1500" advTm="15801">
        <p:split orient="vert"/>
      </p:transition>
    </mc:Choice>
    <mc:Fallback xmlns="">
      <p:transition spd="slow" advTm="15801">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59699"/>
            <a:ext cx="8596668" cy="979358"/>
          </a:xfrm>
        </p:spPr>
        <p:txBody>
          <a:bodyPr>
            <a:normAutofit fontScale="90000"/>
          </a:bodyPr>
          <a:lstStyle/>
          <a:p>
            <a:r>
              <a:rPr lang="ru-RU" dirty="0">
                <a:solidFill>
                  <a:schemeClr val="accent2">
                    <a:lumMod val="50000"/>
                  </a:schemeClr>
                </a:solidFill>
              </a:rPr>
              <a:t>Как способствовать и не мешать ребенку в рисовании? </a:t>
            </a:r>
            <a:r>
              <a:rPr lang="ru-RU" dirty="0"/>
              <a:t/>
            </a:r>
            <a:br>
              <a:rPr lang="ru-RU" dirty="0"/>
            </a:br>
            <a:endParaRPr lang="ru-RU" dirty="0"/>
          </a:p>
        </p:txBody>
      </p:sp>
      <p:sp>
        <p:nvSpPr>
          <p:cNvPr id="3" name="Объект 2"/>
          <p:cNvSpPr>
            <a:spLocks noGrp="1"/>
          </p:cNvSpPr>
          <p:nvPr>
            <p:ph idx="1"/>
          </p:nvPr>
        </p:nvSpPr>
        <p:spPr>
          <a:xfrm>
            <a:off x="677334" y="1439057"/>
            <a:ext cx="8596668" cy="5261546"/>
          </a:xfrm>
        </p:spPr>
        <p:txBody>
          <a:bodyPr>
            <a:noAutofit/>
          </a:bodyPr>
          <a:lstStyle/>
          <a:p>
            <a:pPr algn="just"/>
            <a:r>
              <a:rPr lang="ru-RU" sz="2400" dirty="0"/>
              <a:t>1) У ребенка должен быть свой удобный детский стул, стол или место определенное на полу чтоб ребенок знал, что «тут я могу разместиться и порисовать»</a:t>
            </a:r>
          </a:p>
          <a:p>
            <a:pPr algn="just"/>
            <a:r>
              <a:rPr lang="ru-RU" sz="2400" dirty="0"/>
              <a:t>2) Краски, карандаши, бумага и другое в свободном доступе (на полочке или в шкафчике, чтоб ребенок мог подойти и сам взять материал для рисований)</a:t>
            </a:r>
          </a:p>
          <a:p>
            <a:pPr algn="just"/>
            <a:r>
              <a:rPr lang="ru-RU" sz="2400" dirty="0"/>
              <a:t>3) Учим организовывать свое рабочее место, проговаривая каждое действие с объяснением того, для чего все это нужно (стелим клеенку, чтобы стол оставался чистым, оденем фартук).</a:t>
            </a:r>
          </a:p>
          <a:p>
            <a:pPr algn="just"/>
            <a:r>
              <a:rPr lang="ru-RU" sz="2400" dirty="0"/>
              <a:t>4) Алгоритм при работе с красками: вода, краски, лист (т.е. намочили, сполоснули кисточку в воде, макнули в краску, рисуем на листке)</a:t>
            </a:r>
          </a:p>
          <a:p>
            <a:pPr algn="just"/>
            <a:endParaRPr lang="ru-RU" sz="2400" dirty="0"/>
          </a:p>
        </p:txBody>
      </p:sp>
    </p:spTree>
    <p:extLst>
      <p:ext uri="{BB962C8B-B14F-4D97-AF65-F5344CB8AC3E}">
        <p14:creationId xmlns:p14="http://schemas.microsoft.com/office/powerpoint/2010/main" val="3264950130"/>
      </p:ext>
    </p:extLst>
  </p:cSld>
  <p:clrMapOvr>
    <a:masterClrMapping/>
  </p:clrMapOvr>
  <mc:AlternateContent xmlns:mc="http://schemas.openxmlformats.org/markup-compatibility/2006" xmlns:p14="http://schemas.microsoft.com/office/powerpoint/2010/main">
    <mc:Choice Requires="p14">
      <p:transition spd="slow" p14:dur="1500" advTm="20272">
        <p:split orient="vert"/>
      </p:transition>
    </mc:Choice>
    <mc:Fallback xmlns="">
      <p:transition spd="slow" advTm="20272">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472" y="359764"/>
            <a:ext cx="8596668" cy="6100995"/>
          </a:xfrm>
        </p:spPr>
        <p:txBody>
          <a:bodyPr>
            <a:normAutofit/>
          </a:bodyPr>
          <a:lstStyle/>
          <a:p>
            <a:pPr algn="just"/>
            <a:r>
              <a:rPr lang="ru-RU" sz="2400" dirty="0"/>
              <a:t>Детский рисунок изучается взрослыми уже более 100 лет. Чем же так привлекают детские «каракули» мудрых учёных?</a:t>
            </a:r>
          </a:p>
          <a:p>
            <a:pPr algn="just"/>
            <a:r>
              <a:rPr lang="ru-RU" sz="2400" dirty="0"/>
              <a:t>Во-первых, все дети проявляют повышенный интерес к рисованию. Во-вторых, рисунки, созданные детьми, по своей структуре сильно отличаются от изображений «рисующих» взрослых. Детский рисунок изменяется по мере роста ребенка, в соответствии с его развитием. Кроме того, все дети проходят в рисовании одни и те же этапы, в связи с чем в рисунках разных детей очень много похожего. И всё это – независимо от расы, национальности, религии, культуры, социального положения и т.д., т.е. развитие спонтанного рисунка происходит по одним законам, что позволяет нам сделать вывод о том, что рисование – это потребность, присущая человеку от природы.</a:t>
            </a:r>
          </a:p>
          <a:p>
            <a:pPr algn="just"/>
            <a:endParaRPr lang="ru-RU" sz="2400" dirty="0"/>
          </a:p>
        </p:txBody>
      </p:sp>
    </p:spTree>
    <p:extLst>
      <p:ext uri="{BB962C8B-B14F-4D97-AF65-F5344CB8AC3E}">
        <p14:creationId xmlns:p14="http://schemas.microsoft.com/office/powerpoint/2010/main" val="3795807426"/>
      </p:ext>
    </p:extLst>
  </p:cSld>
  <p:clrMapOvr>
    <a:masterClrMapping/>
  </p:clrMapOvr>
  <mc:AlternateContent xmlns:mc="http://schemas.openxmlformats.org/markup-compatibility/2006" xmlns:p14="http://schemas.microsoft.com/office/powerpoint/2010/main">
    <mc:Choice Requires="p14">
      <p:transition spd="slow" p14:dur="1500" advTm="15881">
        <p:split orient="vert"/>
      </p:transition>
    </mc:Choice>
    <mc:Fallback xmlns="">
      <p:transition spd="slow" advTm="15881">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39515"/>
          </a:xfrm>
        </p:spPr>
        <p:txBody>
          <a:bodyPr>
            <a:normAutofit fontScale="90000"/>
          </a:bodyPr>
          <a:lstStyle/>
          <a:p>
            <a:r>
              <a:rPr lang="ru-RU" dirty="0">
                <a:solidFill>
                  <a:schemeClr val="accent2">
                    <a:lumMod val="50000"/>
                  </a:schemeClr>
                </a:solidFill>
              </a:rPr>
              <a:t>Важная задача родителей :</a:t>
            </a:r>
            <a:r>
              <a:rPr lang="ru-RU" dirty="0"/>
              <a:t/>
            </a:r>
            <a:br>
              <a:rPr lang="ru-RU" dirty="0"/>
            </a:br>
            <a:endParaRPr lang="ru-RU" dirty="0"/>
          </a:p>
        </p:txBody>
      </p:sp>
      <p:sp>
        <p:nvSpPr>
          <p:cNvPr id="3" name="Объект 2"/>
          <p:cNvSpPr>
            <a:spLocks noGrp="1"/>
          </p:cNvSpPr>
          <p:nvPr>
            <p:ph idx="1"/>
          </p:nvPr>
        </p:nvSpPr>
        <p:spPr>
          <a:xfrm>
            <a:off x="677334" y="1349115"/>
            <a:ext cx="8596668" cy="5111646"/>
          </a:xfrm>
        </p:spPr>
        <p:txBody>
          <a:bodyPr>
            <a:noAutofit/>
          </a:bodyPr>
          <a:lstStyle/>
          <a:p>
            <a:pPr lvl="0" algn="just"/>
            <a:r>
              <a:rPr lang="ru-RU" sz="2200" dirty="0" smtClean="0"/>
              <a:t>1)Не </a:t>
            </a:r>
            <a:r>
              <a:rPr lang="ru-RU" sz="2200" dirty="0"/>
              <a:t>рисовать ребенку что-либо т.к. ребенку важно самому пройти все этапы, Если вы нарисуете домик, например, ребенок перенимает образ вашего домика, получается навязывание собственного образа. Рисовать можно, но так как он рисует т.е. на его этапе развития.</a:t>
            </a:r>
          </a:p>
          <a:p>
            <a:pPr algn="just"/>
            <a:r>
              <a:rPr lang="ru-RU" sz="2200" dirty="0" smtClean="0"/>
              <a:t>2)Эмоциональная</a:t>
            </a:r>
            <a:r>
              <a:rPr lang="en-US" sz="2200" dirty="0" smtClean="0"/>
              <a:t> </a:t>
            </a:r>
            <a:r>
              <a:rPr lang="ru-RU" sz="2200" dirty="0" smtClean="0"/>
              <a:t>поддержка</a:t>
            </a:r>
            <a:r>
              <a:rPr lang="en-US" sz="2200" dirty="0" smtClean="0"/>
              <a:t> </a:t>
            </a:r>
            <a:r>
              <a:rPr lang="ru-RU" sz="2200" dirty="0" smtClean="0"/>
              <a:t>(эмоциональный </a:t>
            </a:r>
            <a:r>
              <a:rPr lang="ru-RU" sz="2200" dirty="0"/>
              <a:t>отклик родителя, повернувшись к ребенку лицом, на уровне ребенка, уловить контакт глаза в глаза, конечно же посмотрев рисунок, н-р, «я вижу», «мне нравится», «интересно, а что это, расскажи»</a:t>
            </a:r>
          </a:p>
          <a:p>
            <a:pPr algn="just"/>
            <a:r>
              <a:rPr lang="ru-RU" sz="2200" dirty="0"/>
              <a:t>3)Наблюдаем вместе с ребенком, природу, окружающий мир(рассматриваем листочки, травку, цветочки, машины, колеса), ходим в картинные галереи, смотреть картины профессиональных художников</a:t>
            </a:r>
          </a:p>
          <a:p>
            <a:pPr marL="0" indent="0" algn="just">
              <a:buNone/>
            </a:pPr>
            <a:endParaRPr lang="ru-RU" sz="2200" dirty="0"/>
          </a:p>
        </p:txBody>
      </p:sp>
    </p:spTree>
    <p:extLst>
      <p:ext uri="{BB962C8B-B14F-4D97-AF65-F5344CB8AC3E}">
        <p14:creationId xmlns:p14="http://schemas.microsoft.com/office/powerpoint/2010/main" val="3488907604"/>
      </p:ext>
    </p:extLst>
  </p:cSld>
  <p:clrMapOvr>
    <a:masterClrMapping/>
  </p:clrMapOvr>
  <mc:AlternateContent xmlns:mc="http://schemas.openxmlformats.org/markup-compatibility/2006" xmlns:p14="http://schemas.microsoft.com/office/powerpoint/2010/main">
    <mc:Choice Requires="p14">
      <p:transition spd="slow" p14:dur="1500" advTm="21093">
        <p:split orient="vert"/>
      </p:transition>
    </mc:Choice>
    <mc:Fallback xmlns="">
      <p:transition spd="slow" advTm="21093">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985" y="2206612"/>
            <a:ext cx="6102712" cy="4359080"/>
          </a:xfrm>
          <a:prstGeom prst="rect">
            <a:avLst/>
          </a:prstGeom>
        </p:spPr>
      </p:pic>
      <p:sp>
        <p:nvSpPr>
          <p:cNvPr id="3" name="Объект 2"/>
          <p:cNvSpPr>
            <a:spLocks noGrp="1"/>
          </p:cNvSpPr>
          <p:nvPr>
            <p:ph idx="1"/>
          </p:nvPr>
        </p:nvSpPr>
        <p:spPr>
          <a:xfrm>
            <a:off x="482462" y="359765"/>
            <a:ext cx="8596668" cy="6086006"/>
          </a:xfrm>
        </p:spPr>
        <p:txBody>
          <a:bodyPr>
            <a:normAutofit/>
          </a:bodyPr>
          <a:lstStyle/>
          <a:p>
            <a:pPr algn="ctr"/>
            <a:r>
              <a:rPr lang="ru-RU" sz="3200" b="1" dirty="0"/>
              <a:t>Рисование присуще только человеку </a:t>
            </a:r>
            <a:endParaRPr lang="ru-RU" sz="3200" b="1" dirty="0" smtClean="0"/>
          </a:p>
          <a:p>
            <a:pPr marL="0" indent="0" algn="ctr">
              <a:buNone/>
            </a:pPr>
            <a:r>
              <a:rPr lang="ru-RU" sz="3200" b="1" dirty="0"/>
              <a:t> </a:t>
            </a:r>
            <a:r>
              <a:rPr lang="ru-RU" sz="3200" b="1" dirty="0" smtClean="0"/>
              <a:t>  и </a:t>
            </a:r>
            <a:r>
              <a:rPr lang="ru-RU" sz="3200" b="1" dirty="0"/>
              <a:t>у всех (почти всех) детей </a:t>
            </a:r>
            <a:endParaRPr lang="ru-RU" sz="3200" b="1" dirty="0" smtClean="0"/>
          </a:p>
          <a:p>
            <a:pPr marL="0" indent="0" algn="ctr">
              <a:buNone/>
            </a:pPr>
            <a:r>
              <a:rPr lang="ru-RU" sz="3200" b="1" dirty="0"/>
              <a:t> </a:t>
            </a:r>
            <a:r>
              <a:rPr lang="ru-RU" sz="3200" b="1" dirty="0" smtClean="0"/>
              <a:t>  есть </a:t>
            </a:r>
            <a:r>
              <a:rPr lang="ru-RU" sz="3200" b="1" dirty="0"/>
              <a:t>потребность в рисовании.</a:t>
            </a:r>
          </a:p>
          <a:p>
            <a:pPr algn="just"/>
            <a:endParaRPr lang="ru-RU" sz="3200" b="1" dirty="0"/>
          </a:p>
        </p:txBody>
      </p:sp>
    </p:spTree>
    <p:extLst>
      <p:ext uri="{BB962C8B-B14F-4D97-AF65-F5344CB8AC3E}">
        <p14:creationId xmlns:p14="http://schemas.microsoft.com/office/powerpoint/2010/main" val="801325767"/>
      </p:ext>
    </p:extLst>
  </p:cSld>
  <p:clrMapOvr>
    <a:masterClrMapping/>
  </p:clrMapOvr>
  <mc:AlternateContent xmlns:mc="http://schemas.openxmlformats.org/markup-compatibility/2006" xmlns:p14="http://schemas.microsoft.com/office/powerpoint/2010/main">
    <mc:Choice Requires="p14">
      <p:transition spd="slow" p14:dur="1500" advTm="5316">
        <p:split orient="vert"/>
      </p:transition>
    </mc:Choice>
    <mc:Fallback xmlns="">
      <p:transition spd="slow" advTm="5316">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19726"/>
            <a:ext cx="8596668" cy="5936104"/>
          </a:xfrm>
        </p:spPr>
        <p:txBody>
          <a:bodyPr/>
          <a:lstStyle/>
          <a:p>
            <a:pPr marL="0" indent="0">
              <a:buNone/>
            </a:pPr>
            <a:r>
              <a:rPr lang="ru-RU" sz="2000" dirty="0" smtClean="0"/>
              <a:t>Какие </a:t>
            </a:r>
            <a:r>
              <a:rPr lang="ru-RU" sz="2000" dirty="0"/>
              <a:t>же потребности реализует ребенок через рисование?</a:t>
            </a:r>
          </a:p>
          <a:p>
            <a:pPr marL="0" indent="0" algn="ctr">
              <a:buNone/>
            </a:pPr>
            <a:r>
              <a:rPr lang="ru-RU" sz="2000" i="1" dirty="0"/>
              <a:t>Оставление следа</a:t>
            </a:r>
            <a:endParaRPr lang="ru-RU" sz="2000" dirty="0"/>
          </a:p>
          <a:p>
            <a:pPr marL="0" indent="0">
              <a:buNone/>
            </a:pPr>
            <a:endParaRPr lang="ru-RU" dirty="0"/>
          </a:p>
        </p:txBody>
      </p:sp>
      <p:pic>
        <p:nvPicPr>
          <p:cNvPr id="4" name="Рисунок 3"/>
          <p:cNvPicPr>
            <a:picLocks noChangeAspect="1"/>
          </p:cNvPicPr>
          <p:nvPr/>
        </p:nvPicPr>
        <p:blipFill>
          <a:blip r:embed="rId2"/>
          <a:stretch>
            <a:fillRect/>
          </a:stretch>
        </p:blipFill>
        <p:spPr>
          <a:xfrm>
            <a:off x="2893102" y="1289155"/>
            <a:ext cx="4032354" cy="5066676"/>
          </a:xfrm>
          <a:prstGeom prst="rect">
            <a:avLst/>
          </a:prstGeom>
        </p:spPr>
      </p:pic>
    </p:spTree>
    <p:extLst>
      <p:ext uri="{BB962C8B-B14F-4D97-AF65-F5344CB8AC3E}">
        <p14:creationId xmlns:p14="http://schemas.microsoft.com/office/powerpoint/2010/main" val="3589140544"/>
      </p:ext>
    </p:extLst>
  </p:cSld>
  <p:clrMapOvr>
    <a:masterClrMapping/>
  </p:clrMapOvr>
  <mc:AlternateContent xmlns:mc="http://schemas.openxmlformats.org/markup-compatibility/2006" xmlns:p14="http://schemas.microsoft.com/office/powerpoint/2010/main">
    <mc:Choice Requires="p14">
      <p:transition spd="slow" p14:dur="1500" advTm="5346">
        <p:split orient="vert"/>
      </p:transition>
    </mc:Choice>
    <mc:Fallback xmlns="">
      <p:transition spd="slow" advTm="5346">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24525"/>
          </a:xfrm>
        </p:spPr>
        <p:txBody>
          <a:bodyPr/>
          <a:lstStyle/>
          <a:p>
            <a:r>
              <a:rPr lang="ru-RU" dirty="0" smtClean="0">
                <a:solidFill>
                  <a:schemeClr val="accent2">
                    <a:lumMod val="50000"/>
                  </a:schemeClr>
                </a:solidFill>
              </a:rPr>
              <a:t>След </a:t>
            </a:r>
            <a:r>
              <a:rPr lang="ru-RU" dirty="0" smtClean="0">
                <a:solidFill>
                  <a:schemeClr val="accent2">
                    <a:lumMod val="50000"/>
                  </a:schemeClr>
                </a:solidFill>
              </a:rPr>
              <a:t>творца</a:t>
            </a:r>
            <a:r>
              <a:rPr lang="ru-RU" dirty="0" smtClean="0">
                <a:solidFill>
                  <a:schemeClr val="accent2">
                    <a:lumMod val="50000"/>
                  </a:schemeClr>
                </a:solidFill>
              </a:rPr>
              <a:t>.</a:t>
            </a:r>
            <a:endParaRPr lang="ru-RU" dirty="0"/>
          </a:p>
        </p:txBody>
      </p:sp>
      <p:sp>
        <p:nvSpPr>
          <p:cNvPr id="3" name="Объект 2"/>
          <p:cNvSpPr>
            <a:spLocks noGrp="1"/>
          </p:cNvSpPr>
          <p:nvPr>
            <p:ph idx="1"/>
          </p:nvPr>
        </p:nvSpPr>
        <p:spPr>
          <a:xfrm>
            <a:off x="677334" y="1366111"/>
            <a:ext cx="8596668" cy="4644945"/>
          </a:xfrm>
        </p:spPr>
        <p:txBody>
          <a:bodyPr>
            <a:normAutofit/>
          </a:bodyPr>
          <a:lstStyle/>
          <a:p>
            <a:pPr algn="just"/>
            <a:r>
              <a:rPr lang="ru-RU" sz="2400" dirty="0"/>
              <a:t>Какое значение для человека имеет оставление своего следа? Прежде всего, это подтверждение своего существования. Совсем маленький ребенок знает о своём существовании только по реакции взрослого на него. «Я мыслю, следовательно я существую» — это уже логическое построение взрослого. Ребенку такое построение ещё недоступно. Пока что он ощущает, что на него смотрят, его берут на руки, откликаются на его плач, а значит – он есть в этом мире, раз мир реагирует на него. И вот ребенок замечает, что он может оставлять след. А что это значит? А это значит, что он есть, ведь несуществующее </a:t>
            </a:r>
            <a:r>
              <a:rPr lang="ru-RU" sz="2400" dirty="0" smtClean="0"/>
              <a:t>не оставляет </a:t>
            </a:r>
            <a:r>
              <a:rPr lang="ru-RU" sz="2400" dirty="0"/>
              <a:t>следов.</a:t>
            </a:r>
          </a:p>
          <a:p>
            <a:endParaRPr lang="ru-RU" dirty="0"/>
          </a:p>
        </p:txBody>
      </p:sp>
    </p:spTree>
    <p:extLst>
      <p:ext uri="{BB962C8B-B14F-4D97-AF65-F5344CB8AC3E}">
        <p14:creationId xmlns:p14="http://schemas.microsoft.com/office/powerpoint/2010/main" val="916497521"/>
      </p:ext>
    </p:extLst>
  </p:cSld>
  <p:clrMapOvr>
    <a:masterClrMapping/>
  </p:clrMapOvr>
  <mc:AlternateContent xmlns:mc="http://schemas.openxmlformats.org/markup-compatibility/2006" xmlns:p14="http://schemas.microsoft.com/office/powerpoint/2010/main">
    <mc:Choice Requires="p14">
      <p:transition spd="slow" p14:dur="1500" advTm="10558">
        <p:split orient="vert"/>
      </p:transition>
    </mc:Choice>
    <mc:Fallback xmlns="">
      <p:transition spd="slow" advTm="10558">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9547" y="494675"/>
            <a:ext cx="8344611" cy="5756223"/>
          </a:xfrm>
        </p:spPr>
        <p:txBody>
          <a:bodyPr>
            <a:normAutofit lnSpcReduction="10000"/>
          </a:bodyPr>
          <a:lstStyle/>
          <a:p>
            <a:pPr algn="just"/>
            <a:endParaRPr lang="ru-RU" sz="2400" dirty="0" smtClean="0"/>
          </a:p>
          <a:p>
            <a:pPr algn="just"/>
            <a:r>
              <a:rPr lang="ru-RU" sz="2400" dirty="0" smtClean="0"/>
              <a:t>Кроме </a:t>
            </a:r>
            <a:r>
              <a:rPr lang="ru-RU" sz="2400" dirty="0"/>
              <a:t>того, своим следом ребёнок обозначает свою территорию. Это уже не просто «Я есть», это уже «Я есть в этом месте», «я здесь живу». Это когда ребенок рисует на стенах и на полу в разных частях квартиры, или когда раскладывает свои рисунки по квартире, напоминая себе и заявляя окружающим, что он имеет право находиться на этой территории.</a:t>
            </a:r>
          </a:p>
          <a:p>
            <a:pPr algn="just"/>
            <a:r>
              <a:rPr lang="ru-RU" sz="2400" dirty="0"/>
              <a:t>Если рисунки ребенка не выбрасываются, а хранятся, то спустя какое-то время он может увидеть их и почувствовать, что он есть не только прямо сейчас, но был и вчера и позавчера и ещё раньше. Это помогает ему ощутить время и в дальнейшем </a:t>
            </a:r>
            <a:r>
              <a:rPr lang="ru-RU" sz="2400" dirty="0" smtClean="0"/>
              <a:t>прийти </a:t>
            </a:r>
            <a:r>
              <a:rPr lang="ru-RU" sz="2400" dirty="0"/>
              <a:t>к ощущению, что он будет и завтра, и послезавтра и дальше.</a:t>
            </a:r>
          </a:p>
          <a:p>
            <a:endParaRPr lang="ru-RU" dirty="0"/>
          </a:p>
        </p:txBody>
      </p:sp>
    </p:spTree>
    <p:extLst>
      <p:ext uri="{BB962C8B-B14F-4D97-AF65-F5344CB8AC3E}">
        <p14:creationId xmlns:p14="http://schemas.microsoft.com/office/powerpoint/2010/main" val="2035612367"/>
      </p:ext>
    </p:extLst>
  </p:cSld>
  <p:clrMapOvr>
    <a:masterClrMapping/>
  </p:clrMapOvr>
  <mc:AlternateContent xmlns:mc="http://schemas.openxmlformats.org/markup-compatibility/2006" xmlns:p14="http://schemas.microsoft.com/office/powerpoint/2010/main">
    <mc:Choice Requires="p14">
      <p:transition spd="slow" p14:dur="1500" advTm="14183">
        <p:split orient="vert"/>
      </p:transition>
    </mc:Choice>
    <mc:Fallback xmlns="">
      <p:transition spd="slow" advTm="14183">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29456"/>
          </a:xfrm>
        </p:spPr>
        <p:txBody>
          <a:bodyPr>
            <a:normAutofit fontScale="90000"/>
          </a:bodyPr>
          <a:lstStyle/>
          <a:p>
            <a:r>
              <a:rPr lang="ru-RU" i="1" dirty="0">
                <a:solidFill>
                  <a:schemeClr val="accent2">
                    <a:lumMod val="50000"/>
                  </a:schemeClr>
                </a:solidFill>
              </a:rPr>
              <a:t>Упорядочивание своих знаний о мире</a:t>
            </a:r>
            <a:r>
              <a:rPr lang="ru-RU" dirty="0"/>
              <a:t/>
            </a:r>
            <a:br>
              <a:rPr lang="ru-RU" dirty="0"/>
            </a:br>
            <a:endParaRPr lang="ru-RU" dirty="0"/>
          </a:p>
        </p:txBody>
      </p:sp>
      <p:sp>
        <p:nvSpPr>
          <p:cNvPr id="3" name="Объект 2"/>
          <p:cNvSpPr>
            <a:spLocks noGrp="1"/>
          </p:cNvSpPr>
          <p:nvPr>
            <p:ph idx="1"/>
          </p:nvPr>
        </p:nvSpPr>
        <p:spPr>
          <a:xfrm>
            <a:off x="677334" y="1439056"/>
            <a:ext cx="8596668" cy="3880773"/>
          </a:xfrm>
        </p:spPr>
        <p:txBody>
          <a:bodyPr>
            <a:normAutofit/>
          </a:bodyPr>
          <a:lstStyle/>
          <a:p>
            <a:pPr algn="just"/>
            <a:endParaRPr lang="ru-RU" sz="2400" dirty="0" smtClean="0"/>
          </a:p>
          <a:p>
            <a:pPr algn="just"/>
            <a:r>
              <a:rPr lang="ru-RU" sz="2400" dirty="0" smtClean="0"/>
              <a:t>С </a:t>
            </a:r>
            <a:r>
              <a:rPr lang="ru-RU" sz="2400" dirty="0"/>
              <a:t>самого рождения ребёнок познает мир. Он знакомится с предметами, живыми существами и явлениями, окружающими его. В его голове возникает множество представлений о мире, которые нуждаются в упорядочивании. Однако словарный запас отстаёт от этой потребности, и тут на помощь ребёнку приходит рисование. Он рисует не то, что видит, а то, что знает</a:t>
            </a:r>
            <a:r>
              <a:rPr lang="ru-RU" sz="2400" dirty="0" smtClean="0"/>
              <a:t>...</a:t>
            </a:r>
            <a:endParaRPr lang="ru-RU" sz="2400" dirty="0"/>
          </a:p>
          <a:p>
            <a:endParaRPr lang="ru-RU" dirty="0"/>
          </a:p>
        </p:txBody>
      </p:sp>
    </p:spTree>
    <p:extLst>
      <p:ext uri="{BB962C8B-B14F-4D97-AF65-F5344CB8AC3E}">
        <p14:creationId xmlns:p14="http://schemas.microsoft.com/office/powerpoint/2010/main" val="2288838876"/>
      </p:ext>
    </p:extLst>
  </p:cSld>
  <p:clrMapOvr>
    <a:masterClrMapping/>
  </p:clrMapOvr>
  <mc:AlternateContent xmlns:mc="http://schemas.openxmlformats.org/markup-compatibility/2006" xmlns:p14="http://schemas.microsoft.com/office/powerpoint/2010/main">
    <mc:Choice Requires="p14">
      <p:transition spd="slow" p14:dur="1500" advTm="11473">
        <p:split orient="vert"/>
      </p:transition>
    </mc:Choice>
    <mc:Fallback xmlns="">
      <p:transition spd="slow" advTm="11473">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764499"/>
            <a:ext cx="8596668" cy="5276864"/>
          </a:xfrm>
        </p:spPr>
        <p:txBody>
          <a:bodyPr/>
          <a:lstStyle/>
          <a:p>
            <a:r>
              <a:rPr lang="ru-RU" sz="2400" dirty="0"/>
              <a:t>От первых простейших знаний</a:t>
            </a:r>
            <a:r>
              <a:rPr lang="ru-RU" sz="2400" dirty="0" smtClean="0"/>
              <a:t>:</a:t>
            </a:r>
          </a:p>
          <a:p>
            <a:pPr marL="0" indent="0">
              <a:buNone/>
            </a:pPr>
            <a:endParaRPr lang="ru-RU" dirty="0" smtClean="0"/>
          </a:p>
          <a:p>
            <a:pPr marL="0" indent="0">
              <a:buNone/>
            </a:pPr>
            <a:endParaRPr lang="ru-RU" dirty="0"/>
          </a:p>
          <a:p>
            <a:pPr marL="0" indent="0">
              <a:buNone/>
            </a:pPr>
            <a:r>
              <a:rPr lang="ru-RU" dirty="0" smtClean="0"/>
              <a:t>                                              </a:t>
            </a:r>
            <a:r>
              <a:rPr lang="ru-RU" dirty="0"/>
              <a:t> </a:t>
            </a:r>
            <a:r>
              <a:rPr lang="ru-RU" sz="2400" dirty="0"/>
              <a:t>«У человека есть голова и ноги»</a:t>
            </a:r>
            <a:r>
              <a:rPr lang="ru-RU" sz="2400" dirty="0" smtClean="0"/>
              <a:t> </a:t>
            </a:r>
          </a:p>
          <a:p>
            <a:pPr marL="0" indent="0">
              <a:buNone/>
            </a:pPr>
            <a:r>
              <a:rPr lang="ru-RU" dirty="0"/>
              <a:t> </a:t>
            </a:r>
            <a:r>
              <a:rPr lang="ru-RU" dirty="0" smtClean="0"/>
              <a:t>                                       </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980" y="3144382"/>
            <a:ext cx="4047345" cy="2566870"/>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635447"/>
            <a:ext cx="3056854" cy="4075805"/>
          </a:xfrm>
          <a:prstGeom prst="rect">
            <a:avLst/>
          </a:prstGeom>
        </p:spPr>
      </p:pic>
    </p:spTree>
    <p:extLst>
      <p:ext uri="{BB962C8B-B14F-4D97-AF65-F5344CB8AC3E}">
        <p14:creationId xmlns:p14="http://schemas.microsoft.com/office/powerpoint/2010/main" val="303986190"/>
      </p:ext>
    </p:extLst>
  </p:cSld>
  <p:clrMapOvr>
    <a:masterClrMapping/>
  </p:clrMapOvr>
  <mc:AlternateContent xmlns:mc="http://schemas.openxmlformats.org/markup-compatibility/2006" xmlns:p14="http://schemas.microsoft.com/office/powerpoint/2010/main">
    <mc:Choice Requires="p14">
      <p:transition spd="slow" p14:dur="1500" advTm="5321">
        <p:split orient="vert"/>
      </p:transition>
    </mc:Choice>
    <mc:Fallback xmlns="">
      <p:transition spd="slow" advTm="5321">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2363" y="209862"/>
            <a:ext cx="8596668" cy="6115987"/>
          </a:xfrm>
        </p:spPr>
        <p:txBody>
          <a:bodyPr/>
          <a:lstStyle/>
          <a:p>
            <a:endParaRPr lang="ru-RU" dirty="0" smtClean="0"/>
          </a:p>
          <a:p>
            <a:r>
              <a:rPr lang="ru-RU" sz="2400" dirty="0" smtClean="0"/>
              <a:t>постепенно </a:t>
            </a:r>
            <a:r>
              <a:rPr lang="ru-RU" sz="2400" dirty="0"/>
              <a:t>усложняясь</a:t>
            </a:r>
            <a:r>
              <a:rPr lang="ru-RU" sz="2400" dirty="0" smtClean="0"/>
              <a:t>:</a:t>
            </a:r>
          </a:p>
          <a:p>
            <a:endParaRPr lang="ru-RU" dirty="0"/>
          </a:p>
          <a:p>
            <a:pPr marL="0" indent="0">
              <a:buNone/>
            </a:pPr>
            <a:r>
              <a:rPr lang="ru-RU" dirty="0" smtClean="0"/>
              <a:t>     </a:t>
            </a:r>
          </a:p>
          <a:p>
            <a:pPr marL="0" indent="0">
              <a:buNone/>
            </a:pPr>
            <a:endParaRPr lang="ru-RU" dirty="0"/>
          </a:p>
          <a:p>
            <a:pPr marL="0" indent="0">
              <a:buNone/>
            </a:pPr>
            <a:endParaRPr lang="ru-RU" dirty="0" smtClean="0"/>
          </a:p>
          <a:p>
            <a:pPr marL="0" indent="0">
              <a:buNone/>
            </a:pPr>
            <a:endParaRPr lang="ru-RU" dirty="0"/>
          </a:p>
          <a:p>
            <a:pPr marL="0" indent="0">
              <a:buNone/>
            </a:pPr>
            <a:r>
              <a:rPr lang="ru-RU" dirty="0" smtClean="0"/>
              <a:t>                                                         </a:t>
            </a:r>
            <a:r>
              <a:rPr lang="ru-RU" sz="2400" dirty="0" smtClean="0"/>
              <a:t>«на глазах ресницы»</a:t>
            </a:r>
            <a:r>
              <a:rPr lang="ru-RU" dirty="0" smtClean="0"/>
              <a:t>                                                                                                                                                      </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22861">
            <a:off x="1003380" y="1811857"/>
            <a:ext cx="2983043" cy="2911995"/>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4438">
            <a:off x="5143542" y="713994"/>
            <a:ext cx="3732551" cy="2291779"/>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370" y="3627619"/>
            <a:ext cx="3732550" cy="2338466"/>
          </a:xfrm>
          <a:prstGeom prst="rect">
            <a:avLst/>
          </a:prstGeom>
        </p:spPr>
      </p:pic>
    </p:spTree>
    <p:extLst>
      <p:ext uri="{BB962C8B-B14F-4D97-AF65-F5344CB8AC3E}">
        <p14:creationId xmlns:p14="http://schemas.microsoft.com/office/powerpoint/2010/main" val="3317258460"/>
      </p:ext>
    </p:extLst>
  </p:cSld>
  <p:clrMapOvr>
    <a:masterClrMapping/>
  </p:clrMapOvr>
  <mc:AlternateContent xmlns:mc="http://schemas.openxmlformats.org/markup-compatibility/2006" xmlns:p14="http://schemas.microsoft.com/office/powerpoint/2010/main">
    <mc:Choice Requires="p14">
      <p:transition spd="slow" p14:dur="1500" advTm="5296">
        <p:split orient="vert"/>
      </p:transition>
    </mc:Choice>
    <mc:Fallback xmlns="">
      <p:transition spd="slow" advTm="5296">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4657"/>
            <a:ext cx="8766469" cy="5606320"/>
          </a:xfrm>
        </p:spPr>
        <p:txBody>
          <a:bodyPr/>
          <a:lstStyle/>
          <a:p>
            <a:r>
              <a:rPr lang="ru-RU" sz="2400" dirty="0" smtClean="0"/>
              <a:t>… до </a:t>
            </a:r>
            <a:r>
              <a:rPr lang="ru-RU" sz="2400" dirty="0"/>
              <a:t>целой картины мира: </a:t>
            </a:r>
            <a:endParaRPr lang="ru-RU" sz="2400" dirty="0" smtClean="0"/>
          </a:p>
          <a:p>
            <a:pPr marL="0" indent="0">
              <a:buNone/>
            </a:pPr>
            <a:r>
              <a:rPr lang="ru-RU" sz="2400" dirty="0"/>
              <a:t> </a:t>
            </a:r>
            <a:r>
              <a:rPr lang="ru-RU" sz="2400" dirty="0" smtClean="0"/>
              <a:t>«</a:t>
            </a:r>
            <a:r>
              <a:rPr lang="ru-RU" sz="2400" dirty="0"/>
              <a:t>внизу земля, </a:t>
            </a:r>
            <a:endParaRPr lang="ru-RU" sz="2400" dirty="0" smtClean="0"/>
          </a:p>
          <a:p>
            <a:pPr marL="0" indent="0">
              <a:buNone/>
            </a:pPr>
            <a:r>
              <a:rPr lang="ru-RU" sz="2400" dirty="0"/>
              <a:t> </a:t>
            </a:r>
            <a:r>
              <a:rPr lang="ru-RU" sz="2400" dirty="0" smtClean="0"/>
              <a:t>                               вверху </a:t>
            </a:r>
            <a:r>
              <a:rPr lang="ru-RU" sz="2400" dirty="0"/>
              <a:t>небо</a:t>
            </a:r>
            <a:r>
              <a:rPr lang="ru-RU" sz="2400" dirty="0" smtClean="0"/>
              <a:t>,</a:t>
            </a:r>
          </a:p>
          <a:p>
            <a:pPr marL="0" indent="0">
              <a:buNone/>
            </a:pPr>
            <a:r>
              <a:rPr lang="ru-RU" sz="2400" dirty="0"/>
              <a:t> </a:t>
            </a:r>
            <a:r>
              <a:rPr lang="ru-RU" sz="2400" dirty="0" smtClean="0"/>
              <a:t>                                                         </a:t>
            </a:r>
            <a:r>
              <a:rPr lang="ru-RU" sz="2400" dirty="0"/>
              <a:t>всё остальное </a:t>
            </a:r>
            <a:endParaRPr lang="ru-RU" sz="2400" dirty="0" smtClean="0"/>
          </a:p>
          <a:p>
            <a:pPr marL="0" indent="0">
              <a:buNone/>
            </a:pPr>
            <a:r>
              <a:rPr lang="ru-RU" sz="2400" dirty="0"/>
              <a:t> </a:t>
            </a:r>
            <a:r>
              <a:rPr lang="ru-RU" sz="2400" dirty="0" smtClean="0"/>
              <a:t>                                                                      между </a:t>
            </a:r>
            <a:r>
              <a:rPr lang="ru-RU" sz="2400" dirty="0"/>
              <a:t>ними»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89" y="1898598"/>
            <a:ext cx="2704709" cy="213836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433" y="2408185"/>
            <a:ext cx="1968110" cy="298827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278" y="3507698"/>
            <a:ext cx="2830364" cy="2185324"/>
          </a:xfrm>
          <a:prstGeom prst="rect">
            <a:avLst/>
          </a:prstGeom>
        </p:spPr>
      </p:pic>
    </p:spTree>
    <p:extLst>
      <p:ext uri="{BB962C8B-B14F-4D97-AF65-F5344CB8AC3E}">
        <p14:creationId xmlns:p14="http://schemas.microsoft.com/office/powerpoint/2010/main" val="3964225910"/>
      </p:ext>
    </p:extLst>
  </p:cSld>
  <p:clrMapOvr>
    <a:masterClrMapping/>
  </p:clrMapOvr>
  <mc:AlternateContent xmlns:mc="http://schemas.openxmlformats.org/markup-compatibility/2006" xmlns:p14="http://schemas.microsoft.com/office/powerpoint/2010/main">
    <mc:Choice Requires="p14">
      <p:transition spd="slow" p14:dur="1500" advTm="6193">
        <p:split orient="vert"/>
      </p:transition>
    </mc:Choice>
    <mc:Fallback xmlns="">
      <p:transition spd="slow" advTm="6193">
        <p:split orient="vert"/>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197</TotalTime>
  <Words>1394</Words>
  <Application>Microsoft Office PowerPoint</Application>
  <PresentationFormat>Широкоэкранный</PresentationFormat>
  <Paragraphs>75</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Trebuchet MS</vt:lpstr>
      <vt:lpstr>Wingdings 3</vt:lpstr>
      <vt:lpstr>Грань</vt:lpstr>
      <vt:lpstr>Рисование.</vt:lpstr>
      <vt:lpstr>Презентация PowerPoint</vt:lpstr>
      <vt:lpstr>Презентация PowerPoint</vt:lpstr>
      <vt:lpstr>След творца.</vt:lpstr>
      <vt:lpstr>Презентация PowerPoint</vt:lpstr>
      <vt:lpstr>Упорядочивание своих знаний о мире </vt:lpstr>
      <vt:lpstr>Презентация PowerPoint</vt:lpstr>
      <vt:lpstr>Презентация PowerPoint</vt:lpstr>
      <vt:lpstr>Презентация PowerPoint</vt:lpstr>
      <vt:lpstr>Коммуникация </vt:lpstr>
      <vt:lpstr>Эмоциональная включенность </vt:lpstr>
      <vt:lpstr>Этапы развития рисунка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способствовать и не мешать ребенку в рисовании?  </vt:lpstr>
      <vt:lpstr>Важная задача родителей :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Рисование.</dc:title>
  <dc:creator>Наталья Малышева</dc:creator>
  <cp:lastModifiedBy>Наталья Малышева</cp:lastModifiedBy>
  <cp:revision>27</cp:revision>
  <dcterms:created xsi:type="dcterms:W3CDTF">2014-10-31T18:50:18Z</dcterms:created>
  <dcterms:modified xsi:type="dcterms:W3CDTF">2014-11-16T18:21:12Z</dcterms:modified>
</cp:coreProperties>
</file>