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3" descr="2012-11-15_20480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2357422" y="3357562"/>
            <a:ext cx="4897437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Много груш я соберу,</a:t>
            </a:r>
          </a:p>
          <a:p>
            <a:pPr eaLnBrk="1" hangingPunct="1"/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Чтобы не пропали!</a:t>
            </a:r>
          </a:p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928662" y="4500570"/>
            <a:ext cx="7200900" cy="646112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v"/>
            </a:pPr>
            <a:r>
              <a:rPr lang="ru-RU" altLang="ru-RU" dirty="0">
                <a:latin typeface="Calibri" pitchFamily="34" charset="0"/>
              </a:rPr>
              <a:t>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Рот открыть, улыбнуться. Тянуться языком попеременно то к носу, то к подбородку. Рот при этом не закрывать.</a:t>
            </a:r>
            <a:endParaRPr lang="ru-RU" altLang="ru-RU" dirty="0">
              <a:latin typeface="Calibri" pitchFamily="34" charset="0"/>
            </a:endParaRPr>
          </a:p>
        </p:txBody>
      </p:sp>
      <p:pic>
        <p:nvPicPr>
          <p:cNvPr id="12293" name="Рисунок 5" descr="frukty-v-sadu-02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1670" y="571480"/>
            <a:ext cx="3937096" cy="2303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29545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3" descr="2012-11-15_20480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2411413" y="404813"/>
            <a:ext cx="56896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Сколько вишен, слив в саду,</a:t>
            </a:r>
          </a:p>
          <a:p>
            <a:pPr eaLnBrk="1" hangingPunct="1"/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Славный нынче урожай, - </a:t>
            </a:r>
          </a:p>
          <a:p>
            <a:pPr eaLnBrk="1" hangingPunct="1"/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Спелых, сочных, сладких фруктов</a:t>
            </a:r>
          </a:p>
          <a:p>
            <a:pPr eaLnBrk="1" hangingPunct="1"/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Не ленись, а собирай! </a:t>
            </a:r>
          </a:p>
        </p:txBody>
      </p:sp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611188" y="5300663"/>
            <a:ext cx="7777162" cy="646112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v"/>
            </a:pPr>
            <a:r>
              <a:rPr lang="ru-RU" altLang="ru-RU">
                <a:latin typeface="Calibri" pitchFamily="34" charset="0"/>
              </a:rPr>
              <a:t> 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Рот открыт. Выполнять медленные движения широким языком сверху вниз, облизывая верхнюю губу. Нижняя челюсть остается неподвижной</a:t>
            </a:r>
            <a:r>
              <a:rPr lang="ru-RU" altLang="ru-RU">
                <a:latin typeface="Calibri" pitchFamily="34" charset="0"/>
              </a:rPr>
              <a:t>! </a:t>
            </a:r>
          </a:p>
        </p:txBody>
      </p:sp>
      <p:pic>
        <p:nvPicPr>
          <p:cNvPr id="13317" name="Рисунок 6" descr="i (1)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636838"/>
            <a:ext cx="3167062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Рисунок 7" descr="191-5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565400"/>
            <a:ext cx="233045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Рисунок 8" descr="IMG_0004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1341438"/>
            <a:ext cx="1697037" cy="330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3078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3" descr="2012-11-15_20480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2051050" y="3789363"/>
            <a:ext cx="49688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Подкрепился Язычок,</a:t>
            </a:r>
          </a:p>
          <a:p>
            <a:pPr eaLnBrk="1" hangingPunct="1"/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Отдохнуть в саду прилег.</a:t>
            </a:r>
          </a:p>
          <a:p>
            <a:pPr eaLnBrk="1" hangingPunct="1"/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Стал широким, как лопатка.</a:t>
            </a:r>
          </a:p>
        </p:txBody>
      </p:sp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1116013" y="5445125"/>
            <a:ext cx="6551612" cy="646113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v"/>
            </a:pPr>
            <a:r>
              <a:rPr lang="ru-RU" altLang="ru-RU">
                <a:latin typeface="Times New Roman" pitchFamily="18" charset="0"/>
                <a:cs typeface="Times New Roman" pitchFamily="18" charset="0"/>
              </a:rPr>
              <a:t> Улыбнуться, приоткрыть рот. Положить широкий язык на нижнюю губу. Язык расслаблен и, по возможности, неподвижен.</a:t>
            </a:r>
          </a:p>
        </p:txBody>
      </p:sp>
      <p:pic>
        <p:nvPicPr>
          <p:cNvPr id="14341" name="Рисунок 6" descr="IMG_000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7097" y="679451"/>
            <a:ext cx="4222106" cy="2678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81124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3" descr="2012-11-15_20480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1258888" y="765175"/>
            <a:ext cx="3889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Полежал он, отдохнул,</a:t>
            </a:r>
          </a:p>
          <a:p>
            <a:pPr eaLnBrk="1" hangingPunct="1"/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Ветер на него подул.</a:t>
            </a:r>
          </a:p>
        </p:txBody>
      </p:sp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827088" y="5157788"/>
            <a:ext cx="7489825" cy="646112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v"/>
            </a:pPr>
            <a:r>
              <a:rPr lang="ru-RU" altLang="ru-RU">
                <a:latin typeface="Calibri" pitchFamily="34" charset="0"/>
              </a:rPr>
              <a:t> 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Вдохнуть через нос, на выдох дуть на язык, чтобы он «задрожал» и получилась вибрация.</a:t>
            </a:r>
          </a:p>
        </p:txBody>
      </p:sp>
      <p:pic>
        <p:nvPicPr>
          <p:cNvPr id="15365" name="Рисунок 5" descr="IMG_000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2276475"/>
            <a:ext cx="4616450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Рисунок 6" descr="6119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04813"/>
            <a:ext cx="3205163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10903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3" descr="2012-11-15_20480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2571736" y="3500438"/>
            <a:ext cx="6048375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После отдыха в саду</a:t>
            </a:r>
          </a:p>
          <a:p>
            <a:pPr eaLnBrk="1" hangingPunct="1"/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В корзину фруктов соберу</a:t>
            </a:r>
            <a:r>
              <a:rPr lang="ru-RU" altLang="ru-RU" dirty="0">
                <a:latin typeface="Calibri" pitchFamily="34" charset="0"/>
              </a:rPr>
              <a:t>.</a:t>
            </a:r>
          </a:p>
          <a:p>
            <a:pPr eaLnBrk="1" hangingPunct="1"/>
            <a:endParaRPr lang="ru-RU" altLang="ru-RU" dirty="0">
              <a:latin typeface="Calibri" pitchFamily="34" charset="0"/>
            </a:endParaRPr>
          </a:p>
        </p:txBody>
      </p:sp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857224" y="5072074"/>
            <a:ext cx="7200900" cy="646112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v"/>
            </a:pPr>
            <a:r>
              <a:rPr lang="ru-RU" altLang="ru-RU">
                <a:latin typeface="Calibri" pitchFamily="34" charset="0"/>
              </a:rPr>
              <a:t> 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Широко открыть рот и положить широкий расслабленный язык на нижнюю губу. Приподнять края языка, не касаясь верхних зубов. </a:t>
            </a:r>
          </a:p>
        </p:txBody>
      </p:sp>
      <p:pic>
        <p:nvPicPr>
          <p:cNvPr id="16389" name="Рисунок 5" descr="0b34a3051f990ec7c2b77183247371b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480" y="428604"/>
            <a:ext cx="4854612" cy="2670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69611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3" descr="2012-11-15_20480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1619250" y="3284538"/>
            <a:ext cx="56165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Накрошу из них салат,</a:t>
            </a:r>
          </a:p>
          <a:p>
            <a:pPr eaLnBrk="1" hangingPunct="1"/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Фрукты кушать каждый рад!</a:t>
            </a:r>
          </a:p>
          <a:p>
            <a:pPr eaLnBrk="1" hangingPunct="1"/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После, сделаю компот,</a:t>
            </a:r>
          </a:p>
          <a:p>
            <a:pPr eaLnBrk="1" hangingPunct="1"/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Угощу честной народ!</a:t>
            </a:r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827088" y="5373688"/>
            <a:ext cx="7489825" cy="646112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v"/>
            </a:pPr>
            <a:r>
              <a:rPr lang="ru-RU" altLang="ru-RU">
                <a:latin typeface="Times New Roman" pitchFamily="18" charset="0"/>
                <a:cs typeface="Times New Roman" pitchFamily="18" charset="0"/>
              </a:rPr>
              <a:t> Широко открыть рот и положить широкий расслабленный язык на нижнюю губу. Приподнять края языка, не касаясь верхних зубов. </a:t>
            </a:r>
          </a:p>
        </p:txBody>
      </p:sp>
      <p:pic>
        <p:nvPicPr>
          <p:cNvPr id="17413" name="Рисунок 6" descr="i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0760" y="735268"/>
            <a:ext cx="2274868" cy="25680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Рисунок 7" descr="salatfrukt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1946" y="365129"/>
            <a:ext cx="3512322" cy="26352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85642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3" descr="2012-11-15_20480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250825" y="1700213"/>
            <a:ext cx="468153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По ступенькам в дом пойду</a:t>
            </a:r>
          </a:p>
          <a:p>
            <a:pPr eaLnBrk="1" hangingPunct="1"/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Сок из яблок принесу.</a:t>
            </a:r>
          </a:p>
          <a:p>
            <a:pPr eaLnBrk="1" hangingPunct="1"/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Яблочный полезен сок,</a:t>
            </a:r>
          </a:p>
          <a:p>
            <a:pPr eaLnBrk="1" hangingPunct="1"/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Заготовим его впрок.</a:t>
            </a:r>
          </a:p>
        </p:txBody>
      </p:sp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1042988" y="4724400"/>
            <a:ext cx="6842125" cy="1477963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v"/>
            </a:pPr>
            <a:r>
              <a:rPr lang="ru-RU" altLang="ru-RU">
                <a:latin typeface="Calibri" pitchFamily="34" charset="0"/>
              </a:rPr>
              <a:t> 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Рот открыть, высунуть широкий язык и положить его на верхнюю губу;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altLang="ru-RU">
                <a:latin typeface="Times New Roman" pitchFamily="18" charset="0"/>
                <a:cs typeface="Times New Roman" pitchFamily="18" charset="0"/>
              </a:rPr>
              <a:t> не закрывая рот, положить широкий язык на верхние зубы, прикрыть верхней губой;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altLang="ru-RU">
                <a:latin typeface="Times New Roman" pitchFamily="18" charset="0"/>
                <a:cs typeface="Times New Roman" pitchFamily="18" charset="0"/>
              </a:rPr>
              <a:t> широкий язык перевести за верхние зубы.</a:t>
            </a:r>
          </a:p>
        </p:txBody>
      </p:sp>
      <p:pic>
        <p:nvPicPr>
          <p:cNvPr id="18437" name="Рисунок 5" descr="i (2)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7884" y="972784"/>
            <a:ext cx="2317732" cy="29217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4739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3" descr="2012-11-15_20480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400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2000232" y="571480"/>
            <a:ext cx="504031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Вышла эта сказка сладкой,</a:t>
            </a:r>
          </a:p>
          <a:p>
            <a:pPr eaLnBrk="1" hangingPunct="1"/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Вкусной, сочной, ароматной.</a:t>
            </a: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14348" y="4857760"/>
            <a:ext cx="7632700" cy="36830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v"/>
            </a:pPr>
            <a:r>
              <a:rPr lang="ru-RU" altLang="ru-RU" dirty="0">
                <a:latin typeface="Calibri" pitchFamily="34" charset="0"/>
              </a:rPr>
              <a:t>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Улыбнуться без напряжения, обнажая передние верхние и нижние зубы.</a:t>
            </a:r>
          </a:p>
        </p:txBody>
      </p:sp>
      <p:pic>
        <p:nvPicPr>
          <p:cNvPr id="19461" name="Рисунок 6" descr="udetheid-copy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0166" y="2000240"/>
            <a:ext cx="5964280" cy="2407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63291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1357290" y="1285860"/>
            <a:ext cx="72009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    Надеемся, что данные артикуляционные упражнения помогут подготовить речевой аппарат к правильному произношению звуков, а сказочный сюжет будет интересен для детей.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3500438"/>
            <a:ext cx="8208911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Спасибо за внимание ! </a:t>
            </a:r>
          </a:p>
        </p:txBody>
      </p:sp>
    </p:spTree>
    <p:extLst>
      <p:ext uri="{BB962C8B-B14F-4D97-AF65-F5344CB8AC3E}">
        <p14:creationId xmlns:p14="http://schemas.microsoft.com/office/powerpoint/2010/main" xmlns="" val="4020060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322</Words>
  <Application>Microsoft Office PowerPoint</Application>
  <PresentationFormat>Экран (4:3)</PresentationFormat>
  <Paragraphs>35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РВ</dc:creator>
  <cp:lastModifiedBy>РВ</cp:lastModifiedBy>
  <cp:revision>1</cp:revision>
  <dcterms:created xsi:type="dcterms:W3CDTF">2013-12-15T18:40:36Z</dcterms:created>
  <dcterms:modified xsi:type="dcterms:W3CDTF">2013-12-15T18:47:09Z</dcterms:modified>
</cp:coreProperties>
</file>