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56" r:id="rId2"/>
    <p:sldId id="257" r:id="rId3"/>
    <p:sldId id="262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D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E5FEE2-DEAF-4E24-9B73-27DB60CCF326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57FC18-1D0B-4246-B6FD-BC0DDA73C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525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7FC18-1D0B-4246-B6FD-BC0DDA73CC3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452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7FC18-1D0B-4246-B6FD-BC0DDA73CC3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135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A752-C1E5-46E1-97E1-793A8B24F18F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17AD3-ADE7-4D40-8838-F77F683A86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A752-C1E5-46E1-97E1-793A8B24F18F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17AD3-ADE7-4D40-8838-F77F683A86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A752-C1E5-46E1-97E1-793A8B24F18F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17AD3-ADE7-4D40-8838-F77F683A86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A752-C1E5-46E1-97E1-793A8B24F18F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17AD3-ADE7-4D40-8838-F77F683A86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A752-C1E5-46E1-97E1-793A8B24F18F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17AD3-ADE7-4D40-8838-F77F683A86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A752-C1E5-46E1-97E1-793A8B24F18F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17AD3-ADE7-4D40-8838-F77F683A86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A752-C1E5-46E1-97E1-793A8B24F18F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17AD3-ADE7-4D40-8838-F77F683A86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A752-C1E5-46E1-97E1-793A8B24F18F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17AD3-ADE7-4D40-8838-F77F683A86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A752-C1E5-46E1-97E1-793A8B24F18F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17AD3-ADE7-4D40-8838-F77F683A86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A752-C1E5-46E1-97E1-793A8B24F18F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17AD3-ADE7-4D40-8838-F77F683A86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A752-C1E5-46E1-97E1-793A8B24F18F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17AD3-ADE7-4D40-8838-F77F683A86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6">
                <a:lumMod val="60000"/>
                <a:lumOff val="4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2A752-C1E5-46E1-97E1-793A8B24F18F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17AD3-ADE7-4D40-8838-F77F683A862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дошкольное образовательное учреждение 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№74 комбинированного вида Красносельского района 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Санкт-Петербурга </a:t>
            </a:r>
            <a:r>
              <a:rPr lang="ru-RU" sz="1800" b="1" dirty="0" smtClean="0"/>
              <a:t> </a:t>
            </a:r>
            <a:endParaRPr lang="ru-RU" sz="1800" b="1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47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</a:t>
            </a:r>
            <a:r>
              <a:rPr lang="ru-RU" sz="47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7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7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«Для умников и умниц</a:t>
            </a:r>
            <a:r>
              <a:rPr lang="ru-RU" sz="47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 подготовительной логопедической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</a:t>
            </a:r>
          </a:p>
          <a:p>
            <a:pPr marL="0" indent="0" algn="ctr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общим недоразвитием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речи)</a:t>
            </a:r>
          </a:p>
          <a:p>
            <a:pPr marL="0" indent="0" algn="ctr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Автор:</a:t>
            </a:r>
          </a:p>
          <a:p>
            <a:pPr marL="0" indent="0" algn="r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читель-логопед</a:t>
            </a:r>
          </a:p>
          <a:p>
            <a:pPr marL="0" indent="0" algn="r">
              <a:buNone/>
            </a:pP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Лескина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И. Н.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</a:t>
            </a:r>
          </a:p>
          <a:p>
            <a:pPr marL="0" indent="0" algn="ctr">
              <a:buNone/>
            </a:pP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2012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atin typeface="Arial Black" pitchFamily="34" charset="0"/>
              </a:rPr>
              <a:t>Цель игры</a:t>
            </a:r>
            <a:endParaRPr lang="ru-RU" sz="5400" b="1" dirty="0">
              <a:latin typeface="Arial Black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   </a:t>
            </a:r>
            <a:r>
              <a:rPr lang="ru-RU" sz="4000" dirty="0" smtClean="0"/>
              <a:t>Развить фонематическое восприятие, анализ </a:t>
            </a:r>
            <a:r>
              <a:rPr lang="ru-RU" sz="4000" dirty="0" smtClean="0"/>
              <a:t>и </a:t>
            </a:r>
            <a:r>
              <a:rPr lang="ru-RU" sz="4000" dirty="0" smtClean="0"/>
              <a:t>синтез, </a:t>
            </a:r>
          </a:p>
          <a:p>
            <a:pPr algn="ctr">
              <a:buNone/>
            </a:pPr>
            <a:r>
              <a:rPr lang="ru-RU" sz="4000" dirty="0" smtClean="0"/>
              <a:t>а </a:t>
            </a:r>
            <a:r>
              <a:rPr lang="ru-RU" sz="4000" dirty="0" smtClean="0"/>
              <a:t>также </a:t>
            </a:r>
            <a:r>
              <a:rPr lang="ru-RU" sz="4000" dirty="0" smtClean="0"/>
              <a:t>фонематические представления </a:t>
            </a:r>
            <a:r>
              <a:rPr lang="ru-RU" sz="4000" dirty="0" smtClean="0"/>
              <a:t>у </a:t>
            </a:r>
            <a:r>
              <a:rPr lang="ru-RU" sz="4000" dirty="0" smtClean="0"/>
              <a:t>детей </a:t>
            </a:r>
            <a:r>
              <a:rPr lang="ru-RU" sz="4000" smtClean="0"/>
              <a:t>подготовительной группы </a:t>
            </a:r>
          </a:p>
          <a:p>
            <a:pPr algn="ctr">
              <a:buNone/>
            </a:pPr>
            <a:r>
              <a:rPr lang="ru-RU" sz="4000" smtClean="0"/>
              <a:t>с </a:t>
            </a:r>
            <a:r>
              <a:rPr lang="ru-RU" sz="4000" dirty="0" smtClean="0"/>
              <a:t>общим недоразвитием речи.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8147248" cy="13681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Догадайся, какие гласные звуки </a:t>
            </a:r>
            <a:br>
              <a:rPr lang="ru-RU" b="1" dirty="0" smtClean="0"/>
            </a:br>
            <a:r>
              <a:rPr lang="ru-RU" b="1" dirty="0" smtClean="0"/>
              <a:t>потерялись в слове.</a:t>
            </a:r>
            <a:br>
              <a:rPr lang="ru-RU" b="1" dirty="0" smtClean="0"/>
            </a:br>
            <a:r>
              <a:rPr lang="ru-RU" sz="10700" b="1" dirty="0" smtClean="0">
                <a:solidFill>
                  <a:srgbClr val="FF0000"/>
                </a:solidFill>
              </a:rPr>
              <a:t/>
            </a:r>
            <a:br>
              <a:rPr lang="ru-RU" sz="10700" b="1" dirty="0" smtClean="0">
                <a:solidFill>
                  <a:srgbClr val="FF0000"/>
                </a:solidFill>
              </a:rPr>
            </a:br>
            <a:r>
              <a:rPr lang="ru-RU" sz="10700" b="1" dirty="0">
                <a:solidFill>
                  <a:srgbClr val="FF0000"/>
                </a:solidFill>
              </a:rPr>
              <a:t/>
            </a:r>
            <a:br>
              <a:rPr lang="ru-RU" sz="10700" b="1" dirty="0">
                <a:solidFill>
                  <a:srgbClr val="FF0000"/>
                </a:solidFill>
              </a:rPr>
            </a:br>
            <a:r>
              <a:rPr lang="ru-RU" sz="10700" b="1" dirty="0" smtClean="0">
                <a:solidFill>
                  <a:srgbClr val="FF0000"/>
                </a:solidFill>
              </a:rPr>
              <a:t/>
            </a:r>
            <a:br>
              <a:rPr lang="ru-RU" sz="10700" b="1" dirty="0" smtClean="0">
                <a:solidFill>
                  <a:srgbClr val="FF0000"/>
                </a:solidFill>
              </a:rPr>
            </a:br>
            <a:r>
              <a:rPr lang="ru-RU" sz="10700" b="1" dirty="0" smtClean="0">
                <a:solidFill>
                  <a:srgbClr val="FF0000"/>
                </a:solidFill>
              </a:rPr>
              <a:t/>
            </a:r>
            <a:br>
              <a:rPr lang="ru-RU" sz="10700" b="1" dirty="0" smtClean="0">
                <a:solidFill>
                  <a:srgbClr val="FF0000"/>
                </a:solidFill>
              </a:rPr>
            </a:br>
            <a:r>
              <a:rPr lang="ru-RU" sz="10700" b="1" dirty="0" smtClean="0">
                <a:solidFill>
                  <a:srgbClr val="FF0000"/>
                </a:solidFill>
              </a:rPr>
              <a:t/>
            </a:r>
            <a:br>
              <a:rPr lang="ru-RU" sz="10700" b="1" dirty="0" smtClean="0">
                <a:solidFill>
                  <a:srgbClr val="FF0000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47664" y="1844824"/>
            <a:ext cx="619268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0070C0"/>
                </a:solidFill>
              </a:rPr>
              <a:t>Н</a:t>
            </a:r>
            <a:r>
              <a:rPr lang="ru-RU" sz="9600" b="1" dirty="0" smtClean="0">
                <a:solidFill>
                  <a:srgbClr val="FF0000"/>
                </a:solidFill>
              </a:rPr>
              <a:t>…</a:t>
            </a:r>
            <a:r>
              <a:rPr lang="ru-RU" sz="9600" b="1" dirty="0" smtClean="0">
                <a:solidFill>
                  <a:srgbClr val="0070C0"/>
                </a:solidFill>
              </a:rPr>
              <a:t>РК</a:t>
            </a:r>
            <a:r>
              <a:rPr lang="ru-RU" sz="9600" b="1" dirty="0" smtClean="0">
                <a:solidFill>
                  <a:srgbClr val="FF0000"/>
                </a:solidFill>
              </a:rPr>
              <a:t>…</a:t>
            </a:r>
            <a:br>
              <a:rPr lang="ru-RU" sz="9600" b="1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59632" y="3645024"/>
            <a:ext cx="9361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А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55776" y="3573016"/>
            <a:ext cx="1216619" cy="1584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О 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67945" y="3573016"/>
            <a:ext cx="9361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>
                <a:solidFill>
                  <a:srgbClr val="FF0000"/>
                </a:solidFill>
              </a:rPr>
              <a:t>У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20072" y="3573016"/>
            <a:ext cx="1080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И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44208" y="3573016"/>
            <a:ext cx="10081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>
                <a:solidFill>
                  <a:srgbClr val="FF0000"/>
                </a:solidFill>
              </a:rPr>
              <a:t>Ы</a:t>
            </a:r>
          </a:p>
        </p:txBody>
      </p:sp>
      <p:sp>
        <p:nvSpPr>
          <p:cNvPr id="24" name="Прямоугольник 23"/>
          <p:cNvSpPr/>
          <p:nvPr/>
        </p:nvSpPr>
        <p:spPr>
          <a:xfrm flipH="1">
            <a:off x="7740352" y="3573016"/>
            <a:ext cx="9361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dirty="0">
                <a:solidFill>
                  <a:srgbClr val="FF0000"/>
                </a:solidFill>
              </a:rPr>
              <a:t>Э</a:t>
            </a:r>
          </a:p>
        </p:txBody>
      </p:sp>
      <p:pic>
        <p:nvPicPr>
          <p:cNvPr id="22530" name="Picture 2" descr="http://forumsmile.ru/u/3/0/d/30d57380caf261e961893b2f6442c83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941168"/>
            <a:ext cx="2129879" cy="177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Прочитай слово по первым звукам картинок.</a:t>
            </a:r>
            <a:endParaRPr lang="ru-RU" b="1" dirty="0"/>
          </a:p>
        </p:txBody>
      </p:sp>
      <p:pic>
        <p:nvPicPr>
          <p:cNvPr id="1026" name="Picture 2" descr="http://www.lenagold.ru/fon/clipart/v/vaza/vaza7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44824"/>
            <a:ext cx="2196752" cy="2808312"/>
          </a:xfrm>
          <a:prstGeom prst="rect">
            <a:avLst/>
          </a:prstGeom>
          <a:noFill/>
        </p:spPr>
      </p:pic>
      <p:pic>
        <p:nvPicPr>
          <p:cNvPr id="1028" name="Picture 4" descr="http://testox.ru/wp-content/uploads/2012/01/ovoshhi_i_frukt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844824"/>
            <a:ext cx="2088232" cy="2808312"/>
          </a:xfrm>
          <a:prstGeom prst="rect">
            <a:avLst/>
          </a:prstGeom>
          <a:noFill/>
        </p:spPr>
      </p:pic>
      <p:pic>
        <p:nvPicPr>
          <p:cNvPr id="1030" name="Picture 6" descr="http://svetila.ru/userfiles/image/361px-Gluehlampe_01_KMJ(1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1844824"/>
            <a:ext cx="2160240" cy="2808312"/>
          </a:xfrm>
          <a:prstGeom prst="rect">
            <a:avLst/>
          </a:prstGeom>
          <a:noFill/>
        </p:spPr>
      </p:pic>
      <p:pic>
        <p:nvPicPr>
          <p:cNvPr id="1032" name="Picture 8" descr="http://byaki.net/uploads/posts/2009-06/1246301584_249131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20272" y="1844824"/>
            <a:ext cx="1944216" cy="2808312"/>
          </a:xfrm>
          <a:prstGeom prst="rect">
            <a:avLst/>
          </a:prstGeom>
          <a:noFill/>
        </p:spPr>
      </p:pic>
      <p:pic>
        <p:nvPicPr>
          <p:cNvPr id="1036" name="Picture 12" descr="http://www.floranimal.ru/pages/animal/v/3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2320" y="5229200"/>
            <a:ext cx="1691680" cy="1628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80920" cy="172819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Подбери картинку к предложенной схеме. Назови слово.</a:t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2050" name="Picture 2" descr="http://1.bp.blogspot.com/-9vDpNwWGWWk/TwZyXnc7neI/AAAAAAAAAPs/Gj-3M8SBb4E/s1600/%25D0%25BB%25D0%25B8%25D1%2581%25D0%25B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1628800"/>
            <a:ext cx="2376264" cy="576064"/>
          </a:xfrm>
          <a:prstGeom prst="rect">
            <a:avLst/>
          </a:prstGeom>
          <a:noFill/>
        </p:spPr>
      </p:pic>
      <p:pic>
        <p:nvPicPr>
          <p:cNvPr id="2052" name="Picture 4" descr="http://like-zoo.com/data/animals/normal/barsuk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293096"/>
            <a:ext cx="2051719" cy="1728192"/>
          </a:xfrm>
          <a:prstGeom prst="rect">
            <a:avLst/>
          </a:prstGeom>
          <a:noFill/>
        </p:spPr>
      </p:pic>
      <p:pic>
        <p:nvPicPr>
          <p:cNvPr id="2054" name="Picture 6" descr="http://upload.wikimedia.org/wikipedia/commons/thumb/d/d5/Vulpes_vulpes_sitting.jpg/275px-Vulpes_vulpes_sittin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2348880"/>
            <a:ext cx="2016224" cy="1944216"/>
          </a:xfrm>
          <a:prstGeom prst="rect">
            <a:avLst/>
          </a:prstGeom>
          <a:noFill/>
        </p:spPr>
      </p:pic>
      <p:pic>
        <p:nvPicPr>
          <p:cNvPr id="2056" name="Picture 8" descr="http://upload.wikimedia.org/wikipedia/commons/thumb/5/5a/Canis_lupus_265b.jpg/265px-Canis_lupus_265b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9992" y="4293096"/>
            <a:ext cx="2088232" cy="1701495"/>
          </a:xfrm>
          <a:prstGeom prst="rect">
            <a:avLst/>
          </a:prstGeom>
          <a:noFill/>
        </p:spPr>
      </p:pic>
      <p:pic>
        <p:nvPicPr>
          <p:cNvPr id="2060" name="Picture 12" descr="http://upload.wikimedia.org/wikipedia/commons/thumb/8/8b/Moose_superior.jpg/275px-Moose_superior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32240" y="2420888"/>
            <a:ext cx="2003516" cy="1872208"/>
          </a:xfrm>
          <a:prstGeom prst="rect">
            <a:avLst/>
          </a:prstGeom>
          <a:noFill/>
        </p:spPr>
      </p:pic>
      <p:pic>
        <p:nvPicPr>
          <p:cNvPr id="2062" name="Picture 14" descr="http://photohumor.ru/_ph/14/2/89393379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956376" y="5733256"/>
            <a:ext cx="1187624" cy="1124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Составь слово из предложенных букв.</a:t>
            </a:r>
            <a:endParaRPr lang="ru-RU" b="1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Б </a:t>
            </a: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 У </a:t>
            </a: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 Р</a:t>
            </a:r>
          </a:p>
        </p:txBody>
      </p:sp>
      <p:pic>
        <p:nvPicPr>
          <p:cNvPr id="20482" name="Picture 2" descr="http://hozyayka.org/uploads/taginator/Jun-2012/zaya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140968"/>
            <a:ext cx="2088232" cy="2232248"/>
          </a:xfrm>
          <a:prstGeom prst="rect">
            <a:avLst/>
          </a:prstGeom>
          <a:noFill/>
        </p:spPr>
      </p:pic>
      <p:pic>
        <p:nvPicPr>
          <p:cNvPr id="20484" name="Picture 4" descr="http://fedpress.ru/sites/fedpress/files/didenko/news/bel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3140968"/>
            <a:ext cx="1944216" cy="2232248"/>
          </a:xfrm>
          <a:prstGeom prst="rect">
            <a:avLst/>
          </a:prstGeom>
          <a:noFill/>
        </p:spPr>
      </p:pic>
      <p:pic>
        <p:nvPicPr>
          <p:cNvPr id="20486" name="Picture 6" descr="http://csvm.com.ua/wp-content/uploads/2012/03/barsuk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3140968"/>
            <a:ext cx="2160240" cy="2232248"/>
          </a:xfrm>
          <a:prstGeom prst="rect">
            <a:avLst/>
          </a:prstGeom>
          <a:noFill/>
        </p:spPr>
      </p:pic>
      <p:pic>
        <p:nvPicPr>
          <p:cNvPr id="20488" name="Picture 8" descr="http://themeday.ru/wp-content/uploads/2012/10/%D1%81%D0%BC%D0%B0%D0%B9%D0%BB%D0%B8%D0%B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84368" y="5733256"/>
            <a:ext cx="1259632" cy="1124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</TotalTime>
  <Words>62</Words>
  <Application>Microsoft Office PowerPoint</Application>
  <PresentationFormat>Экран (4:3)</PresentationFormat>
  <Paragraphs>28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Times New Roman</vt:lpstr>
      <vt:lpstr>Тема Office</vt:lpstr>
      <vt:lpstr>Государственное бюджетное дошкольное образовательное учреждение  детский сад №74 комбинированного вида Красносельского района  города Санкт-Петербурга  </vt:lpstr>
      <vt:lpstr>Цель игры</vt:lpstr>
      <vt:lpstr>             Догадайся, какие гласные звуки  потерялись в слове.        </vt:lpstr>
      <vt:lpstr>Прочитай слово по первым звукам картинок.</vt:lpstr>
      <vt:lpstr>Подбери картинку к предложенной схеме. Назови слово. </vt:lpstr>
      <vt:lpstr> Составь слово из предложенных букв.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L I</cp:lastModifiedBy>
  <cp:revision>29</cp:revision>
  <dcterms:created xsi:type="dcterms:W3CDTF">2012-11-14T05:47:00Z</dcterms:created>
  <dcterms:modified xsi:type="dcterms:W3CDTF">2013-11-23T21:03:11Z</dcterms:modified>
</cp:coreProperties>
</file>