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86" r:id="rId2"/>
    <p:sldId id="287" r:id="rId3"/>
    <p:sldId id="288" r:id="rId4"/>
    <p:sldId id="266" r:id="rId5"/>
    <p:sldId id="270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E545E-95AB-47C7-B3B9-B9470583948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C302-C407-44B3-9CCF-75FF073FE0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9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302-C407-44B3-9CCF-75FF073FE0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302-C407-44B3-9CCF-75FF073FE0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16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302-C407-44B3-9CCF-75FF073FE0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6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302-C407-44B3-9CCF-75FF073FE00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24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302-C407-44B3-9CCF-75FF073FE00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618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302-C407-44B3-9CCF-75FF073FE00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3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8DDA89-44D4-4B10-9EB7-7CE92C619AC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F182B-E606-43A5-9347-EA6D13C13B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№74 комбинированного вида Красносельского района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Санкт-Петербурга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bg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«Занимательный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клубворд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детей 6-7 лет) </a:t>
            </a:r>
          </a:p>
          <a:p>
            <a:pPr marL="0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</a:t>
            </a:r>
          </a:p>
          <a:p>
            <a:pPr marL="0" indent="0" algn="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читель-логопед</a:t>
            </a:r>
          </a:p>
          <a:p>
            <a:pPr marL="0" indent="0" algn="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Лескина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Н.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</a:t>
            </a:r>
          </a:p>
          <a:p>
            <a:pPr marL="0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Станкевич Н. В.</a:t>
            </a: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год</a:t>
            </a:r>
          </a:p>
        </p:txBody>
      </p:sp>
    </p:spTree>
    <p:extLst>
      <p:ext uri="{BB962C8B-B14F-4D97-AF65-F5344CB8AC3E}">
        <p14:creationId xmlns:p14="http://schemas.microsoft.com/office/powerpoint/2010/main" val="5916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игры: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анализа.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знания букв алфавита.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лексического материала.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словесно-логического мышления.</a:t>
            </a:r>
          </a:p>
          <a:p>
            <a:pPr marL="514350" indent="-514350" algn="ctr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8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Перед </a:t>
            </a:r>
            <a:r>
              <a:rPr lang="ru-RU" dirty="0"/>
              <a:t>ребёнком ориентир – котёнок. Педагог напоминает, что начинать выполнять задание нужно от зрительного ориентира.</a:t>
            </a:r>
          </a:p>
          <a:p>
            <a:pPr marL="0" indent="0" algn="just">
              <a:buNone/>
            </a:pPr>
            <a:r>
              <a:rPr lang="ru-RU" dirty="0" smtClean="0"/>
              <a:t>   Котёнок </a:t>
            </a:r>
            <a:r>
              <a:rPr lang="ru-RU" dirty="0"/>
              <a:t>играет в длинную цепочку их клубков</a:t>
            </a:r>
            <a:r>
              <a:rPr lang="ru-RU" dirty="0" smtClean="0"/>
              <a:t>, которую </a:t>
            </a:r>
            <a:r>
              <a:rPr lang="ru-RU" dirty="0"/>
              <a:t>ребёнок должен </a:t>
            </a:r>
            <a:r>
              <a:rPr lang="ru-RU" dirty="0" smtClean="0"/>
              <a:t>будет заполнить, называя по порядку звуки в отгадках  </a:t>
            </a:r>
            <a:r>
              <a:rPr lang="ru-RU" dirty="0"/>
              <a:t>на предлагаемые взрослым загадки. Следует учесть, что </a:t>
            </a:r>
            <a:r>
              <a:rPr lang="ru-RU" dirty="0" smtClean="0"/>
              <a:t>последний звук </a:t>
            </a:r>
            <a:r>
              <a:rPr lang="ru-RU" dirty="0"/>
              <a:t>предыдущей отгадки является </a:t>
            </a:r>
            <a:r>
              <a:rPr lang="ru-RU" dirty="0" smtClean="0"/>
              <a:t>первым звуком </a:t>
            </a:r>
            <a:r>
              <a:rPr lang="ru-RU" dirty="0"/>
              <a:t>следующего ответа ребёнка</a:t>
            </a:r>
            <a:r>
              <a:rPr lang="ru-RU" dirty="0" smtClean="0"/>
              <a:t>. На экране монитора появляются соответствующие данным звукам буквы.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  Если </a:t>
            </a:r>
            <a:r>
              <a:rPr lang="ru-RU" dirty="0"/>
              <a:t>ребёнок правильно отгадал все загадки и </a:t>
            </a:r>
            <a:r>
              <a:rPr lang="ru-RU" dirty="0" smtClean="0"/>
              <a:t>назвал все последовательности звуков в отгадках, </a:t>
            </a:r>
            <a:r>
              <a:rPr lang="ru-RU" dirty="0"/>
              <a:t>то он получает приз.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25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67" y="1772816"/>
            <a:ext cx="9144000" cy="2304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Игра «Занимательный </a:t>
            </a:r>
            <a:r>
              <a:rPr lang="ru-RU" sz="2800" b="1" dirty="0" err="1" smtClean="0"/>
              <a:t>клубворд</a:t>
            </a:r>
            <a:r>
              <a:rPr lang="ru-RU" sz="2800" b="1" dirty="0" smtClean="0"/>
              <a:t>»</a:t>
            </a:r>
          </a:p>
          <a:p>
            <a:pPr algn="ctr"/>
            <a:r>
              <a:rPr lang="ru-RU" sz="2800" b="1" dirty="0" smtClean="0"/>
              <a:t>Закрепление лексических тем: </a:t>
            </a:r>
          </a:p>
          <a:p>
            <a:pPr algn="ctr"/>
            <a:r>
              <a:rPr lang="ru-RU" sz="2800" b="1" dirty="0" smtClean="0"/>
              <a:t>«Овощи», «Фрукты», «Ягоды»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082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67" y="1772816"/>
            <a:ext cx="9144000" cy="2304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524" y="2632556"/>
            <a:ext cx="275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г</a:t>
            </a:r>
            <a:r>
              <a:rPr lang="ru-RU" sz="2800" dirty="0" smtClean="0"/>
              <a:t>  р  а  н  а  т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4" y="4056564"/>
            <a:ext cx="4746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В </a:t>
            </a:r>
            <a:r>
              <a:rPr lang="ru-RU" sz="2800" dirty="0"/>
              <a:t>этом </a:t>
            </a:r>
            <a:r>
              <a:rPr lang="ru-RU" sz="2800" dirty="0" smtClean="0"/>
              <a:t>фрукте, посмотри</a:t>
            </a:r>
            <a:r>
              <a:rPr lang="ru-RU" sz="2800" dirty="0"/>
              <a:t>,</a:t>
            </a:r>
          </a:p>
          <a:p>
            <a:r>
              <a:rPr lang="ru-RU" sz="2800" dirty="0"/>
              <a:t>    Много косточек внутри.</a:t>
            </a:r>
          </a:p>
          <a:p>
            <a:r>
              <a:rPr lang="ru-RU" sz="2800" dirty="0"/>
              <a:t>    Сочный, кисловатый </a:t>
            </a:r>
            <a:r>
              <a:rPr lang="ru-RU" sz="2800" dirty="0" smtClean="0"/>
              <a:t>он,</a:t>
            </a:r>
            <a:endParaRPr lang="ru-RU" sz="2800" dirty="0"/>
          </a:p>
          <a:p>
            <a:r>
              <a:rPr lang="ru-RU" sz="2800" dirty="0"/>
              <a:t>    Только это не лимон.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Игра «Занимательный </a:t>
            </a:r>
            <a:r>
              <a:rPr lang="ru-RU" sz="2800" b="1" dirty="0" err="1" smtClean="0"/>
              <a:t>клубворд</a:t>
            </a:r>
            <a:r>
              <a:rPr lang="ru-RU" sz="2800" b="1" dirty="0" smtClean="0"/>
              <a:t>»</a:t>
            </a:r>
          </a:p>
          <a:p>
            <a:pPr algn="ctr"/>
            <a:r>
              <a:rPr lang="ru-RU" sz="2800" b="1" dirty="0"/>
              <a:t>Закрепление лексических тем: </a:t>
            </a:r>
          </a:p>
          <a:p>
            <a:pPr algn="ctr"/>
            <a:r>
              <a:rPr lang="ru-RU" sz="2800" b="1" dirty="0"/>
              <a:t>«Овощи», «Фрукты», «Ягоды»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54061"/>
            <a:ext cx="2923413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67" y="1772816"/>
            <a:ext cx="9144000" cy="2304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524" y="2632556"/>
            <a:ext cx="275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</a:rPr>
              <a:t>г  р  а  н  а  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6270" y="4056564"/>
            <a:ext cx="50958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грядке выросла она,</a:t>
            </a:r>
          </a:p>
          <a:p>
            <a:r>
              <a:rPr lang="ru-RU" sz="2800" dirty="0" smtClean="0"/>
              <a:t>Большая желтая луна.</a:t>
            </a:r>
          </a:p>
          <a:p>
            <a:r>
              <a:rPr lang="ru-RU" sz="2800" dirty="0" smtClean="0"/>
              <a:t>Разрежь её и посмотри,</a:t>
            </a:r>
          </a:p>
          <a:p>
            <a:r>
              <a:rPr lang="ru-RU" sz="2800" dirty="0" smtClean="0"/>
              <a:t>Там много </a:t>
            </a:r>
            <a:r>
              <a:rPr lang="ru-RU" sz="2800" smtClean="0"/>
              <a:t>семечек внутри.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</a:rPr>
              <a:t>Игра «Занимательный </a:t>
            </a:r>
            <a:r>
              <a:rPr lang="ru-RU" sz="2800" b="1" dirty="0" err="1">
                <a:solidFill>
                  <a:prstClr val="black"/>
                </a:solidFill>
              </a:rPr>
              <a:t>клубворд</a:t>
            </a:r>
            <a:r>
              <a:rPr lang="ru-RU" sz="2800" b="1" dirty="0">
                <a:solidFill>
                  <a:prstClr val="black"/>
                </a:solidFill>
              </a:rPr>
              <a:t>»</a:t>
            </a:r>
          </a:p>
          <a:p>
            <a:pPr algn="ctr"/>
            <a:r>
              <a:rPr lang="ru-RU" sz="2800" b="1" dirty="0"/>
              <a:t>Закрепление лексических тем: </a:t>
            </a:r>
          </a:p>
          <a:p>
            <a:pPr algn="ctr"/>
            <a:r>
              <a:rPr lang="ru-RU" sz="2800" b="1" dirty="0"/>
              <a:t>«Овощи», «Фрукты», «Ягоды»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4476" y="2632556"/>
            <a:ext cx="228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120" dirty="0"/>
              <a:t>ы</a:t>
            </a:r>
            <a:r>
              <a:rPr lang="ru-RU" sz="2800" spc="120" dirty="0" smtClean="0"/>
              <a:t> к в а</a:t>
            </a:r>
            <a:endParaRPr lang="ru-RU" sz="2800" spc="12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8" y="3390201"/>
            <a:ext cx="3148608" cy="314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67" y="1772816"/>
            <a:ext cx="9144000" cy="2304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524" y="2632556"/>
            <a:ext cx="275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</a:rPr>
              <a:t>г  р  а  н  а  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4056564"/>
            <a:ext cx="49621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Этот фрукт похож на шишку,</a:t>
            </a:r>
          </a:p>
          <a:p>
            <a:r>
              <a:rPr lang="ru-RU" sz="2800" dirty="0" smtClean="0"/>
              <a:t>В  </a:t>
            </a:r>
            <a:r>
              <a:rPr lang="ru-RU" sz="2800" dirty="0"/>
              <a:t>очень жёсткой кожуре,</a:t>
            </a:r>
          </a:p>
          <a:p>
            <a:r>
              <a:rPr lang="ru-RU" sz="2800" dirty="0" smtClean="0"/>
              <a:t>Хохолочек  </a:t>
            </a:r>
            <a:r>
              <a:rPr lang="ru-RU" sz="2800" dirty="0"/>
              <a:t>на </a:t>
            </a:r>
            <a:r>
              <a:rPr lang="ru-RU" sz="2800" dirty="0" smtClean="0"/>
              <a:t>макушке,</a:t>
            </a:r>
          </a:p>
          <a:p>
            <a:r>
              <a:rPr lang="ru-RU" sz="2800" dirty="0" smtClean="0"/>
              <a:t>А </a:t>
            </a:r>
            <a:r>
              <a:rPr lang="ru-RU" sz="2800" dirty="0"/>
              <a:t>растёт он сам в траве.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</a:rPr>
              <a:t>Игра «Занимательный </a:t>
            </a:r>
            <a:r>
              <a:rPr lang="ru-RU" sz="2800" b="1" dirty="0" err="1">
                <a:solidFill>
                  <a:prstClr val="black"/>
                </a:solidFill>
              </a:rPr>
              <a:t>клубворд</a:t>
            </a:r>
            <a:r>
              <a:rPr lang="ru-RU" sz="2800" b="1" dirty="0">
                <a:solidFill>
                  <a:prstClr val="black"/>
                </a:solidFill>
              </a:rPr>
              <a:t>»</a:t>
            </a:r>
          </a:p>
          <a:p>
            <a:pPr algn="ctr"/>
            <a:r>
              <a:rPr lang="ru-RU" sz="2800" b="1" dirty="0"/>
              <a:t>Закрепление лексических тем: </a:t>
            </a:r>
          </a:p>
          <a:p>
            <a:pPr algn="ctr"/>
            <a:r>
              <a:rPr lang="ru-RU" sz="2800" b="1" dirty="0"/>
              <a:t>«Овощи», «Фрукты», «Ягоды»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4476" y="2632556"/>
            <a:ext cx="228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120" dirty="0"/>
              <a:t>ы</a:t>
            </a:r>
            <a:r>
              <a:rPr lang="ru-RU" sz="2800" spc="120" dirty="0" smtClean="0"/>
              <a:t> к в а</a:t>
            </a:r>
            <a:endParaRPr lang="ru-RU" sz="2800" spc="12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63255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200" dirty="0"/>
              <a:t>н</a:t>
            </a:r>
            <a:r>
              <a:rPr lang="ru-RU" sz="2800" spc="200" dirty="0" smtClean="0"/>
              <a:t> а н а с</a:t>
            </a:r>
            <a:endParaRPr lang="ru-RU" sz="2800" spc="200" dirty="0"/>
          </a:p>
        </p:txBody>
      </p:sp>
      <p:pic>
        <p:nvPicPr>
          <p:cNvPr id="4099" name="Picture 3" descr="C:\Users\Boss\AppData\Local\Microsoft\Windows\Temporary Internet Files\Content.IE5\KGJ4D6JQ\MP90040525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82" y="3434877"/>
            <a:ext cx="3587870" cy="28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20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67" y="1772816"/>
            <a:ext cx="9144000" cy="2304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524" y="2632556"/>
            <a:ext cx="275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</a:rPr>
              <a:t>г  р  а  н  а  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4056564"/>
            <a:ext cx="49621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На сучке висит и зреет.</a:t>
            </a:r>
            <a:endParaRPr lang="ru-RU" sz="2800" dirty="0"/>
          </a:p>
          <a:p>
            <a:r>
              <a:rPr lang="ru-RU" sz="2800" dirty="0"/>
              <a:t>    </a:t>
            </a:r>
            <a:r>
              <a:rPr lang="ru-RU" sz="2800" dirty="0" smtClean="0"/>
              <a:t>От жары она синеет.</a:t>
            </a:r>
            <a:endParaRPr lang="ru-RU" sz="2800" dirty="0"/>
          </a:p>
          <a:p>
            <a:r>
              <a:rPr lang="ru-RU" sz="2800" dirty="0"/>
              <a:t>    </a:t>
            </a:r>
            <a:r>
              <a:rPr lang="ru-RU" sz="2800" dirty="0" smtClean="0"/>
              <a:t>Сладковата и вкусна.</a:t>
            </a:r>
            <a:endParaRPr lang="ru-RU" sz="2800" dirty="0"/>
          </a:p>
          <a:p>
            <a:r>
              <a:rPr lang="ru-RU" sz="2800" dirty="0"/>
              <a:t>    </a:t>
            </a:r>
            <a:r>
              <a:rPr lang="ru-RU" sz="2800" dirty="0" smtClean="0"/>
              <a:t>Отгадайте, кто она?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</a:rPr>
              <a:t>Игра «Занимательный </a:t>
            </a:r>
            <a:r>
              <a:rPr lang="ru-RU" sz="2800" b="1" dirty="0" err="1">
                <a:solidFill>
                  <a:prstClr val="black"/>
                </a:solidFill>
              </a:rPr>
              <a:t>клубворд</a:t>
            </a:r>
            <a:r>
              <a:rPr lang="ru-RU" sz="2800" b="1" dirty="0">
                <a:solidFill>
                  <a:prstClr val="black"/>
                </a:solidFill>
              </a:rPr>
              <a:t>»</a:t>
            </a:r>
          </a:p>
          <a:p>
            <a:pPr algn="ctr"/>
            <a:r>
              <a:rPr lang="ru-RU" sz="2800" b="1" dirty="0"/>
              <a:t>Закрепление лексических тем: </a:t>
            </a:r>
          </a:p>
          <a:p>
            <a:pPr algn="ctr"/>
            <a:r>
              <a:rPr lang="ru-RU" sz="2800" b="1" dirty="0"/>
              <a:t>«Овощи», «Фрукты», «Ягоды»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4476" y="2632556"/>
            <a:ext cx="228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120" dirty="0"/>
              <a:t>ы</a:t>
            </a:r>
            <a:r>
              <a:rPr lang="ru-RU" sz="2800" spc="120" dirty="0" smtClean="0"/>
              <a:t> к в а</a:t>
            </a:r>
            <a:endParaRPr lang="ru-RU" sz="2800" spc="12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63255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200" dirty="0"/>
              <a:t>н</a:t>
            </a:r>
            <a:r>
              <a:rPr lang="ru-RU" sz="2800" spc="200" dirty="0" smtClean="0"/>
              <a:t> а н а с</a:t>
            </a:r>
            <a:endParaRPr lang="ru-RU" sz="2800" spc="2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265839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200" dirty="0"/>
              <a:t>л</a:t>
            </a:r>
            <a:r>
              <a:rPr lang="ru-RU" sz="2800" spc="200" dirty="0" smtClean="0"/>
              <a:t> и в а</a:t>
            </a:r>
            <a:endParaRPr lang="ru-RU" sz="2800" spc="2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48" y="3385020"/>
            <a:ext cx="4211960" cy="315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8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67" y="1772816"/>
            <a:ext cx="9144000" cy="2304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524" y="2632556"/>
            <a:ext cx="275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</a:rPr>
              <a:t>г  р  а  н  а  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4056564"/>
            <a:ext cx="49621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2800" dirty="0"/>
              <a:t>На земле растут они.</a:t>
            </a:r>
          </a:p>
          <a:p>
            <a:r>
              <a:rPr lang="ru-RU" sz="2800" dirty="0"/>
              <a:t>    Очень </a:t>
            </a:r>
            <a:r>
              <a:rPr lang="ru-RU" sz="2800" dirty="0" smtClean="0"/>
              <a:t>сочные </a:t>
            </a:r>
            <a:r>
              <a:rPr lang="ru-RU" sz="2800" dirty="0"/>
              <a:t>внутри.</a:t>
            </a:r>
          </a:p>
          <a:p>
            <a:r>
              <a:rPr lang="ru-RU" sz="2800" dirty="0"/>
              <a:t>    Большие, </a:t>
            </a:r>
            <a:r>
              <a:rPr lang="ru-RU" sz="2800" dirty="0" smtClean="0"/>
              <a:t>полосатые </a:t>
            </a:r>
            <a:endParaRPr lang="ru-RU" sz="2800" dirty="0"/>
          </a:p>
          <a:p>
            <a:r>
              <a:rPr lang="ru-RU" sz="2800" dirty="0"/>
              <a:t>    Ягоды пузатые.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</a:rPr>
              <a:t>Игра «Занимательный </a:t>
            </a:r>
            <a:r>
              <a:rPr lang="ru-RU" sz="2800" b="1" dirty="0" err="1">
                <a:solidFill>
                  <a:prstClr val="black"/>
                </a:solidFill>
              </a:rPr>
              <a:t>клубворд</a:t>
            </a:r>
            <a:r>
              <a:rPr lang="ru-RU" sz="2800" b="1" dirty="0">
                <a:solidFill>
                  <a:prstClr val="black"/>
                </a:solidFill>
              </a:rPr>
              <a:t>»</a:t>
            </a:r>
          </a:p>
          <a:p>
            <a:pPr algn="ctr"/>
            <a:r>
              <a:rPr lang="ru-RU" sz="2800" b="1" dirty="0"/>
              <a:t>Закрепление лексических тем: </a:t>
            </a:r>
          </a:p>
          <a:p>
            <a:pPr algn="ctr"/>
            <a:r>
              <a:rPr lang="ru-RU" sz="2800" b="1" dirty="0"/>
              <a:t>«Овощи», «Фрукты», «Ягоды»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4476" y="2632556"/>
            <a:ext cx="228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120" dirty="0"/>
              <a:t>ы</a:t>
            </a:r>
            <a:r>
              <a:rPr lang="ru-RU" sz="2800" spc="120" dirty="0" smtClean="0"/>
              <a:t> к в а</a:t>
            </a:r>
            <a:endParaRPr lang="ru-RU" sz="2800" spc="12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63255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200" dirty="0"/>
              <a:t>н</a:t>
            </a:r>
            <a:r>
              <a:rPr lang="ru-RU" sz="2800" spc="200" dirty="0" smtClean="0"/>
              <a:t> а н а с</a:t>
            </a:r>
            <a:endParaRPr lang="ru-RU" sz="2800" spc="2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265839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200" dirty="0"/>
              <a:t>л</a:t>
            </a:r>
            <a:r>
              <a:rPr lang="ru-RU" sz="2800" spc="200" dirty="0" smtClean="0"/>
              <a:t> и в а</a:t>
            </a:r>
            <a:endParaRPr lang="ru-RU" sz="2800" spc="200" dirty="0"/>
          </a:p>
        </p:txBody>
      </p:sp>
      <p:sp>
        <p:nvSpPr>
          <p:cNvPr id="10" name="TextBox 9"/>
          <p:cNvSpPr txBox="1"/>
          <p:nvPr/>
        </p:nvSpPr>
        <p:spPr>
          <a:xfrm>
            <a:off x="7292958" y="265839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100" dirty="0"/>
              <a:t>р</a:t>
            </a:r>
            <a:r>
              <a:rPr lang="ru-RU" sz="2800" spc="100" dirty="0" smtClean="0"/>
              <a:t> б у з ы</a:t>
            </a:r>
            <a:endParaRPr lang="ru-RU" sz="2800" spc="1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35755"/>
            <a:ext cx="40386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870</TotalTime>
  <Words>438</Words>
  <Application>Microsoft Office PowerPoint</Application>
  <PresentationFormat>Экран (4:3)</PresentationFormat>
  <Paragraphs>79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Constantia</vt:lpstr>
      <vt:lpstr>Times New Roman</vt:lpstr>
      <vt:lpstr>Wingdings</vt:lpstr>
      <vt:lpstr>Wingdings 2</vt:lpstr>
      <vt:lpstr>Поток</vt:lpstr>
      <vt:lpstr>Государственное бюджетное дошкольное образовательное учреждение детский сад №74 комбинированного вида Красносельского района  города Санкт-Петербурга</vt:lpstr>
      <vt:lpstr>  Цели игры: </vt:lpstr>
      <vt:lpstr>Ход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L I</cp:lastModifiedBy>
  <cp:revision>59</cp:revision>
  <dcterms:created xsi:type="dcterms:W3CDTF">2013-03-12T05:31:25Z</dcterms:created>
  <dcterms:modified xsi:type="dcterms:W3CDTF">2013-11-24T14:30:03Z</dcterms:modified>
</cp:coreProperties>
</file>