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7" r:id="rId7"/>
    <p:sldId id="268" r:id="rId8"/>
    <p:sldId id="269" r:id="rId9"/>
    <p:sldId id="265" r:id="rId10"/>
    <p:sldId id="270" r:id="rId11"/>
    <p:sldId id="266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D7573-93B2-4746-BEDD-8A2CEF6D1708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</dgm:pt>
    <dgm:pt modelId="{A861D870-92AA-406E-828F-957C0DA016FA}">
      <dgm:prSet phldrT="[Текст]" custT="1"/>
      <dgm:spPr/>
      <dgm:t>
        <a:bodyPr/>
        <a:lstStyle/>
        <a:p>
          <a:r>
            <a:rPr lang="ru-RU" sz="2400" dirty="0" smtClean="0"/>
            <a:t>Приобрести хорошую подвижность, гибкость кисти руки</a:t>
          </a:r>
          <a:endParaRPr lang="ru-RU" sz="2400" dirty="0"/>
        </a:p>
      </dgm:t>
    </dgm:pt>
    <dgm:pt modelId="{DC4A0E53-B316-482D-8784-5FC0E5B504A3}" type="parTrans" cxnId="{6C3A55CA-5F7E-4B6E-9F72-96C8F4FC05C5}">
      <dgm:prSet/>
      <dgm:spPr/>
      <dgm:t>
        <a:bodyPr/>
        <a:lstStyle/>
        <a:p>
          <a:endParaRPr lang="ru-RU"/>
        </a:p>
      </dgm:t>
    </dgm:pt>
    <dgm:pt modelId="{B218C5C3-0CBE-43E1-AC6C-FC0D1CE84244}" type="sibTrans" cxnId="{6C3A55CA-5F7E-4B6E-9F72-96C8F4FC05C5}">
      <dgm:prSet/>
      <dgm:spPr/>
      <dgm:t>
        <a:bodyPr/>
        <a:lstStyle/>
        <a:p>
          <a:endParaRPr lang="ru-RU"/>
        </a:p>
      </dgm:t>
    </dgm:pt>
    <dgm:pt modelId="{4F6CD4A6-1282-46E7-9EE5-2F0F40ACE9C0}">
      <dgm:prSet custT="1"/>
      <dgm:spPr/>
      <dgm:t>
        <a:bodyPr/>
        <a:lstStyle/>
        <a:p>
          <a:r>
            <a:rPr lang="ru-RU" sz="2400" dirty="0" smtClean="0"/>
            <a:t> Развить мелкую  моторику  пальцев рук</a:t>
          </a:r>
          <a:endParaRPr lang="ru-RU" sz="2400" dirty="0"/>
        </a:p>
      </dgm:t>
    </dgm:pt>
    <dgm:pt modelId="{461C51A8-3051-4CBA-8A9D-D98612240686}" type="parTrans" cxnId="{45F35180-1FD9-4702-9086-679C7836E85F}">
      <dgm:prSet/>
      <dgm:spPr/>
      <dgm:t>
        <a:bodyPr/>
        <a:lstStyle/>
        <a:p>
          <a:endParaRPr lang="ru-RU"/>
        </a:p>
      </dgm:t>
    </dgm:pt>
    <dgm:pt modelId="{7BF131E5-8C15-4839-826F-B116FD6452C1}" type="sibTrans" cxnId="{45F35180-1FD9-4702-9086-679C7836E85F}">
      <dgm:prSet/>
      <dgm:spPr/>
      <dgm:t>
        <a:bodyPr/>
        <a:lstStyle/>
        <a:p>
          <a:endParaRPr lang="ru-RU"/>
        </a:p>
      </dgm:t>
    </dgm:pt>
    <dgm:pt modelId="{A15434AA-EC43-4E26-B4B8-AD5148A1D753}">
      <dgm:prSet custT="1"/>
      <dgm:spPr/>
      <dgm:t>
        <a:bodyPr/>
        <a:lstStyle/>
        <a:p>
          <a:r>
            <a:rPr lang="ru-RU" sz="2400" dirty="0" err="1" smtClean="0"/>
            <a:t>Подготовливить</a:t>
          </a:r>
          <a:r>
            <a:rPr lang="ru-RU" sz="2400" dirty="0" smtClean="0"/>
            <a:t>  ребенка к рисованию и письму</a:t>
          </a:r>
          <a:r>
            <a:rPr lang="ru-RU" sz="1600" dirty="0" smtClean="0"/>
            <a:t>.</a:t>
          </a:r>
          <a:endParaRPr lang="ru-RU" sz="1600" dirty="0"/>
        </a:p>
      </dgm:t>
    </dgm:pt>
    <dgm:pt modelId="{AFCF1F18-85DA-44AE-B77B-D4D19E5865D6}" type="parTrans" cxnId="{4BD34C95-360E-4D14-B1AD-08738637D584}">
      <dgm:prSet/>
      <dgm:spPr/>
      <dgm:t>
        <a:bodyPr/>
        <a:lstStyle/>
        <a:p>
          <a:endParaRPr lang="ru-RU"/>
        </a:p>
      </dgm:t>
    </dgm:pt>
    <dgm:pt modelId="{518C8C23-F942-43D9-A02F-07243008954A}" type="sibTrans" cxnId="{4BD34C95-360E-4D14-B1AD-08738637D584}">
      <dgm:prSet/>
      <dgm:spPr/>
      <dgm:t>
        <a:bodyPr/>
        <a:lstStyle/>
        <a:p>
          <a:endParaRPr lang="ru-RU"/>
        </a:p>
      </dgm:t>
    </dgm:pt>
    <dgm:pt modelId="{6C2C1E90-761B-4E6C-9146-D2888401027E}">
      <dgm:prSet/>
      <dgm:spPr/>
      <dgm:t>
        <a:bodyPr/>
        <a:lstStyle/>
        <a:p>
          <a:r>
            <a:rPr lang="ru-RU" dirty="0" smtClean="0"/>
            <a:t>Устранить  скованность движений </a:t>
          </a:r>
          <a:endParaRPr lang="ru-RU" dirty="0"/>
        </a:p>
      </dgm:t>
    </dgm:pt>
    <dgm:pt modelId="{CC6DDEF1-A485-4351-A09D-FBDB7A6ECF8E}" type="parTrans" cxnId="{A83F7746-8EE0-47A5-AB99-C7E38D9F85F2}">
      <dgm:prSet/>
      <dgm:spPr/>
      <dgm:t>
        <a:bodyPr/>
        <a:lstStyle/>
        <a:p>
          <a:endParaRPr lang="ru-RU"/>
        </a:p>
      </dgm:t>
    </dgm:pt>
    <dgm:pt modelId="{D93CE4B8-7E72-4353-9217-11EB11A00A72}" type="sibTrans" cxnId="{A83F7746-8EE0-47A5-AB99-C7E38D9F85F2}">
      <dgm:prSet/>
      <dgm:spPr/>
      <dgm:t>
        <a:bodyPr/>
        <a:lstStyle/>
        <a:p>
          <a:endParaRPr lang="ru-RU"/>
        </a:p>
      </dgm:t>
    </dgm:pt>
    <dgm:pt modelId="{1BAFCF3B-42B2-4439-89A0-A4D97772FB52}" type="pres">
      <dgm:prSet presAssocID="{012D7573-93B2-4746-BEDD-8A2CEF6D1708}" presName="compositeShape" presStyleCnt="0">
        <dgm:presLayoutVars>
          <dgm:dir/>
          <dgm:resizeHandles/>
        </dgm:presLayoutVars>
      </dgm:prSet>
      <dgm:spPr/>
    </dgm:pt>
    <dgm:pt modelId="{C7CD5F5D-5E39-4B81-8B00-A7EBAC87A575}" type="pres">
      <dgm:prSet presAssocID="{012D7573-93B2-4746-BEDD-8A2CEF6D1708}" presName="pyramid" presStyleLbl="node1" presStyleIdx="0" presStyleCnt="1"/>
      <dgm:spPr/>
    </dgm:pt>
    <dgm:pt modelId="{39C5598C-5EDA-45BF-BEF4-5AEFE8530C27}" type="pres">
      <dgm:prSet presAssocID="{012D7573-93B2-4746-BEDD-8A2CEF6D1708}" presName="theList" presStyleCnt="0"/>
      <dgm:spPr/>
    </dgm:pt>
    <dgm:pt modelId="{9F0643F8-7BA5-43DD-84A0-9117EECFE897}" type="pres">
      <dgm:prSet presAssocID="{A861D870-92AA-406E-828F-957C0DA016FA}" presName="aNode" presStyleLbl="fgAcc1" presStyleIdx="0" presStyleCnt="4" custScaleX="241242" custLinFactY="315282" custLinFactNeighborX="37743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F0C60-5D03-4702-ACBA-071846FB3CB7}" type="pres">
      <dgm:prSet presAssocID="{A861D870-92AA-406E-828F-957C0DA016FA}" presName="aSpace" presStyleCnt="0"/>
      <dgm:spPr/>
    </dgm:pt>
    <dgm:pt modelId="{6A525B2E-6E08-4E7E-9221-9D0EBC3B5303}" type="pres">
      <dgm:prSet presAssocID="{4F6CD4A6-1282-46E7-9EE5-2F0F40ACE9C0}" presName="aNode" presStyleLbl="fgAcc1" presStyleIdx="1" presStyleCnt="4" custScaleX="240242" custLinFactNeighborX="33663" custLinFactNeighborY="59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B8C6E-1E5D-4BB7-B99D-8CB24C39718D}" type="pres">
      <dgm:prSet presAssocID="{4F6CD4A6-1282-46E7-9EE5-2F0F40ACE9C0}" presName="aSpace" presStyleCnt="0"/>
      <dgm:spPr/>
    </dgm:pt>
    <dgm:pt modelId="{6F27253E-DF8B-4CB5-8170-CB5A081BFDD7}" type="pres">
      <dgm:prSet presAssocID="{A15434AA-EC43-4E26-B4B8-AD5148A1D753}" presName="aNode" presStyleLbl="fgAcc1" presStyleIdx="2" presStyleCnt="4" custScaleX="243302" custLinFactY="2423" custLinFactNeighborX="-499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7BC2-F515-42F2-AA69-AB63692E7A7F}" type="pres">
      <dgm:prSet presAssocID="{A15434AA-EC43-4E26-B4B8-AD5148A1D753}" presName="aSpace" presStyleCnt="0"/>
      <dgm:spPr/>
    </dgm:pt>
    <dgm:pt modelId="{CCEFE57F-6935-4DBB-B4AF-2EDC49B50690}" type="pres">
      <dgm:prSet presAssocID="{6C2C1E90-761B-4E6C-9146-D2888401027E}" presName="aNode" presStyleLbl="fgAcc1" presStyleIdx="3" presStyleCnt="4" custScaleX="241262" custLinFactY="-300000" custLinFactNeighborX="-57636" custLinFactNeighborY="-33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7C038-F85C-44C7-835F-AA8F1F7BEAED}" type="pres">
      <dgm:prSet presAssocID="{6C2C1E90-761B-4E6C-9146-D2888401027E}" presName="aSpace" presStyleCnt="0"/>
      <dgm:spPr/>
    </dgm:pt>
  </dgm:ptLst>
  <dgm:cxnLst>
    <dgm:cxn modelId="{6C3A55CA-5F7E-4B6E-9F72-96C8F4FC05C5}" srcId="{012D7573-93B2-4746-BEDD-8A2CEF6D1708}" destId="{A861D870-92AA-406E-828F-957C0DA016FA}" srcOrd="0" destOrd="0" parTransId="{DC4A0E53-B316-482D-8784-5FC0E5B504A3}" sibTransId="{B218C5C3-0CBE-43E1-AC6C-FC0D1CE84244}"/>
    <dgm:cxn modelId="{775E457C-985B-4CAB-92DE-527CCA32A560}" type="presOf" srcId="{4F6CD4A6-1282-46E7-9EE5-2F0F40ACE9C0}" destId="{6A525B2E-6E08-4E7E-9221-9D0EBC3B5303}" srcOrd="0" destOrd="0" presId="urn:microsoft.com/office/officeart/2005/8/layout/pyramid2"/>
    <dgm:cxn modelId="{0B182E0B-2EED-4DAB-9681-854D5121105F}" type="presOf" srcId="{A861D870-92AA-406E-828F-957C0DA016FA}" destId="{9F0643F8-7BA5-43DD-84A0-9117EECFE897}" srcOrd="0" destOrd="0" presId="urn:microsoft.com/office/officeart/2005/8/layout/pyramid2"/>
    <dgm:cxn modelId="{3B6F2A7E-8F6C-4C30-9C15-1A8F72DD42C4}" type="presOf" srcId="{A15434AA-EC43-4E26-B4B8-AD5148A1D753}" destId="{6F27253E-DF8B-4CB5-8170-CB5A081BFDD7}" srcOrd="0" destOrd="0" presId="urn:microsoft.com/office/officeart/2005/8/layout/pyramid2"/>
    <dgm:cxn modelId="{D8977EF0-D276-4746-A9E3-480D780F455E}" type="presOf" srcId="{012D7573-93B2-4746-BEDD-8A2CEF6D1708}" destId="{1BAFCF3B-42B2-4439-89A0-A4D97772FB52}" srcOrd="0" destOrd="0" presId="urn:microsoft.com/office/officeart/2005/8/layout/pyramid2"/>
    <dgm:cxn modelId="{4BD34C95-360E-4D14-B1AD-08738637D584}" srcId="{012D7573-93B2-4746-BEDD-8A2CEF6D1708}" destId="{A15434AA-EC43-4E26-B4B8-AD5148A1D753}" srcOrd="2" destOrd="0" parTransId="{AFCF1F18-85DA-44AE-B77B-D4D19E5865D6}" sibTransId="{518C8C23-F942-43D9-A02F-07243008954A}"/>
    <dgm:cxn modelId="{A83F7746-8EE0-47A5-AB99-C7E38D9F85F2}" srcId="{012D7573-93B2-4746-BEDD-8A2CEF6D1708}" destId="{6C2C1E90-761B-4E6C-9146-D2888401027E}" srcOrd="3" destOrd="0" parTransId="{CC6DDEF1-A485-4351-A09D-FBDB7A6ECF8E}" sibTransId="{D93CE4B8-7E72-4353-9217-11EB11A00A72}"/>
    <dgm:cxn modelId="{AE0956B8-FE50-4113-9387-B07F6B682AD7}" type="presOf" srcId="{6C2C1E90-761B-4E6C-9146-D2888401027E}" destId="{CCEFE57F-6935-4DBB-B4AF-2EDC49B50690}" srcOrd="0" destOrd="0" presId="urn:microsoft.com/office/officeart/2005/8/layout/pyramid2"/>
    <dgm:cxn modelId="{45F35180-1FD9-4702-9086-679C7836E85F}" srcId="{012D7573-93B2-4746-BEDD-8A2CEF6D1708}" destId="{4F6CD4A6-1282-46E7-9EE5-2F0F40ACE9C0}" srcOrd="1" destOrd="0" parTransId="{461C51A8-3051-4CBA-8A9D-D98612240686}" sibTransId="{7BF131E5-8C15-4839-826F-B116FD6452C1}"/>
    <dgm:cxn modelId="{4C513AFB-0B97-43A3-A43A-3AA9081C2787}" type="presParOf" srcId="{1BAFCF3B-42B2-4439-89A0-A4D97772FB52}" destId="{C7CD5F5D-5E39-4B81-8B00-A7EBAC87A575}" srcOrd="0" destOrd="0" presId="urn:microsoft.com/office/officeart/2005/8/layout/pyramid2"/>
    <dgm:cxn modelId="{9D6A30EB-FABD-4CBE-8086-51E3C8728D7F}" type="presParOf" srcId="{1BAFCF3B-42B2-4439-89A0-A4D97772FB52}" destId="{39C5598C-5EDA-45BF-BEF4-5AEFE8530C27}" srcOrd="1" destOrd="0" presId="urn:microsoft.com/office/officeart/2005/8/layout/pyramid2"/>
    <dgm:cxn modelId="{EFE90FE8-B59E-4C42-8A4E-B2BB07FA095D}" type="presParOf" srcId="{39C5598C-5EDA-45BF-BEF4-5AEFE8530C27}" destId="{9F0643F8-7BA5-43DD-84A0-9117EECFE897}" srcOrd="0" destOrd="0" presId="urn:microsoft.com/office/officeart/2005/8/layout/pyramid2"/>
    <dgm:cxn modelId="{1B6CB9A9-C4C6-43B8-A024-55DB6893E947}" type="presParOf" srcId="{39C5598C-5EDA-45BF-BEF4-5AEFE8530C27}" destId="{D27F0C60-5D03-4702-ACBA-071846FB3CB7}" srcOrd="1" destOrd="0" presId="urn:microsoft.com/office/officeart/2005/8/layout/pyramid2"/>
    <dgm:cxn modelId="{A9DE8FA8-E987-41FE-81E0-68C0400AC0C0}" type="presParOf" srcId="{39C5598C-5EDA-45BF-BEF4-5AEFE8530C27}" destId="{6A525B2E-6E08-4E7E-9221-9D0EBC3B5303}" srcOrd="2" destOrd="0" presId="urn:microsoft.com/office/officeart/2005/8/layout/pyramid2"/>
    <dgm:cxn modelId="{EF67339D-A077-4D3C-9663-30E0E0C4E463}" type="presParOf" srcId="{39C5598C-5EDA-45BF-BEF4-5AEFE8530C27}" destId="{B9AB8C6E-1E5D-4BB7-B99D-8CB24C39718D}" srcOrd="3" destOrd="0" presId="urn:microsoft.com/office/officeart/2005/8/layout/pyramid2"/>
    <dgm:cxn modelId="{90412450-308D-43AD-B8CE-80D145728691}" type="presParOf" srcId="{39C5598C-5EDA-45BF-BEF4-5AEFE8530C27}" destId="{6F27253E-DF8B-4CB5-8170-CB5A081BFDD7}" srcOrd="4" destOrd="0" presId="urn:microsoft.com/office/officeart/2005/8/layout/pyramid2"/>
    <dgm:cxn modelId="{6ADAA7C0-E0F2-41C8-AA51-C903546CC24F}" type="presParOf" srcId="{39C5598C-5EDA-45BF-BEF4-5AEFE8530C27}" destId="{81EC7BC2-F515-42F2-AA69-AB63692E7A7F}" srcOrd="5" destOrd="0" presId="urn:microsoft.com/office/officeart/2005/8/layout/pyramid2"/>
    <dgm:cxn modelId="{0735C380-A6E1-437B-B9F0-33F288DC30B3}" type="presParOf" srcId="{39C5598C-5EDA-45BF-BEF4-5AEFE8530C27}" destId="{CCEFE57F-6935-4DBB-B4AF-2EDC49B50690}" srcOrd="6" destOrd="0" presId="urn:microsoft.com/office/officeart/2005/8/layout/pyramid2"/>
    <dgm:cxn modelId="{FA8C2EDF-7B1A-4087-B659-C182EBE6DC36}" type="presParOf" srcId="{39C5598C-5EDA-45BF-BEF4-5AEFE8530C27}" destId="{BFC7C038-F85C-44C7-835F-AA8F1F7BEAE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D5F5D-5E39-4B81-8B00-A7EBAC87A575}">
      <dsp:nvSpPr>
        <dsp:cNvPr id="0" name=""/>
        <dsp:cNvSpPr/>
      </dsp:nvSpPr>
      <dsp:spPr>
        <a:xfrm>
          <a:off x="1405381" y="0"/>
          <a:ext cx="3778250" cy="377825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643F8-7BA5-43DD-84A0-9117EECFE897}">
      <dsp:nvSpPr>
        <dsp:cNvPr id="0" name=""/>
        <dsp:cNvSpPr/>
      </dsp:nvSpPr>
      <dsp:spPr>
        <a:xfrm>
          <a:off x="2487067" y="2831153"/>
          <a:ext cx="5924571" cy="67152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Приобрести хорошую подвижность, гибкость кисти руки</a:t>
          </a:r>
          <a:endParaRPr lang="ru-RU" sz="2400" kern="1200" dirty="0"/>
        </a:p>
      </dsp:txBody>
      <dsp:txXfrm>
        <a:off x="2519848" y="2863934"/>
        <a:ext cx="5859009" cy="605962"/>
      </dsp:txXfrm>
    </dsp:sp>
    <dsp:sp modelId="{6A525B2E-6E08-4E7E-9221-9D0EBC3B5303}">
      <dsp:nvSpPr>
        <dsp:cNvPr id="0" name=""/>
        <dsp:cNvSpPr/>
      </dsp:nvSpPr>
      <dsp:spPr>
        <a:xfrm>
          <a:off x="2399147" y="1183763"/>
          <a:ext cx="5900013" cy="67152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Развить мелкую  моторику  пальцев рук</a:t>
          </a:r>
          <a:endParaRPr lang="ru-RU" sz="2400" kern="1200" dirty="0"/>
        </a:p>
      </dsp:txBody>
      <dsp:txXfrm>
        <a:off x="2431928" y="1216544"/>
        <a:ext cx="5834451" cy="605962"/>
      </dsp:txXfrm>
    </dsp:sp>
    <dsp:sp modelId="{6F27253E-DF8B-4CB5-8170-CB5A081BFDD7}">
      <dsp:nvSpPr>
        <dsp:cNvPr id="0" name=""/>
        <dsp:cNvSpPr/>
      </dsp:nvSpPr>
      <dsp:spPr>
        <a:xfrm>
          <a:off x="307293" y="1989336"/>
          <a:ext cx="5975162" cy="67152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Подготовливить</a:t>
          </a:r>
          <a:r>
            <a:rPr lang="ru-RU" sz="2400" kern="1200" dirty="0" smtClean="0"/>
            <a:t>  ребенка к рисованию и письму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40074" y="2022117"/>
        <a:ext cx="5909600" cy="605962"/>
      </dsp:txXfrm>
    </dsp:sp>
    <dsp:sp modelId="{CCEFE57F-6935-4DBB-B4AF-2EDC49B50690}">
      <dsp:nvSpPr>
        <dsp:cNvPr id="0" name=""/>
        <dsp:cNvSpPr/>
      </dsp:nvSpPr>
      <dsp:spPr>
        <a:xfrm>
          <a:off x="144445" y="352326"/>
          <a:ext cx="5925062" cy="67152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Устранить  скованность движений </a:t>
          </a:r>
          <a:endParaRPr lang="ru-RU" sz="2400" kern="1200" dirty="0"/>
        </a:p>
      </dsp:txBody>
      <dsp:txXfrm>
        <a:off x="177226" y="385107"/>
        <a:ext cx="5859500" cy="60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m-bom.ru/minijournal/pal-chikovy-e-igry-dlya-razvitiya-maly-shej.html" TargetMode="External"/><Relationship Id="rId2" Type="http://schemas.openxmlformats.org/officeDocument/2006/relationships/hyperlink" Target="http://www.litmir.net/br/?b=103515&amp;p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um.gorod.dp.ua/showthread.php?t=252975&amp;page=20&amp;s=344eb8a522b0dc1b3ab2e87d89289113" TargetMode="External"/><Relationship Id="rId4" Type="http://schemas.openxmlformats.org/officeDocument/2006/relationships/hyperlink" Target="http://maxactive.ru/zadachi/reshaem-vmeste/palchikovaya-gimnastika_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1500" y="1949324"/>
            <a:ext cx="7689473" cy="241979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 </a:t>
            </a:r>
            <a: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2822" y="4737333"/>
            <a:ext cx="6568938" cy="156079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4A66AC"/>
              </a:buClr>
            </a:pPr>
            <a:r>
              <a:rPr lang="ru-RU" sz="2400" dirty="0">
                <a:ln w="0"/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</a:t>
            </a:r>
          </a:p>
          <a:p>
            <a:pPr lvl="0">
              <a:buClr>
                <a:srgbClr val="4A66AC"/>
              </a:buCl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БГО Борисоглебский детский сад №12 общеразвивающего вида </a:t>
            </a:r>
          </a:p>
          <a:p>
            <a:pPr lvl="0">
              <a:buClr>
                <a:srgbClr val="4A66AC"/>
              </a:buCl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Светлана Анатольевна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39" y="257696"/>
            <a:ext cx="7315834" cy="89009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581891" y="670393"/>
            <a:ext cx="2842953" cy="126353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Выпуск 2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11/2014г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2237422"/>
            <a:ext cx="2605413" cy="387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158" y="2237422"/>
            <a:ext cx="3485871" cy="176347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0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68120"/>
            <a:ext cx="8911687" cy="1280890"/>
          </a:xfrm>
        </p:spPr>
        <p:txBody>
          <a:bodyPr/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Упражнение  « Игра на рояле»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664" y="1669768"/>
            <a:ext cx="8421166" cy="27682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Последовательно касаться кончиками пальцев стола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Одним пальцем: 1,2,3,4,5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потом 5,4,3,2,1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Двумя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пальцами: 1-5, 1-4, 1-3, 1-2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потом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1-2, 1-3, 1-4, 1-5.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470"/>
          <a:stretch/>
        </p:blipFill>
        <p:spPr>
          <a:xfrm>
            <a:off x="4434213" y="4207965"/>
            <a:ext cx="2354798" cy="2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 Упражнения  для пальчиков с  речевым  сопровождением.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421166" cy="2250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«Зайка».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Средний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указательный палец – ушки зайки, остальные сложены щепотью и изображают мордочку зайки.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- Скачет, скачет зайка,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- Ты его поймай-ка!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ловит «зайку» другой рукой (или ребенок ловит, или «зайки» ловят друг друга…)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96" y="3482236"/>
            <a:ext cx="2949460" cy="14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977" y="314007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Для тренировки пальцев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 используются  упражнения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на координацию и динамическую организацию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движений с  речевым  сопровождением: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977" y="1594897"/>
            <a:ext cx="8421166" cy="276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СЕМЬЯ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Этот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пальчик – дедушка,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Этот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пальчик –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бабушка,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Этот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пальчик –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папочка.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Этот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пальчик –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мамочка,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Этот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пальчик –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вся моя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семья!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Поочередное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сгибание пальцев, начиная с большого, на последнюю строчку – показать ладошку.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&amp;Pcy;&amp;acy;&amp;lcy;&amp;softcy;&amp;chcy;&amp;icy;&amp;kcy;&amp;ocy;&amp;vcy;&amp;ycy;&amp;jcy; &amp;tcy;&amp;iecy;&amp;acy;&amp;tcy;&amp;rcy; &amp;dcy;&amp;lcy;&amp;yacy; &amp;lcy;&amp;yucy;&amp;bcy;&amp;icy;&amp;mcy;&amp;ycy;&amp;khcy; &amp;mcy;&amp;acy;&amp;lcy;&amp;ycy;&amp;shcy;&amp;iecy;&amp;jcy;. &amp;Ncy;&amp;ocy;&amp;vcy;&amp;icy;&amp;ncy;&amp;kcy;&amp;acy; . &amp;Pcy;&amp;iecy;&amp;ncy;&amp;acy;&amp;lcy;&amp;ycy; - &amp;zcy;&amp;vcy;&amp;iecy;&amp;rcy;&amp;yucy;&amp;shcy;&amp;kcy;&amp;icy; Ni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33" y="1791891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423" y="624110"/>
            <a:ext cx="9792190" cy="128089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dirty="0" smtClean="0"/>
              <a:t>В презентации использованы</a:t>
            </a:r>
            <a:br>
              <a:rPr lang="ru-RU" dirty="0" smtClean="0"/>
            </a:br>
            <a:r>
              <a:rPr lang="ru-RU" dirty="0" smtClean="0"/>
              <a:t>картинки с сайта: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029" y="2377557"/>
            <a:ext cx="10683819" cy="3777622"/>
          </a:xfrm>
        </p:spPr>
        <p:txBody>
          <a:bodyPr/>
          <a:lstStyle/>
          <a:p>
            <a:endParaRPr lang="ru-RU" sz="2400" dirty="0">
              <a:solidFill>
                <a:srgbClr val="ACCBF9">
                  <a:lumMod val="50000"/>
                </a:srgbClr>
              </a:solidFill>
            </a:endParaRPr>
          </a:p>
          <a:p>
            <a:r>
              <a:rPr lang="en-US" dirty="0">
                <a:hlinkClick r:id="rId2"/>
              </a:rPr>
              <a:t>http://www.litmir.net/br/?b=103515&amp;p=3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0407" y="3105835"/>
            <a:ext cx="10324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http://bom-bom.ru/</a:t>
            </a:r>
            <a:r>
              <a:rPr lang="en-US" dirty="0" err="1">
                <a:hlinkClick r:id="rId3"/>
              </a:rPr>
              <a:t>minijournal</a:t>
            </a:r>
            <a:r>
              <a:rPr lang="en-US" dirty="0">
                <a:hlinkClick r:id="rId3"/>
              </a:rPr>
              <a:t>/pal-</a:t>
            </a:r>
            <a:r>
              <a:rPr lang="en-US" dirty="0" err="1">
                <a:hlinkClick r:id="rId3"/>
              </a:rPr>
              <a:t>chikovy</a:t>
            </a:r>
            <a:r>
              <a:rPr lang="en-US" dirty="0">
                <a:hlinkClick r:id="rId3"/>
              </a:rPr>
              <a:t>-e-</a:t>
            </a:r>
            <a:r>
              <a:rPr lang="en-US" dirty="0" err="1">
                <a:hlinkClick r:id="rId3"/>
              </a:rPr>
              <a:t>igry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dlya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razvitiya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maly</a:t>
            </a:r>
            <a:r>
              <a:rPr lang="en-US" dirty="0">
                <a:hlinkClick r:id="rId3"/>
              </a:rPr>
              <a:t>-s</a:t>
            </a:r>
            <a:r>
              <a:rPr lang="en-US" dirty="0" smtClean="0">
                <a:hlinkClick r:id="rId3"/>
              </a:rPr>
              <a:t>…</a:t>
            </a:r>
            <a:endParaRPr lang="ru-RU" dirty="0" smtClean="0"/>
          </a:p>
          <a:p>
            <a:r>
              <a:rPr lang="en-US" dirty="0">
                <a:hlinkClick r:id="rId4"/>
              </a:rPr>
              <a:t>http://maxactive.ru/zadachi/reshaem-vmeste/palchikovaya-gimnastika</a:t>
            </a:r>
            <a:r>
              <a:rPr lang="en-US" dirty="0" smtClean="0">
                <a:hlinkClick r:id="rId4"/>
              </a:rPr>
              <a:t>_</a:t>
            </a:r>
            <a:endParaRPr lang="ru-RU" dirty="0" smtClean="0"/>
          </a:p>
          <a:p>
            <a:r>
              <a:rPr lang="en-US" dirty="0">
                <a:hlinkClick r:id="rId5"/>
              </a:rPr>
              <a:t>http://forum.gorod.dp.ua/</a:t>
            </a:r>
            <a:r>
              <a:rPr lang="en-US" dirty="0" err="1">
                <a:hlinkClick r:id="rId5"/>
              </a:rPr>
              <a:t>showthread.php?t</a:t>
            </a:r>
            <a:r>
              <a:rPr lang="en-US" dirty="0">
                <a:hlinkClick r:id="rId5"/>
              </a:rPr>
              <a:t>=252975&amp;page=20&amp;s=344eb8a522b…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017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Цель:</a:t>
            </a:r>
            <a:r>
              <a:rPr lang="ru-RU" sz="2500" dirty="0">
                <a:solidFill>
                  <a:srgbClr val="0070C0"/>
                </a:solidFill>
              </a:rPr>
              <a:t> применение </a:t>
            </a:r>
            <a:r>
              <a:rPr lang="ru-RU" sz="2500" dirty="0" err="1" smtClean="0">
                <a:solidFill>
                  <a:srgbClr val="0070C0"/>
                </a:solidFill>
              </a:rPr>
              <a:t>здоровьесберегающих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>
                <a:solidFill>
                  <a:srgbClr val="0070C0"/>
                </a:solidFill>
              </a:rPr>
              <a:t>технологий </a:t>
            </a:r>
            <a:br>
              <a:rPr lang="ru-RU" sz="2500" dirty="0">
                <a:solidFill>
                  <a:srgbClr val="0070C0"/>
                </a:solidFill>
              </a:rPr>
            </a:br>
            <a:r>
              <a:rPr lang="ru-RU" sz="2500" dirty="0">
                <a:solidFill>
                  <a:srgbClr val="0070C0"/>
                </a:solidFill>
              </a:rPr>
              <a:t>в коррекционном  </a:t>
            </a:r>
            <a:r>
              <a:rPr lang="ru-RU" sz="2500" dirty="0" err="1" smtClean="0">
                <a:solidFill>
                  <a:srgbClr val="0070C0"/>
                </a:solidFill>
              </a:rPr>
              <a:t>воспитательно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smtClean="0">
                <a:solidFill>
                  <a:srgbClr val="0070C0"/>
                </a:solidFill>
              </a:rPr>
              <a:t>-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smtClean="0">
                <a:solidFill>
                  <a:srgbClr val="0070C0"/>
                </a:solidFill>
              </a:rPr>
              <a:t>образовательном</a:t>
            </a:r>
            <a:r>
              <a:rPr lang="ru-RU" sz="2500" dirty="0">
                <a:solidFill>
                  <a:srgbClr val="0070C0"/>
                </a:solidFill>
              </a:rPr>
              <a:t/>
            </a:r>
            <a:br>
              <a:rPr lang="ru-RU" sz="2500" dirty="0">
                <a:solidFill>
                  <a:srgbClr val="0070C0"/>
                </a:solidFill>
              </a:rPr>
            </a:br>
            <a:r>
              <a:rPr lang="ru-RU" sz="2500" dirty="0">
                <a:solidFill>
                  <a:srgbClr val="0070C0"/>
                </a:solidFill>
              </a:rPr>
              <a:t> процессе.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900" y="2872636"/>
            <a:ext cx="8915400" cy="3777622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Задачи:</a:t>
            </a:r>
            <a:r>
              <a:rPr lang="ru-RU" sz="2800" dirty="0">
                <a:solidFill>
                  <a:srgbClr val="0070C0"/>
                </a:solidFill>
              </a:rPr>
              <a:t> познакомить педагогов и родителей  с разнообразными методами и приёмами, которые оказывают положительное воздействие на речевое развитие детей.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12" y="1910707"/>
            <a:ext cx="841321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247" y="222667"/>
            <a:ext cx="8911687" cy="128089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      </a:t>
            </a:r>
            <a:r>
              <a:rPr lang="ru-RU" sz="2600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Здоровьесберегающие</a:t>
            </a:r>
            <a:r>
              <a:rPr lang="ru-RU" sz="26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6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технологии </a:t>
            </a:r>
            <a:r>
              <a:rPr lang="ru-RU" sz="2600" dirty="0">
                <a:solidFill>
                  <a:srgbClr val="0070C0"/>
                </a:solidFill>
              </a:rPr>
              <a:t>– неотъемлемая </a:t>
            </a:r>
            <a:r>
              <a:rPr lang="ru-RU" sz="2600" dirty="0" smtClean="0">
                <a:solidFill>
                  <a:srgbClr val="0070C0"/>
                </a:solidFill>
              </a:rPr>
              <a:t>часть </a:t>
            </a:r>
            <a:r>
              <a:rPr lang="ru-RU" sz="2600" dirty="0">
                <a:solidFill>
                  <a:srgbClr val="0070C0"/>
                </a:solidFill>
              </a:rPr>
              <a:t>логопедической </a:t>
            </a:r>
            <a:r>
              <a:rPr lang="ru-RU" sz="2600" dirty="0" smtClean="0">
                <a:solidFill>
                  <a:srgbClr val="0070C0"/>
                </a:solidFill>
              </a:rPr>
              <a:t>коррекционной </a:t>
            </a:r>
            <a:r>
              <a:rPr lang="ru-RU" sz="2600" dirty="0">
                <a:solidFill>
                  <a:srgbClr val="0070C0"/>
                </a:solidFill>
              </a:rPr>
              <a:t>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9525" y="2986414"/>
            <a:ext cx="8915400" cy="301459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У детей при ряде речевых нарушений отмечается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моторная недостаточность, а также отклонения в развитии движений пальцев рук, так как движения пальцев рук тесно связаны с речевой функцией.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814" y="1826841"/>
            <a:ext cx="925057" cy="8362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89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43546" cy="128089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22225">
                  <a:solidFill>
                    <a:srgbClr val="629DD1"/>
                  </a:solidFill>
                  <a:prstDash val="solid"/>
                </a:ln>
                <a:solidFill>
                  <a:srgbClr val="629DD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>Неотъемлемой и очень важной частью логопедической работы </a:t>
            </a:r>
            <a:r>
              <a:rPr lang="ru-RU" sz="2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>являются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пальчиковые упражнения </a:t>
            </a:r>
            <a:r>
              <a:rPr lang="ru-RU" sz="2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ru-RU" sz="22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>Регулярное выполнение </a:t>
            </a:r>
            <a:r>
              <a:rPr lang="ru-RU" sz="2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>помогает: </a:t>
            </a:r>
            <a:r>
              <a:rPr lang="ru-RU" sz="22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  <a:t/>
            </a:r>
            <a:br>
              <a:rPr lang="ru-RU" sz="22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prstClr val="black"/>
                </a:solidFill>
              </a:rPr>
            </a:br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9292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54" y="984623"/>
            <a:ext cx="1018071" cy="9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Для тренировки пальцев могут быть использованы упражнения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без речевого сопровождения.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421166" cy="22505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Ребенку объясняют выполнение того или иного задания: "Пальчики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здороваются"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-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кончик большого пальца правой руки поочередно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касается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кончиков указательного, среднего, безымянного и мизинца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76" y="4762338"/>
            <a:ext cx="4775605" cy="13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68120"/>
            <a:ext cx="8911687" cy="128089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Задания </a:t>
            </a:r>
            <a:r>
              <a:rPr lang="ru-RU" sz="2700" dirty="0">
                <a:ln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на воспроизведение положений </a:t>
            </a:r>
            <a:r>
              <a:rPr lang="ru-RU" sz="2700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пальцев по образцу взрослого.</a:t>
            </a:r>
            <a:endParaRPr lang="ru-RU" dirty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535" y="4020855"/>
            <a:ext cx="8421166" cy="2229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Ребенок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закрывает глаза, взрослый ставит его пальцы в определенное положение. Затем ребенок воспроизводит это положение другой рукой или той же рукой после определенной паузы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92925" y="4960427"/>
            <a:ext cx="809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511" y="2049010"/>
            <a:ext cx="2492744" cy="17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Пальчиковые фигуры со зрительной опорой, так и без опоры  зрительного контроля.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" t="-1637" r="65211" b="71904"/>
          <a:stretch/>
        </p:blipFill>
        <p:spPr>
          <a:xfrm rot="16200000">
            <a:off x="2892144" y="4714598"/>
            <a:ext cx="1772976" cy="910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893512" y="2029216"/>
            <a:ext cx="5822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«Указка»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«Колечко большое, или маленькое »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«Коза»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«Зайка»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4070" b="29847"/>
          <a:stretch/>
        </p:blipFill>
        <p:spPr>
          <a:xfrm>
            <a:off x="5579006" y="3810883"/>
            <a:ext cx="1324715" cy="2070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65510" r="50275"/>
          <a:stretch/>
        </p:blipFill>
        <p:spPr>
          <a:xfrm rot="10800000">
            <a:off x="8443990" y="3227410"/>
            <a:ext cx="2540375" cy="1017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r="49009"/>
          <a:stretch/>
        </p:blipFill>
        <p:spPr>
          <a:xfrm>
            <a:off x="8603916" y="4623515"/>
            <a:ext cx="150458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Пальчиковые упражнения на переключение  с одного движения на другое.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893512" y="2029216"/>
            <a:ext cx="5206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«Кулак-ладонь»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«Колечко большое -маленькое »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 Похвали Козу» -«Коза-Во!» 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4070" b="29847"/>
          <a:stretch/>
        </p:blipFill>
        <p:spPr>
          <a:xfrm>
            <a:off x="6520305" y="3611338"/>
            <a:ext cx="1324715" cy="2070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65510" r="50275"/>
          <a:stretch/>
        </p:blipFill>
        <p:spPr>
          <a:xfrm rot="10800000">
            <a:off x="8343295" y="3964378"/>
            <a:ext cx="2540375" cy="1017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004" y="3500265"/>
            <a:ext cx="3829050" cy="1552575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926418" y="5914124"/>
            <a:ext cx="8915400" cy="609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Выполняется по показу, или с  проговариванием(а затем  без проговаривания) 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68120"/>
            <a:ext cx="8911687" cy="1280890"/>
          </a:xfrm>
        </p:spPr>
        <p:txBody>
          <a:bodyPr/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Упражнение  « Коза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ACCBF9">
                    <a:lumMod val="50000"/>
                  </a:srgbClr>
                </a:solidFill>
              </a:rPr>
              <a:t>– заяц – кольцо»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664" y="1669768"/>
            <a:ext cx="8421166" cy="276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Ритмично чередовать позы рук: «коза» — «заяц» — «кольцо». Ритм постепенно увеличивать.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444712"/>
            <a:ext cx="767932" cy="6943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33" y="3001619"/>
            <a:ext cx="1195145" cy="1736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191" y="3118981"/>
            <a:ext cx="3246981" cy="1619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92925" y="4960427"/>
            <a:ext cx="8091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Каждое упражнение можно выполнить с закрытыми глазами (для развития кинестетических ощущений). </a:t>
            </a:r>
          </a:p>
        </p:txBody>
      </p:sp>
    </p:spTree>
    <p:extLst>
      <p:ext uri="{BB962C8B-B14F-4D97-AF65-F5344CB8AC3E}">
        <p14:creationId xmlns:p14="http://schemas.microsoft.com/office/powerpoint/2010/main" val="27313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</TotalTime>
  <Words>471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Пальчиковые   упражнения  </vt:lpstr>
      <vt:lpstr>Цель: применение здоровьесберегающих технологий  в коррекционном  воспитательно - образовательном  процессе.</vt:lpstr>
      <vt:lpstr>       Здоровьесберегающие технологии – неотъемлемая часть логопедической коррекционной работы.</vt:lpstr>
      <vt:lpstr> Неотъемлемой и очень важной частью логопедической работы являются пальчиковые упражнения . Регулярное выполнение помогает:  </vt:lpstr>
      <vt:lpstr>Для тренировки пальцев могут быть использованы упражнения  без речевого сопровождения.</vt:lpstr>
      <vt:lpstr>Задания на воспроизведение положений пальцев по образцу взрослого.</vt:lpstr>
      <vt:lpstr>Пальчиковые фигуры со зрительной опорой, так и без опоры  зрительного контроля.</vt:lpstr>
      <vt:lpstr>Пальчиковые упражнения на переключение  с одного движения на другое.</vt:lpstr>
      <vt:lpstr> Упражнение  « Коза – заяц – кольцо»</vt:lpstr>
      <vt:lpstr> Упражнение  « Игра на рояле»</vt:lpstr>
      <vt:lpstr> Упражнения  для пальчиков с  речевым  сопровождением.</vt:lpstr>
      <vt:lpstr>Для тренировки пальцев  используются  упражнения на координацию и динамическую организацию движений с  речевым  сопровождением:</vt:lpstr>
      <vt:lpstr>В презентации использованы картинки с сайта:</vt:lpstr>
    </vt:vector>
  </TitlesOfParts>
  <Company>Win-Yagd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26</cp:revision>
  <dcterms:created xsi:type="dcterms:W3CDTF">2014-11-13T17:28:50Z</dcterms:created>
  <dcterms:modified xsi:type="dcterms:W3CDTF">2014-12-03T16:22:23Z</dcterms:modified>
</cp:coreProperties>
</file>