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506FC67-8E65-4CAE-95A0-8910BABDB6C9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A2E61DE-C7B9-427D-B9D5-AFA2432A8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FC67-8E65-4CAE-95A0-8910BABDB6C9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61DE-C7B9-427D-B9D5-AFA2432A8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FC67-8E65-4CAE-95A0-8910BABDB6C9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61DE-C7B9-427D-B9D5-AFA2432A8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506FC67-8E65-4CAE-95A0-8910BABDB6C9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2E61DE-C7B9-427D-B9D5-AFA2432A84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506FC67-8E65-4CAE-95A0-8910BABDB6C9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A2E61DE-C7B9-427D-B9D5-AFA2432A8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FC67-8E65-4CAE-95A0-8910BABDB6C9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61DE-C7B9-427D-B9D5-AFA2432A84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FC67-8E65-4CAE-95A0-8910BABDB6C9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61DE-C7B9-427D-B9D5-AFA2432A84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06FC67-8E65-4CAE-95A0-8910BABDB6C9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2E61DE-C7B9-427D-B9D5-AFA2432A84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FC67-8E65-4CAE-95A0-8910BABDB6C9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61DE-C7B9-427D-B9D5-AFA2432A8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506FC67-8E65-4CAE-95A0-8910BABDB6C9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2E61DE-C7B9-427D-B9D5-AFA2432A84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06FC67-8E65-4CAE-95A0-8910BABDB6C9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2E61DE-C7B9-427D-B9D5-AFA2432A84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506FC67-8E65-4CAE-95A0-8910BABDB6C9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2E61DE-C7B9-427D-B9D5-AFA2432A8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243335" y="2348880"/>
            <a:ext cx="6433121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блако 3"/>
          <p:cNvSpPr/>
          <p:nvPr/>
        </p:nvSpPr>
        <p:spPr>
          <a:xfrm>
            <a:off x="2075378" y="535538"/>
            <a:ext cx="6745094" cy="2389406"/>
          </a:xfrm>
          <a:prstGeom prst="cloud">
            <a:avLst/>
          </a:prstGeom>
          <a:gradFill>
            <a:gsLst>
              <a:gs pos="100000">
                <a:schemeClr val="accent5">
                  <a:tint val="35000"/>
                  <a:satMod val="260000"/>
                  <a:alpha val="0"/>
                </a:schemeClr>
              </a:gs>
              <a:gs pos="30000">
                <a:schemeClr val="accent5">
                  <a:tint val="38000"/>
                  <a:satMod val="260000"/>
                </a:schemeClr>
              </a:gs>
              <a:gs pos="75000">
                <a:schemeClr val="accent5">
                  <a:tint val="55000"/>
                  <a:satMod val="255000"/>
                </a:schemeClr>
              </a:gs>
              <a:gs pos="100000">
                <a:schemeClr val="accent5">
                  <a:tint val="70000"/>
                  <a:satMod val="255000"/>
                </a:schemeClr>
              </a:gs>
            </a:gsLst>
          </a:gradFill>
          <a:scene3d>
            <a:camera prst="orthographicFront"/>
            <a:lightRig rig="flat" dir="t">
              <a:rot lat="0" lon="0" rev="18900000"/>
            </a:lightRig>
          </a:scene3d>
          <a:sp3d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/>
                <a:solidFill>
                  <a:schemeClr val="accent3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Удивительное</a:t>
            </a:r>
          </a:p>
          <a:p>
            <a:pPr algn="ctr"/>
            <a:r>
              <a:rPr lang="ru-RU" sz="4800" b="1" cap="none" spc="0" dirty="0" smtClean="0">
                <a:ln/>
                <a:solidFill>
                  <a:schemeClr val="accent3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путешествие</a:t>
            </a:r>
            <a:endParaRPr lang="ru-RU" sz="4800" b="1" cap="none" spc="0" dirty="0">
              <a:ln/>
              <a:solidFill>
                <a:schemeClr val="accent3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24763" y="3933056"/>
            <a:ext cx="4667560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i="1" cap="none" spc="0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Конспект открытого занятия</a:t>
            </a:r>
          </a:p>
          <a:p>
            <a:pPr algn="ctr"/>
            <a:r>
              <a:rPr lang="ru-RU" sz="2400" b="1" i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i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 развитию элементарных</a:t>
            </a:r>
          </a:p>
          <a:p>
            <a:pPr algn="ctr"/>
            <a:r>
              <a:rPr lang="ru-RU" sz="2400" b="1" i="1" cap="none" spc="0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математических способностей</a:t>
            </a:r>
          </a:p>
          <a:p>
            <a:pPr algn="ctr"/>
            <a:r>
              <a:rPr lang="ru-RU" sz="2400" b="1" i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средней группе</a:t>
            </a:r>
          </a:p>
          <a:p>
            <a:pPr algn="ctr"/>
            <a:endParaRPr lang="ru-RU" sz="2400" b="1" i="1" cap="none" spc="0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Выполнила и провела:</a:t>
            </a:r>
          </a:p>
          <a:p>
            <a:pPr algn="ctr"/>
            <a:r>
              <a:rPr lang="ru-RU" sz="2400" b="1" i="1" cap="none" spc="0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Губайдулина Фаина Михайловна</a:t>
            </a:r>
            <a:endParaRPr lang="ru-RU" sz="2400" b="1" i="1" cap="none" spc="0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Задачи урока: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dirty="0" smtClean="0"/>
              <a:t>Закрепить представление детей о геометрических фигурах, умение распознавать геометрические фигуры: круг, квадрат, треугольник, овал, используя осязание и зрение.</a:t>
            </a:r>
          </a:p>
          <a:p>
            <a:pPr algn="just">
              <a:lnSpc>
                <a:spcPct val="120000"/>
              </a:lnSpc>
            </a:pPr>
            <a:r>
              <a:rPr lang="ru-RU" dirty="0" smtClean="0"/>
              <a:t>Закрепить знание основных цветов: зеленый, красный, синий, желтый.</a:t>
            </a:r>
          </a:p>
          <a:p>
            <a:pPr algn="just">
              <a:lnSpc>
                <a:spcPct val="120000"/>
              </a:lnSpc>
            </a:pPr>
            <a:r>
              <a:rPr lang="ru-RU" dirty="0" smtClean="0"/>
              <a:t>Формировать умение сосредотачивать внимание на предметах и явлениях развивающей среды.</a:t>
            </a:r>
          </a:p>
          <a:p>
            <a:pPr algn="just">
              <a:lnSpc>
                <a:spcPct val="120000"/>
              </a:lnSpc>
            </a:pPr>
            <a:r>
              <a:rPr lang="ru-RU" dirty="0" smtClean="0"/>
              <a:t>Развивать способность устанавливать простейшие связи между воспринимаемыми предметами и явлениями, учить простейшим обобщениям.</a:t>
            </a:r>
          </a:p>
          <a:p>
            <a:pPr algn="just">
              <a:lnSpc>
                <a:spcPct val="120000"/>
              </a:lnSpc>
            </a:pPr>
            <a:r>
              <a:rPr lang="ru-RU" dirty="0" smtClean="0"/>
              <a:t>Продолжать развивать речь детей, формировать умение строить предложения, добиваться четкого произношения слов.</a:t>
            </a:r>
          </a:p>
          <a:p>
            <a:pPr algn="just">
              <a:lnSpc>
                <a:spcPct val="120000"/>
              </a:lnSpc>
            </a:pPr>
            <a:r>
              <a:rPr lang="ru-RU" dirty="0" smtClean="0"/>
              <a:t>Способствовать формированию положительных эмоций.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5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750"/>
                            </p:stCondLst>
                            <p:childTnLst>
                              <p:par>
                                <p:cTn id="3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750"/>
                            </p:stCondLst>
                            <p:childTnLst>
                              <p:par>
                                <p:cTn id="4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750"/>
                            </p:stCondLst>
                            <p:childTnLst>
                              <p:par>
                                <p:cTn id="4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750"/>
                            </p:stCondLst>
                            <p:childTnLst>
                              <p:par>
                                <p:cTn id="5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Материал к уроку: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Карточки с геометрическими фигурами разных цветов и игрушками.</a:t>
            </a:r>
          </a:p>
          <a:p>
            <a:pPr algn="just"/>
            <a:r>
              <a:rPr lang="ru-RU" dirty="0" smtClean="0"/>
              <a:t>Корзина с овощами и фруктами – морковь, помидор, огурец, яблоко, апельсин, лимон.</a:t>
            </a:r>
          </a:p>
          <a:p>
            <a:pPr algn="just"/>
            <a:r>
              <a:rPr lang="ru-RU" dirty="0" smtClean="0"/>
              <a:t>Домик.</a:t>
            </a:r>
          </a:p>
          <a:p>
            <a:pPr algn="just"/>
            <a:r>
              <a:rPr lang="ru-RU" dirty="0" smtClean="0"/>
              <a:t>Горшочек с плоскими геометрическими фигурами:  круг, треугольник, квадрат, овал.</a:t>
            </a:r>
          </a:p>
          <a:p>
            <a:pPr algn="just">
              <a:buNone/>
            </a:pPr>
            <a:r>
              <a:rPr lang="ru-RU" dirty="0" smtClean="0"/>
              <a:t>В качестве музыкального сопровождения – песня «Мы едем, едем, едем…»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40"/>
                            </p:stCondLst>
                            <p:childTnLst>
                              <p:par>
                                <p:cTn id="1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40"/>
                            </p:stCondLst>
                            <p:childTnLst>
                              <p:par>
                                <p:cTn id="1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90"/>
                            </p:stCondLst>
                            <p:childTnLst>
                              <p:par>
                                <p:cTn id="26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90"/>
                            </p:stCondLst>
                            <p:childTnLst>
                              <p:par>
                                <p:cTn id="3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90"/>
                            </p:stCondLst>
                            <p:childTnLst>
                              <p:par>
                                <p:cTn id="4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Ход занятия: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Путешествие на поезде, где места определяет геометрическая фигура.</a:t>
            </a:r>
          </a:p>
          <a:p>
            <a:r>
              <a:rPr lang="ru-RU" dirty="0" smtClean="0"/>
              <a:t>Остановка первая – «Магазин игрушек»</a:t>
            </a:r>
          </a:p>
          <a:p>
            <a:r>
              <a:rPr lang="ru-RU" dirty="0" smtClean="0"/>
              <a:t>Остановка вторая – «Деревня Простоквашино»</a:t>
            </a:r>
          </a:p>
          <a:p>
            <a:r>
              <a:rPr lang="ru-RU" dirty="0" smtClean="0"/>
              <a:t>Остановка третья – «Домик Вини-Пуха»</a:t>
            </a:r>
          </a:p>
          <a:p>
            <a:r>
              <a:rPr lang="ru-RU" dirty="0" smtClean="0"/>
              <a:t>Подведение итогов занятия, обобщение пройденного материала.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"/>
                            </p:stCondLst>
                            <p:childTnLst>
                              <p:par>
                                <p:cTn id="11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8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48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480"/>
                            </p:stCondLst>
                            <p:childTnLst>
                              <p:par>
                                <p:cTn id="5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480"/>
                            </p:stCondLst>
                            <p:childTnLst>
                              <p:par>
                                <p:cTn id="6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428</TotalTime>
  <Words>210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Слайд 1</vt:lpstr>
      <vt:lpstr>Задачи урока:</vt:lpstr>
      <vt:lpstr>Материал к уроку:</vt:lpstr>
      <vt:lpstr>Ход занятия: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40</cp:revision>
  <dcterms:created xsi:type="dcterms:W3CDTF">2012-11-14T08:07:23Z</dcterms:created>
  <dcterms:modified xsi:type="dcterms:W3CDTF">2012-12-02T19:34:37Z</dcterms:modified>
</cp:coreProperties>
</file>