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3" r:id="rId7"/>
    <p:sldId id="267" r:id="rId8"/>
    <p:sldId id="271" r:id="rId9"/>
    <p:sldId id="270" r:id="rId10"/>
    <p:sldId id="264" r:id="rId11"/>
    <p:sldId id="265" r:id="rId12"/>
    <p:sldId id="268" r:id="rId13"/>
    <p:sldId id="269" r:id="rId14"/>
    <p:sldId id="277" r:id="rId15"/>
    <p:sldId id="279" r:id="rId16"/>
    <p:sldId id="280" r:id="rId17"/>
    <p:sldId id="281" r:id="rId18"/>
    <p:sldId id="272" r:id="rId19"/>
    <p:sldId id="282" r:id="rId20"/>
    <p:sldId id="283" r:id="rId21"/>
    <p:sldId id="284"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398" autoAdjust="0"/>
    <p:restoredTop sz="86515" autoAdjust="0"/>
  </p:normalViewPr>
  <p:slideViewPr>
    <p:cSldViewPr>
      <p:cViewPr varScale="1">
        <p:scale>
          <a:sx n="63" d="100"/>
          <a:sy n="63" d="100"/>
        </p:scale>
        <p:origin x="-384" y="-96"/>
      </p:cViewPr>
      <p:guideLst>
        <p:guide orient="horz" pos="2160"/>
        <p:guide pos="2880"/>
      </p:guideLst>
    </p:cSldViewPr>
  </p:slideViewPr>
  <p:outlineViewPr>
    <p:cViewPr>
      <p:scale>
        <a:sx n="33" d="100"/>
        <a:sy n="33" d="100"/>
      </p:scale>
      <p:origin x="240" y="1247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0D76A3-4F38-4B5F-A1D8-BE4582AD7D3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184B9BCE-C9D7-41F5-83EB-E51451806DDE}">
      <dgm:prSet phldrT="[Текст]" custT="1"/>
      <dgm:spPr/>
      <dgm:t>
        <a:bodyPr/>
        <a:lstStyle/>
        <a:p>
          <a:r>
            <a:rPr lang="ru-RU" sz="1790" baseline="0" dirty="0" smtClean="0">
              <a:solidFill>
                <a:schemeClr val="tx1"/>
              </a:solidFill>
            </a:rPr>
            <a:t>Оригами</a:t>
          </a:r>
          <a:endParaRPr lang="ru-RU" sz="1790" baseline="0" dirty="0">
            <a:solidFill>
              <a:schemeClr val="tx1"/>
            </a:solidFill>
          </a:endParaRPr>
        </a:p>
      </dgm:t>
    </dgm:pt>
    <dgm:pt modelId="{F8230468-0127-440E-81D5-34E35FBAA3E4}" type="parTrans" cxnId="{175036A3-726D-47AF-856B-2D9C322C00B4}">
      <dgm:prSet/>
      <dgm:spPr/>
      <dgm:t>
        <a:bodyPr/>
        <a:lstStyle/>
        <a:p>
          <a:endParaRPr lang="ru-RU"/>
        </a:p>
      </dgm:t>
    </dgm:pt>
    <dgm:pt modelId="{F12F8D9D-7C6B-45EB-A847-D3D469FF9A12}" type="sibTrans" cxnId="{175036A3-726D-47AF-856B-2D9C322C00B4}">
      <dgm:prSet/>
      <dgm:spPr/>
      <dgm:t>
        <a:bodyPr/>
        <a:lstStyle/>
        <a:p>
          <a:endParaRPr lang="ru-RU"/>
        </a:p>
      </dgm:t>
    </dgm:pt>
    <dgm:pt modelId="{04573F39-0ECF-438D-BA49-FF7E5990A03E}">
      <dgm:prSet phldrT="[Текст]" custT="1"/>
      <dgm:spPr/>
      <dgm:t>
        <a:bodyPr/>
        <a:lstStyle/>
        <a:p>
          <a:r>
            <a:rPr lang="ru-RU" sz="1400" dirty="0" smtClean="0">
              <a:solidFill>
                <a:schemeClr val="tx1"/>
              </a:solidFill>
            </a:rPr>
            <a:t>Художественно-эстетическое развитие ребенка</a:t>
          </a:r>
          <a:endParaRPr lang="ru-RU" sz="1400" dirty="0">
            <a:solidFill>
              <a:schemeClr val="tx1"/>
            </a:solidFill>
          </a:endParaRPr>
        </a:p>
      </dgm:t>
    </dgm:pt>
    <dgm:pt modelId="{26C8A079-61BA-4158-810D-DA13AE844334}" type="parTrans" cxnId="{16CE1C07-AE30-43D9-932E-169846AC930E}">
      <dgm:prSet/>
      <dgm:spPr/>
      <dgm:t>
        <a:bodyPr/>
        <a:lstStyle/>
        <a:p>
          <a:endParaRPr lang="ru-RU" dirty="0"/>
        </a:p>
      </dgm:t>
    </dgm:pt>
    <dgm:pt modelId="{6D391D59-48BC-42EA-851F-E6F715E9A48D}" type="sibTrans" cxnId="{16CE1C07-AE30-43D9-932E-169846AC930E}">
      <dgm:prSet/>
      <dgm:spPr/>
      <dgm:t>
        <a:bodyPr/>
        <a:lstStyle/>
        <a:p>
          <a:endParaRPr lang="ru-RU"/>
        </a:p>
      </dgm:t>
    </dgm:pt>
    <dgm:pt modelId="{3A0D53A5-1A75-4FE7-A9B7-813AFC6802E4}">
      <dgm:prSet phldrT="[Текст]" custT="1"/>
      <dgm:spPr/>
      <dgm:t>
        <a:bodyPr/>
        <a:lstStyle/>
        <a:p>
          <a:r>
            <a:rPr lang="ru-RU" sz="1400" dirty="0" smtClean="0">
              <a:solidFill>
                <a:schemeClr val="tx1"/>
              </a:solidFill>
            </a:rPr>
            <a:t>Развитие пространственного воображения , глазомера, внимания и памяти.</a:t>
          </a:r>
          <a:endParaRPr lang="ru-RU" sz="1400" dirty="0">
            <a:solidFill>
              <a:schemeClr val="tx1"/>
            </a:solidFill>
          </a:endParaRPr>
        </a:p>
      </dgm:t>
    </dgm:pt>
    <dgm:pt modelId="{D327F2F8-F06C-4B20-93DC-F591C00A89C5}" type="parTrans" cxnId="{24F2264D-4765-44CB-9F28-3CDB70E95D71}">
      <dgm:prSet/>
      <dgm:spPr/>
      <dgm:t>
        <a:bodyPr/>
        <a:lstStyle/>
        <a:p>
          <a:endParaRPr lang="ru-RU" dirty="0"/>
        </a:p>
      </dgm:t>
    </dgm:pt>
    <dgm:pt modelId="{B38ECB39-526C-4481-8BA4-551A62CD026A}" type="sibTrans" cxnId="{24F2264D-4765-44CB-9F28-3CDB70E95D71}">
      <dgm:prSet/>
      <dgm:spPr/>
      <dgm:t>
        <a:bodyPr/>
        <a:lstStyle/>
        <a:p>
          <a:endParaRPr lang="ru-RU"/>
        </a:p>
      </dgm:t>
    </dgm:pt>
    <dgm:pt modelId="{14AE1E21-DE27-41D9-9891-4BA94309D5EE}">
      <dgm:prSet phldrT="[Текст]" custT="1"/>
      <dgm:spPr/>
      <dgm:t>
        <a:bodyPr/>
        <a:lstStyle/>
        <a:p>
          <a:r>
            <a:rPr lang="ru-RU" sz="1400" dirty="0" smtClean="0">
              <a:solidFill>
                <a:schemeClr val="tx1"/>
              </a:solidFill>
            </a:rPr>
            <a:t>Приобщение ребенка к общечеловеческим ценностям</a:t>
          </a:r>
          <a:endParaRPr lang="ru-RU" sz="1400" dirty="0">
            <a:solidFill>
              <a:schemeClr val="tx1"/>
            </a:solidFill>
          </a:endParaRPr>
        </a:p>
      </dgm:t>
    </dgm:pt>
    <dgm:pt modelId="{9F83FF25-4D17-4AB5-9054-F5E0FBFE6F52}" type="parTrans" cxnId="{AB893CD9-3494-4FA2-9153-986C76CA60E6}">
      <dgm:prSet/>
      <dgm:spPr/>
      <dgm:t>
        <a:bodyPr/>
        <a:lstStyle/>
        <a:p>
          <a:endParaRPr lang="ru-RU" dirty="0"/>
        </a:p>
      </dgm:t>
    </dgm:pt>
    <dgm:pt modelId="{39A2042F-C860-43D9-9436-D08D25F8BF11}" type="sibTrans" cxnId="{AB893CD9-3494-4FA2-9153-986C76CA60E6}">
      <dgm:prSet/>
      <dgm:spPr/>
      <dgm:t>
        <a:bodyPr/>
        <a:lstStyle/>
        <a:p>
          <a:endParaRPr lang="ru-RU"/>
        </a:p>
      </dgm:t>
    </dgm:pt>
    <dgm:pt modelId="{095F68E6-A79C-471D-9D4F-337E44A95E09}">
      <dgm:prSet phldrT="[Текст]" custT="1"/>
      <dgm:spPr/>
      <dgm:t>
        <a:bodyPr/>
        <a:lstStyle/>
        <a:p>
          <a:r>
            <a:rPr lang="ru-RU" sz="1400" dirty="0" smtClean="0">
              <a:solidFill>
                <a:schemeClr val="tx1"/>
              </a:solidFill>
            </a:rPr>
            <a:t>Знакомство с основными геометрическими понятиями и схемами.</a:t>
          </a:r>
          <a:endParaRPr lang="ru-RU" sz="1400" dirty="0">
            <a:solidFill>
              <a:schemeClr val="tx1"/>
            </a:solidFill>
          </a:endParaRPr>
        </a:p>
      </dgm:t>
    </dgm:pt>
    <dgm:pt modelId="{9F108986-F8D5-48BA-BB64-5951B2C5027B}" type="parTrans" cxnId="{24704626-D743-4470-A54E-9EC12E15FDA4}">
      <dgm:prSet/>
      <dgm:spPr/>
      <dgm:t>
        <a:bodyPr/>
        <a:lstStyle/>
        <a:p>
          <a:endParaRPr lang="ru-RU" dirty="0"/>
        </a:p>
      </dgm:t>
    </dgm:pt>
    <dgm:pt modelId="{8D2C4236-9AF1-4749-A745-2CC96597BF6D}" type="sibTrans" cxnId="{24704626-D743-4470-A54E-9EC12E15FDA4}">
      <dgm:prSet/>
      <dgm:spPr/>
      <dgm:t>
        <a:bodyPr/>
        <a:lstStyle/>
        <a:p>
          <a:endParaRPr lang="ru-RU"/>
        </a:p>
      </dgm:t>
    </dgm:pt>
    <dgm:pt modelId="{FD592968-9259-4F11-8985-E5D7C6407EF2}">
      <dgm:prSet phldrT="[Текст]" custT="1"/>
      <dgm:spPr/>
      <dgm:t>
        <a:bodyPr/>
        <a:lstStyle/>
        <a:p>
          <a:r>
            <a:rPr lang="ru-RU" sz="1400" dirty="0" smtClean="0">
              <a:solidFill>
                <a:schemeClr val="tx1"/>
              </a:solidFill>
            </a:rPr>
            <a:t>Повышение навыков мелких и точных движений пальцев обеих рук</a:t>
          </a:r>
          <a:endParaRPr lang="ru-RU" sz="1400" dirty="0">
            <a:solidFill>
              <a:schemeClr val="tx1"/>
            </a:solidFill>
          </a:endParaRPr>
        </a:p>
      </dgm:t>
    </dgm:pt>
    <dgm:pt modelId="{1B6E84DE-20FE-44BB-96CF-873F3B69B186}" type="parTrans" cxnId="{6A55FC73-3ABB-4366-B42F-DB9BE2CAEAD7}">
      <dgm:prSet/>
      <dgm:spPr/>
      <dgm:t>
        <a:bodyPr/>
        <a:lstStyle/>
        <a:p>
          <a:endParaRPr lang="ru-RU" dirty="0"/>
        </a:p>
      </dgm:t>
    </dgm:pt>
    <dgm:pt modelId="{8D226481-09EF-4DB2-99B2-EE0768B3CF1D}" type="sibTrans" cxnId="{6A55FC73-3ABB-4366-B42F-DB9BE2CAEAD7}">
      <dgm:prSet/>
      <dgm:spPr/>
      <dgm:t>
        <a:bodyPr/>
        <a:lstStyle/>
        <a:p>
          <a:endParaRPr lang="ru-RU"/>
        </a:p>
      </dgm:t>
    </dgm:pt>
    <dgm:pt modelId="{4C219F81-8385-4EF1-974B-F064D61A58E4}">
      <dgm:prSet phldrT="[Текст]" custT="1"/>
      <dgm:spPr/>
      <dgm:t>
        <a:bodyPr/>
        <a:lstStyle/>
        <a:p>
          <a:pPr algn="ctr"/>
          <a:r>
            <a:rPr lang="ru-RU" sz="1400" dirty="0" smtClean="0">
              <a:solidFill>
                <a:schemeClr val="tx1"/>
              </a:solidFill>
            </a:rPr>
            <a:t>Стимулирование самообразования </a:t>
          </a:r>
          <a:endParaRPr lang="ru-RU" sz="1400" dirty="0">
            <a:solidFill>
              <a:schemeClr val="tx1"/>
            </a:solidFill>
          </a:endParaRPr>
        </a:p>
      </dgm:t>
    </dgm:pt>
    <dgm:pt modelId="{349B4DF1-331E-48AD-8416-317714C0B623}" type="parTrans" cxnId="{47072C34-D6D5-4A22-AAEB-95128E71440B}">
      <dgm:prSet/>
      <dgm:spPr/>
      <dgm:t>
        <a:bodyPr/>
        <a:lstStyle/>
        <a:p>
          <a:endParaRPr lang="ru-RU" dirty="0"/>
        </a:p>
      </dgm:t>
    </dgm:pt>
    <dgm:pt modelId="{A5A7B69E-7286-44DF-87EB-35424570265E}" type="sibTrans" cxnId="{47072C34-D6D5-4A22-AAEB-95128E71440B}">
      <dgm:prSet/>
      <dgm:spPr/>
      <dgm:t>
        <a:bodyPr/>
        <a:lstStyle/>
        <a:p>
          <a:endParaRPr lang="ru-RU"/>
        </a:p>
      </dgm:t>
    </dgm:pt>
    <dgm:pt modelId="{4D2C4503-9683-4CD5-89D9-584FF0E1F4B6}">
      <dgm:prSet phldrT="[Текст]"/>
      <dgm:spPr/>
      <dgm:t>
        <a:bodyPr/>
        <a:lstStyle/>
        <a:p>
          <a:endParaRPr lang="ru-RU" dirty="0"/>
        </a:p>
      </dgm:t>
    </dgm:pt>
    <dgm:pt modelId="{32F54B55-2357-4324-B20D-59E2427EC82D}" type="parTrans" cxnId="{C288576A-24FD-4237-9F92-2B64C952363B}">
      <dgm:prSet/>
      <dgm:spPr/>
      <dgm:t>
        <a:bodyPr/>
        <a:lstStyle/>
        <a:p>
          <a:endParaRPr lang="ru-RU"/>
        </a:p>
      </dgm:t>
    </dgm:pt>
    <dgm:pt modelId="{EBBE72D6-4813-44BC-9590-6B1726E85147}" type="sibTrans" cxnId="{C288576A-24FD-4237-9F92-2B64C952363B}">
      <dgm:prSet/>
      <dgm:spPr/>
      <dgm:t>
        <a:bodyPr/>
        <a:lstStyle/>
        <a:p>
          <a:endParaRPr lang="ru-RU"/>
        </a:p>
      </dgm:t>
    </dgm:pt>
    <dgm:pt modelId="{129500AD-C2F2-4252-A808-8968BC095C09}">
      <dgm:prSet phldrT="[Текст]" custT="1"/>
      <dgm:spPr/>
      <dgm:t>
        <a:bodyPr/>
        <a:lstStyle/>
        <a:p>
          <a:r>
            <a:rPr lang="ru-RU" sz="1400" dirty="0" smtClean="0">
              <a:solidFill>
                <a:schemeClr val="tx1"/>
              </a:solidFill>
            </a:rPr>
            <a:t>Развитие речи, составление и рассказывание сказок, создание игровых ситуаций.</a:t>
          </a:r>
          <a:endParaRPr lang="ru-RU" sz="1400" dirty="0">
            <a:solidFill>
              <a:schemeClr val="tx1"/>
            </a:solidFill>
          </a:endParaRPr>
        </a:p>
      </dgm:t>
    </dgm:pt>
    <dgm:pt modelId="{41A87FE9-14AA-46E1-8914-E6C2D3E35AC7}" type="parTrans" cxnId="{A3C1F07B-DF17-47F7-9D42-2ED24909194E}">
      <dgm:prSet/>
      <dgm:spPr/>
      <dgm:t>
        <a:bodyPr/>
        <a:lstStyle/>
        <a:p>
          <a:endParaRPr lang="ru-RU" dirty="0"/>
        </a:p>
      </dgm:t>
    </dgm:pt>
    <dgm:pt modelId="{3D429739-DC85-4DC0-93E4-97EA261B3DFC}" type="sibTrans" cxnId="{A3C1F07B-DF17-47F7-9D42-2ED24909194E}">
      <dgm:prSet/>
      <dgm:spPr/>
      <dgm:t>
        <a:bodyPr/>
        <a:lstStyle/>
        <a:p>
          <a:endParaRPr lang="ru-RU"/>
        </a:p>
      </dgm:t>
    </dgm:pt>
    <dgm:pt modelId="{FE0DA771-0D98-450F-9321-35ED8F856F53}" type="pres">
      <dgm:prSet presAssocID="{8D0D76A3-4F38-4B5F-A1D8-BE4582AD7D39}" presName="Name0" presStyleCnt="0">
        <dgm:presLayoutVars>
          <dgm:chMax val="1"/>
          <dgm:dir/>
          <dgm:animLvl val="ctr"/>
          <dgm:resizeHandles val="exact"/>
        </dgm:presLayoutVars>
      </dgm:prSet>
      <dgm:spPr/>
      <dgm:t>
        <a:bodyPr/>
        <a:lstStyle/>
        <a:p>
          <a:endParaRPr lang="ru-RU"/>
        </a:p>
      </dgm:t>
    </dgm:pt>
    <dgm:pt modelId="{8FB739C1-9BF7-4EFB-B2BA-421D6FF24906}" type="pres">
      <dgm:prSet presAssocID="{184B9BCE-C9D7-41F5-83EB-E51451806DDE}" presName="centerShape" presStyleLbl="node0" presStyleIdx="0" presStyleCnt="1" custScaleX="135137"/>
      <dgm:spPr/>
      <dgm:t>
        <a:bodyPr/>
        <a:lstStyle/>
        <a:p>
          <a:endParaRPr lang="ru-RU"/>
        </a:p>
      </dgm:t>
    </dgm:pt>
    <dgm:pt modelId="{50DD0CA2-08A9-4A47-8A98-3FE4A7D05B5E}" type="pres">
      <dgm:prSet presAssocID="{26C8A079-61BA-4158-810D-DA13AE844334}" presName="parTrans" presStyleLbl="sibTrans2D1" presStyleIdx="0" presStyleCnt="7"/>
      <dgm:spPr/>
      <dgm:t>
        <a:bodyPr/>
        <a:lstStyle/>
        <a:p>
          <a:endParaRPr lang="ru-RU"/>
        </a:p>
      </dgm:t>
    </dgm:pt>
    <dgm:pt modelId="{D8B53E51-5928-41B5-A591-418E0FF92FB7}" type="pres">
      <dgm:prSet presAssocID="{26C8A079-61BA-4158-810D-DA13AE844334}" presName="connectorText" presStyleLbl="sibTrans2D1" presStyleIdx="0" presStyleCnt="7"/>
      <dgm:spPr/>
      <dgm:t>
        <a:bodyPr/>
        <a:lstStyle/>
        <a:p>
          <a:endParaRPr lang="ru-RU"/>
        </a:p>
      </dgm:t>
    </dgm:pt>
    <dgm:pt modelId="{1B600FC1-8A72-4D6C-83EF-122C2BD31586}" type="pres">
      <dgm:prSet presAssocID="{04573F39-0ECF-438D-BA49-FF7E5990A03E}" presName="node" presStyleLbl="node1" presStyleIdx="0" presStyleCnt="7" custScaleX="124975">
        <dgm:presLayoutVars>
          <dgm:bulletEnabled val="1"/>
        </dgm:presLayoutVars>
      </dgm:prSet>
      <dgm:spPr/>
      <dgm:t>
        <a:bodyPr/>
        <a:lstStyle/>
        <a:p>
          <a:endParaRPr lang="ru-RU"/>
        </a:p>
      </dgm:t>
    </dgm:pt>
    <dgm:pt modelId="{FDCD99F2-9FDD-4CA9-869A-D0E0BDEE74AD}" type="pres">
      <dgm:prSet presAssocID="{D327F2F8-F06C-4B20-93DC-F591C00A89C5}" presName="parTrans" presStyleLbl="sibTrans2D1" presStyleIdx="1" presStyleCnt="7"/>
      <dgm:spPr/>
      <dgm:t>
        <a:bodyPr/>
        <a:lstStyle/>
        <a:p>
          <a:endParaRPr lang="ru-RU"/>
        </a:p>
      </dgm:t>
    </dgm:pt>
    <dgm:pt modelId="{2CCC6927-D780-4F86-A19A-D632F42B9A9E}" type="pres">
      <dgm:prSet presAssocID="{D327F2F8-F06C-4B20-93DC-F591C00A89C5}" presName="connectorText" presStyleLbl="sibTrans2D1" presStyleIdx="1" presStyleCnt="7"/>
      <dgm:spPr/>
      <dgm:t>
        <a:bodyPr/>
        <a:lstStyle/>
        <a:p>
          <a:endParaRPr lang="ru-RU"/>
        </a:p>
      </dgm:t>
    </dgm:pt>
    <dgm:pt modelId="{F5CA95E3-7D44-40D2-993A-FF913E2BF493}" type="pres">
      <dgm:prSet presAssocID="{3A0D53A5-1A75-4FE7-A9B7-813AFC6802E4}" presName="node" presStyleLbl="node1" presStyleIdx="1" presStyleCnt="7" custScaleX="140751" custRadScaleRad="104572" custRadScaleInc="6249">
        <dgm:presLayoutVars>
          <dgm:bulletEnabled val="1"/>
        </dgm:presLayoutVars>
      </dgm:prSet>
      <dgm:spPr/>
      <dgm:t>
        <a:bodyPr/>
        <a:lstStyle/>
        <a:p>
          <a:endParaRPr lang="ru-RU"/>
        </a:p>
      </dgm:t>
    </dgm:pt>
    <dgm:pt modelId="{269C21E5-2FB3-45F6-A8FB-2CF9697B02B2}" type="pres">
      <dgm:prSet presAssocID="{9F83FF25-4D17-4AB5-9054-F5E0FBFE6F52}" presName="parTrans" presStyleLbl="sibTrans2D1" presStyleIdx="2" presStyleCnt="7"/>
      <dgm:spPr/>
      <dgm:t>
        <a:bodyPr/>
        <a:lstStyle/>
        <a:p>
          <a:endParaRPr lang="ru-RU"/>
        </a:p>
      </dgm:t>
    </dgm:pt>
    <dgm:pt modelId="{881830B3-B8E1-4108-9239-6D9C5C3A88D4}" type="pres">
      <dgm:prSet presAssocID="{9F83FF25-4D17-4AB5-9054-F5E0FBFE6F52}" presName="connectorText" presStyleLbl="sibTrans2D1" presStyleIdx="2" presStyleCnt="7"/>
      <dgm:spPr/>
      <dgm:t>
        <a:bodyPr/>
        <a:lstStyle/>
        <a:p>
          <a:endParaRPr lang="ru-RU"/>
        </a:p>
      </dgm:t>
    </dgm:pt>
    <dgm:pt modelId="{033153C3-043B-46EF-9376-BE479262735E}" type="pres">
      <dgm:prSet presAssocID="{14AE1E21-DE27-41D9-9891-4BA94309D5EE}" presName="node" presStyleLbl="node1" presStyleIdx="2" presStyleCnt="7" custScaleX="128904" custScaleY="100208" custRadScaleRad="122460" custRadScaleInc="-14576">
        <dgm:presLayoutVars>
          <dgm:bulletEnabled val="1"/>
        </dgm:presLayoutVars>
      </dgm:prSet>
      <dgm:spPr/>
      <dgm:t>
        <a:bodyPr/>
        <a:lstStyle/>
        <a:p>
          <a:endParaRPr lang="ru-RU"/>
        </a:p>
      </dgm:t>
    </dgm:pt>
    <dgm:pt modelId="{AB52836A-8AF0-4C31-B71E-86CA056DE1DB}" type="pres">
      <dgm:prSet presAssocID="{9F108986-F8D5-48BA-BB64-5951B2C5027B}" presName="parTrans" presStyleLbl="sibTrans2D1" presStyleIdx="3" presStyleCnt="7"/>
      <dgm:spPr/>
      <dgm:t>
        <a:bodyPr/>
        <a:lstStyle/>
        <a:p>
          <a:endParaRPr lang="ru-RU"/>
        </a:p>
      </dgm:t>
    </dgm:pt>
    <dgm:pt modelId="{4BFB31E6-D9CA-4B32-B661-047BFDF2CDBB}" type="pres">
      <dgm:prSet presAssocID="{9F108986-F8D5-48BA-BB64-5951B2C5027B}" presName="connectorText" presStyleLbl="sibTrans2D1" presStyleIdx="3" presStyleCnt="7"/>
      <dgm:spPr/>
      <dgm:t>
        <a:bodyPr/>
        <a:lstStyle/>
        <a:p>
          <a:endParaRPr lang="ru-RU"/>
        </a:p>
      </dgm:t>
    </dgm:pt>
    <dgm:pt modelId="{EE03B288-8EF1-4C35-A1BF-6C4ECE687D41}" type="pres">
      <dgm:prSet presAssocID="{095F68E6-A79C-471D-9D4F-337E44A95E09}" presName="node" presStyleLbl="node1" presStyleIdx="3" presStyleCnt="7" custScaleX="151393" custRadScaleRad="105606" custRadScaleInc="-26790">
        <dgm:presLayoutVars>
          <dgm:bulletEnabled val="1"/>
        </dgm:presLayoutVars>
      </dgm:prSet>
      <dgm:spPr/>
      <dgm:t>
        <a:bodyPr/>
        <a:lstStyle/>
        <a:p>
          <a:endParaRPr lang="ru-RU"/>
        </a:p>
      </dgm:t>
    </dgm:pt>
    <dgm:pt modelId="{5F6DFE95-42C6-4DB7-9204-A9E802D062DD}" type="pres">
      <dgm:prSet presAssocID="{1B6E84DE-20FE-44BB-96CF-873F3B69B186}" presName="parTrans" presStyleLbl="sibTrans2D1" presStyleIdx="4" presStyleCnt="7"/>
      <dgm:spPr/>
      <dgm:t>
        <a:bodyPr/>
        <a:lstStyle/>
        <a:p>
          <a:endParaRPr lang="ru-RU"/>
        </a:p>
      </dgm:t>
    </dgm:pt>
    <dgm:pt modelId="{EE5A9949-F923-4F8B-80AC-3C48EE1B2B1C}" type="pres">
      <dgm:prSet presAssocID="{1B6E84DE-20FE-44BB-96CF-873F3B69B186}" presName="connectorText" presStyleLbl="sibTrans2D1" presStyleIdx="4" presStyleCnt="7"/>
      <dgm:spPr/>
      <dgm:t>
        <a:bodyPr/>
        <a:lstStyle/>
        <a:p>
          <a:endParaRPr lang="ru-RU"/>
        </a:p>
      </dgm:t>
    </dgm:pt>
    <dgm:pt modelId="{44E41018-E07E-4CB7-BD6B-8AB9528DC812}" type="pres">
      <dgm:prSet presAssocID="{FD592968-9259-4F11-8985-E5D7C6407EF2}" presName="node" presStyleLbl="node1" presStyleIdx="4" presStyleCnt="7" custScaleX="149484" custRadScaleRad="102088" custRadScaleInc="26394">
        <dgm:presLayoutVars>
          <dgm:bulletEnabled val="1"/>
        </dgm:presLayoutVars>
      </dgm:prSet>
      <dgm:spPr/>
      <dgm:t>
        <a:bodyPr/>
        <a:lstStyle/>
        <a:p>
          <a:endParaRPr lang="ru-RU"/>
        </a:p>
      </dgm:t>
    </dgm:pt>
    <dgm:pt modelId="{6FAA283E-BE61-41CA-99D5-EE097E9AC091}" type="pres">
      <dgm:prSet presAssocID="{349B4DF1-331E-48AD-8416-317714C0B623}" presName="parTrans" presStyleLbl="sibTrans2D1" presStyleIdx="5" presStyleCnt="7"/>
      <dgm:spPr/>
      <dgm:t>
        <a:bodyPr/>
        <a:lstStyle/>
        <a:p>
          <a:endParaRPr lang="ru-RU"/>
        </a:p>
      </dgm:t>
    </dgm:pt>
    <dgm:pt modelId="{0EE257BD-50B5-4D67-8BC0-54042F8BA316}" type="pres">
      <dgm:prSet presAssocID="{349B4DF1-331E-48AD-8416-317714C0B623}" presName="connectorText" presStyleLbl="sibTrans2D1" presStyleIdx="5" presStyleCnt="7"/>
      <dgm:spPr/>
      <dgm:t>
        <a:bodyPr/>
        <a:lstStyle/>
        <a:p>
          <a:endParaRPr lang="ru-RU"/>
        </a:p>
      </dgm:t>
    </dgm:pt>
    <dgm:pt modelId="{F99361C3-5D3D-4C14-8D28-A07234594051}" type="pres">
      <dgm:prSet presAssocID="{4C219F81-8385-4EF1-974B-F064D61A58E4}" presName="node" presStyleLbl="node1" presStyleIdx="5" presStyleCnt="7" custScaleX="133281" custScaleY="97759" custRadScaleRad="109726" custRadScaleInc="20522">
        <dgm:presLayoutVars>
          <dgm:bulletEnabled val="1"/>
        </dgm:presLayoutVars>
      </dgm:prSet>
      <dgm:spPr/>
      <dgm:t>
        <a:bodyPr/>
        <a:lstStyle/>
        <a:p>
          <a:endParaRPr lang="ru-RU"/>
        </a:p>
      </dgm:t>
    </dgm:pt>
    <dgm:pt modelId="{260DBD5C-6137-4ACF-A10B-8699A070A6B4}" type="pres">
      <dgm:prSet presAssocID="{41A87FE9-14AA-46E1-8914-E6C2D3E35AC7}" presName="parTrans" presStyleLbl="sibTrans2D1" presStyleIdx="6" presStyleCnt="7"/>
      <dgm:spPr/>
      <dgm:t>
        <a:bodyPr/>
        <a:lstStyle/>
        <a:p>
          <a:endParaRPr lang="ru-RU"/>
        </a:p>
      </dgm:t>
    </dgm:pt>
    <dgm:pt modelId="{C3D8AE58-8621-4CC6-9AE3-BFD1B6655F94}" type="pres">
      <dgm:prSet presAssocID="{41A87FE9-14AA-46E1-8914-E6C2D3E35AC7}" presName="connectorText" presStyleLbl="sibTrans2D1" presStyleIdx="6" presStyleCnt="7"/>
      <dgm:spPr/>
      <dgm:t>
        <a:bodyPr/>
        <a:lstStyle/>
        <a:p>
          <a:endParaRPr lang="ru-RU"/>
        </a:p>
      </dgm:t>
    </dgm:pt>
    <dgm:pt modelId="{763A2B18-0C7E-4FEA-A0CD-00D4C024D91D}" type="pres">
      <dgm:prSet presAssocID="{129500AD-C2F2-4252-A808-8968BC095C09}" presName="node" presStyleLbl="node1" presStyleIdx="6" presStyleCnt="7" custScaleX="148255">
        <dgm:presLayoutVars>
          <dgm:bulletEnabled val="1"/>
        </dgm:presLayoutVars>
      </dgm:prSet>
      <dgm:spPr/>
      <dgm:t>
        <a:bodyPr/>
        <a:lstStyle/>
        <a:p>
          <a:endParaRPr lang="ru-RU"/>
        </a:p>
      </dgm:t>
    </dgm:pt>
  </dgm:ptLst>
  <dgm:cxnLst>
    <dgm:cxn modelId="{24704626-D743-4470-A54E-9EC12E15FDA4}" srcId="{184B9BCE-C9D7-41F5-83EB-E51451806DDE}" destId="{095F68E6-A79C-471D-9D4F-337E44A95E09}" srcOrd="3" destOrd="0" parTransId="{9F108986-F8D5-48BA-BB64-5951B2C5027B}" sibTransId="{8D2C4236-9AF1-4749-A745-2CC96597BF6D}"/>
    <dgm:cxn modelId="{7A976567-5F46-4977-B316-820C81072191}" type="presOf" srcId="{129500AD-C2F2-4252-A808-8968BC095C09}" destId="{763A2B18-0C7E-4FEA-A0CD-00D4C024D91D}" srcOrd="0" destOrd="0" presId="urn:microsoft.com/office/officeart/2005/8/layout/radial5"/>
    <dgm:cxn modelId="{175036A3-726D-47AF-856B-2D9C322C00B4}" srcId="{8D0D76A3-4F38-4B5F-A1D8-BE4582AD7D39}" destId="{184B9BCE-C9D7-41F5-83EB-E51451806DDE}" srcOrd="0" destOrd="0" parTransId="{F8230468-0127-440E-81D5-34E35FBAA3E4}" sibTransId="{F12F8D9D-7C6B-45EB-A847-D3D469FF9A12}"/>
    <dgm:cxn modelId="{9BEA38A2-66DE-4848-B559-3742FF841D56}" type="presOf" srcId="{26C8A079-61BA-4158-810D-DA13AE844334}" destId="{50DD0CA2-08A9-4A47-8A98-3FE4A7D05B5E}" srcOrd="0" destOrd="0" presId="urn:microsoft.com/office/officeart/2005/8/layout/radial5"/>
    <dgm:cxn modelId="{4CD9D98C-42A9-44D1-A8A2-EB09A083C923}" type="presOf" srcId="{4C219F81-8385-4EF1-974B-F064D61A58E4}" destId="{F99361C3-5D3D-4C14-8D28-A07234594051}" srcOrd="0" destOrd="0" presId="urn:microsoft.com/office/officeart/2005/8/layout/radial5"/>
    <dgm:cxn modelId="{25DFF813-4E2D-460F-8B99-BAD565B60700}" type="presOf" srcId="{04573F39-0ECF-438D-BA49-FF7E5990A03E}" destId="{1B600FC1-8A72-4D6C-83EF-122C2BD31586}" srcOrd="0" destOrd="0" presId="urn:microsoft.com/office/officeart/2005/8/layout/radial5"/>
    <dgm:cxn modelId="{24F2264D-4765-44CB-9F28-3CDB70E95D71}" srcId="{184B9BCE-C9D7-41F5-83EB-E51451806DDE}" destId="{3A0D53A5-1A75-4FE7-A9B7-813AFC6802E4}" srcOrd="1" destOrd="0" parTransId="{D327F2F8-F06C-4B20-93DC-F591C00A89C5}" sibTransId="{B38ECB39-526C-4481-8BA4-551A62CD026A}"/>
    <dgm:cxn modelId="{16CE1C07-AE30-43D9-932E-169846AC930E}" srcId="{184B9BCE-C9D7-41F5-83EB-E51451806DDE}" destId="{04573F39-0ECF-438D-BA49-FF7E5990A03E}" srcOrd="0" destOrd="0" parTransId="{26C8A079-61BA-4158-810D-DA13AE844334}" sibTransId="{6D391D59-48BC-42EA-851F-E6F715E9A48D}"/>
    <dgm:cxn modelId="{AB893CD9-3494-4FA2-9153-986C76CA60E6}" srcId="{184B9BCE-C9D7-41F5-83EB-E51451806DDE}" destId="{14AE1E21-DE27-41D9-9891-4BA94309D5EE}" srcOrd="2" destOrd="0" parTransId="{9F83FF25-4D17-4AB5-9054-F5E0FBFE6F52}" sibTransId="{39A2042F-C860-43D9-9436-D08D25F8BF11}"/>
    <dgm:cxn modelId="{FBC1E039-8DD7-4F39-B74D-5489D3C47457}" type="presOf" srcId="{1B6E84DE-20FE-44BB-96CF-873F3B69B186}" destId="{5F6DFE95-42C6-4DB7-9204-A9E802D062DD}" srcOrd="0" destOrd="0" presId="urn:microsoft.com/office/officeart/2005/8/layout/radial5"/>
    <dgm:cxn modelId="{6AA1B46E-DD52-4931-AA3C-832F90C2E19A}" type="presOf" srcId="{41A87FE9-14AA-46E1-8914-E6C2D3E35AC7}" destId="{C3D8AE58-8621-4CC6-9AE3-BFD1B6655F94}" srcOrd="1" destOrd="0" presId="urn:microsoft.com/office/officeart/2005/8/layout/radial5"/>
    <dgm:cxn modelId="{8A776F03-B736-4D20-BC9A-ABD590FE80FB}" type="presOf" srcId="{9F108986-F8D5-48BA-BB64-5951B2C5027B}" destId="{AB52836A-8AF0-4C31-B71E-86CA056DE1DB}" srcOrd="0" destOrd="0" presId="urn:microsoft.com/office/officeart/2005/8/layout/radial5"/>
    <dgm:cxn modelId="{47072C34-D6D5-4A22-AAEB-95128E71440B}" srcId="{184B9BCE-C9D7-41F5-83EB-E51451806DDE}" destId="{4C219F81-8385-4EF1-974B-F064D61A58E4}" srcOrd="5" destOrd="0" parTransId="{349B4DF1-331E-48AD-8416-317714C0B623}" sibTransId="{A5A7B69E-7286-44DF-87EB-35424570265E}"/>
    <dgm:cxn modelId="{C288576A-24FD-4237-9F92-2B64C952363B}" srcId="{8D0D76A3-4F38-4B5F-A1D8-BE4582AD7D39}" destId="{4D2C4503-9683-4CD5-89D9-584FF0E1F4B6}" srcOrd="1" destOrd="0" parTransId="{32F54B55-2357-4324-B20D-59E2427EC82D}" sibTransId="{EBBE72D6-4813-44BC-9590-6B1726E85147}"/>
    <dgm:cxn modelId="{4E5C7A06-188F-41E3-A9BA-3D41E3E4956F}" type="presOf" srcId="{8D0D76A3-4F38-4B5F-A1D8-BE4582AD7D39}" destId="{FE0DA771-0D98-450F-9321-35ED8F856F53}" srcOrd="0" destOrd="0" presId="urn:microsoft.com/office/officeart/2005/8/layout/radial5"/>
    <dgm:cxn modelId="{E9429075-B7A4-4716-AAEA-D3FA5A542D79}" type="presOf" srcId="{14AE1E21-DE27-41D9-9891-4BA94309D5EE}" destId="{033153C3-043B-46EF-9376-BE479262735E}" srcOrd="0" destOrd="0" presId="urn:microsoft.com/office/officeart/2005/8/layout/radial5"/>
    <dgm:cxn modelId="{6A55FC73-3ABB-4366-B42F-DB9BE2CAEAD7}" srcId="{184B9BCE-C9D7-41F5-83EB-E51451806DDE}" destId="{FD592968-9259-4F11-8985-E5D7C6407EF2}" srcOrd="4" destOrd="0" parTransId="{1B6E84DE-20FE-44BB-96CF-873F3B69B186}" sibTransId="{8D226481-09EF-4DB2-99B2-EE0768B3CF1D}"/>
    <dgm:cxn modelId="{BDD82907-0AD3-404A-B049-167155CDA2B3}" type="presOf" srcId="{1B6E84DE-20FE-44BB-96CF-873F3B69B186}" destId="{EE5A9949-F923-4F8B-80AC-3C48EE1B2B1C}" srcOrd="1" destOrd="0" presId="urn:microsoft.com/office/officeart/2005/8/layout/radial5"/>
    <dgm:cxn modelId="{9D7ACDE1-F74A-4340-A137-069D4C0B889D}" type="presOf" srcId="{FD592968-9259-4F11-8985-E5D7C6407EF2}" destId="{44E41018-E07E-4CB7-BD6B-8AB9528DC812}" srcOrd="0" destOrd="0" presId="urn:microsoft.com/office/officeart/2005/8/layout/radial5"/>
    <dgm:cxn modelId="{B40072B9-F6C6-43AD-942A-C91D851D9354}" type="presOf" srcId="{095F68E6-A79C-471D-9D4F-337E44A95E09}" destId="{EE03B288-8EF1-4C35-A1BF-6C4ECE687D41}" srcOrd="0" destOrd="0" presId="urn:microsoft.com/office/officeart/2005/8/layout/radial5"/>
    <dgm:cxn modelId="{A3C1F07B-DF17-47F7-9D42-2ED24909194E}" srcId="{184B9BCE-C9D7-41F5-83EB-E51451806DDE}" destId="{129500AD-C2F2-4252-A808-8968BC095C09}" srcOrd="6" destOrd="0" parTransId="{41A87FE9-14AA-46E1-8914-E6C2D3E35AC7}" sibTransId="{3D429739-DC85-4DC0-93E4-97EA261B3DFC}"/>
    <dgm:cxn modelId="{7D2F3697-7404-4F11-8DC8-9664F2DB24EB}" type="presOf" srcId="{349B4DF1-331E-48AD-8416-317714C0B623}" destId="{0EE257BD-50B5-4D67-8BC0-54042F8BA316}" srcOrd="1" destOrd="0" presId="urn:microsoft.com/office/officeart/2005/8/layout/radial5"/>
    <dgm:cxn modelId="{D42C66F1-740D-44C3-9CEE-AEB1DD4DF185}" type="presOf" srcId="{9F83FF25-4D17-4AB5-9054-F5E0FBFE6F52}" destId="{269C21E5-2FB3-45F6-A8FB-2CF9697B02B2}" srcOrd="0" destOrd="0" presId="urn:microsoft.com/office/officeart/2005/8/layout/radial5"/>
    <dgm:cxn modelId="{6A6EC1D9-09E0-4DB3-8E4E-DF5EF42D0BEF}" type="presOf" srcId="{9F108986-F8D5-48BA-BB64-5951B2C5027B}" destId="{4BFB31E6-D9CA-4B32-B661-047BFDF2CDBB}" srcOrd="1" destOrd="0" presId="urn:microsoft.com/office/officeart/2005/8/layout/radial5"/>
    <dgm:cxn modelId="{F97C6542-16D4-48E3-90C8-CC24978CB3A2}" type="presOf" srcId="{349B4DF1-331E-48AD-8416-317714C0B623}" destId="{6FAA283E-BE61-41CA-99D5-EE097E9AC091}" srcOrd="0" destOrd="0" presId="urn:microsoft.com/office/officeart/2005/8/layout/radial5"/>
    <dgm:cxn modelId="{C9B1C98F-88F7-4042-AE60-A3BAA81554B9}" type="presOf" srcId="{D327F2F8-F06C-4B20-93DC-F591C00A89C5}" destId="{2CCC6927-D780-4F86-A19A-D632F42B9A9E}" srcOrd="1" destOrd="0" presId="urn:microsoft.com/office/officeart/2005/8/layout/radial5"/>
    <dgm:cxn modelId="{2A21C37B-DDF4-4962-95A0-CACDC55D02F4}" type="presOf" srcId="{3A0D53A5-1A75-4FE7-A9B7-813AFC6802E4}" destId="{F5CA95E3-7D44-40D2-993A-FF913E2BF493}" srcOrd="0" destOrd="0" presId="urn:microsoft.com/office/officeart/2005/8/layout/radial5"/>
    <dgm:cxn modelId="{2D7DE156-887F-40BD-8770-6E4900927B26}" type="presOf" srcId="{184B9BCE-C9D7-41F5-83EB-E51451806DDE}" destId="{8FB739C1-9BF7-4EFB-B2BA-421D6FF24906}" srcOrd="0" destOrd="0" presId="urn:microsoft.com/office/officeart/2005/8/layout/radial5"/>
    <dgm:cxn modelId="{F625CC00-860E-4005-8691-1BF644E626F8}" type="presOf" srcId="{26C8A079-61BA-4158-810D-DA13AE844334}" destId="{D8B53E51-5928-41B5-A591-418E0FF92FB7}" srcOrd="1" destOrd="0" presId="urn:microsoft.com/office/officeart/2005/8/layout/radial5"/>
    <dgm:cxn modelId="{CC9A30D3-0E0D-4D44-AEC5-59973D396B2A}" type="presOf" srcId="{9F83FF25-4D17-4AB5-9054-F5E0FBFE6F52}" destId="{881830B3-B8E1-4108-9239-6D9C5C3A88D4}" srcOrd="1" destOrd="0" presId="urn:microsoft.com/office/officeart/2005/8/layout/radial5"/>
    <dgm:cxn modelId="{DB6E1BF3-81A9-4F14-B5B8-F68A169214E4}" type="presOf" srcId="{D327F2F8-F06C-4B20-93DC-F591C00A89C5}" destId="{FDCD99F2-9FDD-4CA9-869A-D0E0BDEE74AD}" srcOrd="0" destOrd="0" presId="urn:microsoft.com/office/officeart/2005/8/layout/radial5"/>
    <dgm:cxn modelId="{18126ECA-0FC6-452E-A903-4F5A552CC6AB}" type="presOf" srcId="{41A87FE9-14AA-46E1-8914-E6C2D3E35AC7}" destId="{260DBD5C-6137-4ACF-A10B-8699A070A6B4}" srcOrd="0" destOrd="0" presId="urn:microsoft.com/office/officeart/2005/8/layout/radial5"/>
    <dgm:cxn modelId="{BA8E6931-464D-4C93-B4D6-6DF8EE2119FB}" type="presParOf" srcId="{FE0DA771-0D98-450F-9321-35ED8F856F53}" destId="{8FB739C1-9BF7-4EFB-B2BA-421D6FF24906}" srcOrd="0" destOrd="0" presId="urn:microsoft.com/office/officeart/2005/8/layout/radial5"/>
    <dgm:cxn modelId="{B5C60B20-67BC-4D44-9B5A-0D274C615E54}" type="presParOf" srcId="{FE0DA771-0D98-450F-9321-35ED8F856F53}" destId="{50DD0CA2-08A9-4A47-8A98-3FE4A7D05B5E}" srcOrd="1" destOrd="0" presId="urn:microsoft.com/office/officeart/2005/8/layout/radial5"/>
    <dgm:cxn modelId="{DBA3F78A-E191-4C61-A850-9B8EE5F73D3A}" type="presParOf" srcId="{50DD0CA2-08A9-4A47-8A98-3FE4A7D05B5E}" destId="{D8B53E51-5928-41B5-A591-418E0FF92FB7}" srcOrd="0" destOrd="0" presId="urn:microsoft.com/office/officeart/2005/8/layout/radial5"/>
    <dgm:cxn modelId="{CE5AC2E1-DFD9-4AA8-B813-648FA759C1DA}" type="presParOf" srcId="{FE0DA771-0D98-450F-9321-35ED8F856F53}" destId="{1B600FC1-8A72-4D6C-83EF-122C2BD31586}" srcOrd="2" destOrd="0" presId="urn:microsoft.com/office/officeart/2005/8/layout/radial5"/>
    <dgm:cxn modelId="{B9BDCFC0-D5AA-4E09-ADC0-A7A72E0ADBD0}" type="presParOf" srcId="{FE0DA771-0D98-450F-9321-35ED8F856F53}" destId="{FDCD99F2-9FDD-4CA9-869A-D0E0BDEE74AD}" srcOrd="3" destOrd="0" presId="urn:microsoft.com/office/officeart/2005/8/layout/radial5"/>
    <dgm:cxn modelId="{A0EC75BC-CCC5-4B62-8D73-69EF0D51FB82}" type="presParOf" srcId="{FDCD99F2-9FDD-4CA9-869A-D0E0BDEE74AD}" destId="{2CCC6927-D780-4F86-A19A-D632F42B9A9E}" srcOrd="0" destOrd="0" presId="urn:microsoft.com/office/officeart/2005/8/layout/radial5"/>
    <dgm:cxn modelId="{638C0DF4-0840-45FE-9FA0-1B607BAA6047}" type="presParOf" srcId="{FE0DA771-0D98-450F-9321-35ED8F856F53}" destId="{F5CA95E3-7D44-40D2-993A-FF913E2BF493}" srcOrd="4" destOrd="0" presId="urn:microsoft.com/office/officeart/2005/8/layout/radial5"/>
    <dgm:cxn modelId="{83D7D667-3743-45DD-8C20-610A552DA657}" type="presParOf" srcId="{FE0DA771-0D98-450F-9321-35ED8F856F53}" destId="{269C21E5-2FB3-45F6-A8FB-2CF9697B02B2}" srcOrd="5" destOrd="0" presId="urn:microsoft.com/office/officeart/2005/8/layout/radial5"/>
    <dgm:cxn modelId="{E835ED93-5DDC-4890-AA35-5DFB2BBD6198}" type="presParOf" srcId="{269C21E5-2FB3-45F6-A8FB-2CF9697B02B2}" destId="{881830B3-B8E1-4108-9239-6D9C5C3A88D4}" srcOrd="0" destOrd="0" presId="urn:microsoft.com/office/officeart/2005/8/layout/radial5"/>
    <dgm:cxn modelId="{3589C299-DE4B-44AC-9D17-E50629DEB483}" type="presParOf" srcId="{FE0DA771-0D98-450F-9321-35ED8F856F53}" destId="{033153C3-043B-46EF-9376-BE479262735E}" srcOrd="6" destOrd="0" presId="urn:microsoft.com/office/officeart/2005/8/layout/radial5"/>
    <dgm:cxn modelId="{2428758B-E6B8-4EC2-8ACF-624E196679B7}" type="presParOf" srcId="{FE0DA771-0D98-450F-9321-35ED8F856F53}" destId="{AB52836A-8AF0-4C31-B71E-86CA056DE1DB}" srcOrd="7" destOrd="0" presId="urn:microsoft.com/office/officeart/2005/8/layout/radial5"/>
    <dgm:cxn modelId="{16D58701-68DE-453F-AD7F-681046E7D774}" type="presParOf" srcId="{AB52836A-8AF0-4C31-B71E-86CA056DE1DB}" destId="{4BFB31E6-D9CA-4B32-B661-047BFDF2CDBB}" srcOrd="0" destOrd="0" presId="urn:microsoft.com/office/officeart/2005/8/layout/radial5"/>
    <dgm:cxn modelId="{FE28EDD8-F9E3-4946-947D-5A54A08A98A9}" type="presParOf" srcId="{FE0DA771-0D98-450F-9321-35ED8F856F53}" destId="{EE03B288-8EF1-4C35-A1BF-6C4ECE687D41}" srcOrd="8" destOrd="0" presId="urn:microsoft.com/office/officeart/2005/8/layout/radial5"/>
    <dgm:cxn modelId="{BCCD6A1D-7A49-4889-A29B-1A4DBB026091}" type="presParOf" srcId="{FE0DA771-0D98-450F-9321-35ED8F856F53}" destId="{5F6DFE95-42C6-4DB7-9204-A9E802D062DD}" srcOrd="9" destOrd="0" presId="urn:microsoft.com/office/officeart/2005/8/layout/radial5"/>
    <dgm:cxn modelId="{21E3416A-A127-4424-886E-DE9AA2943279}" type="presParOf" srcId="{5F6DFE95-42C6-4DB7-9204-A9E802D062DD}" destId="{EE5A9949-F923-4F8B-80AC-3C48EE1B2B1C}" srcOrd="0" destOrd="0" presId="urn:microsoft.com/office/officeart/2005/8/layout/radial5"/>
    <dgm:cxn modelId="{2A6DD333-B7BF-49A2-B778-11A7E7C3D8E0}" type="presParOf" srcId="{FE0DA771-0D98-450F-9321-35ED8F856F53}" destId="{44E41018-E07E-4CB7-BD6B-8AB9528DC812}" srcOrd="10" destOrd="0" presId="urn:microsoft.com/office/officeart/2005/8/layout/radial5"/>
    <dgm:cxn modelId="{DD47B94E-9920-4280-A75F-CC33001042DD}" type="presParOf" srcId="{FE0DA771-0D98-450F-9321-35ED8F856F53}" destId="{6FAA283E-BE61-41CA-99D5-EE097E9AC091}" srcOrd="11" destOrd="0" presId="urn:microsoft.com/office/officeart/2005/8/layout/radial5"/>
    <dgm:cxn modelId="{D398186E-5D2C-4661-8E62-55E42AB26552}" type="presParOf" srcId="{6FAA283E-BE61-41CA-99D5-EE097E9AC091}" destId="{0EE257BD-50B5-4D67-8BC0-54042F8BA316}" srcOrd="0" destOrd="0" presId="urn:microsoft.com/office/officeart/2005/8/layout/radial5"/>
    <dgm:cxn modelId="{7FD0BDE0-A4E9-45EA-B448-758AF3CF12D1}" type="presParOf" srcId="{FE0DA771-0D98-450F-9321-35ED8F856F53}" destId="{F99361C3-5D3D-4C14-8D28-A07234594051}" srcOrd="12" destOrd="0" presId="urn:microsoft.com/office/officeart/2005/8/layout/radial5"/>
    <dgm:cxn modelId="{41B118D7-B122-47D5-876B-C27EFE33054D}" type="presParOf" srcId="{FE0DA771-0D98-450F-9321-35ED8F856F53}" destId="{260DBD5C-6137-4ACF-A10B-8699A070A6B4}" srcOrd="13" destOrd="0" presId="urn:microsoft.com/office/officeart/2005/8/layout/radial5"/>
    <dgm:cxn modelId="{D0363E18-0123-4DC0-9E1F-2839F010E2B2}" type="presParOf" srcId="{260DBD5C-6137-4ACF-A10B-8699A070A6B4}" destId="{C3D8AE58-8621-4CC6-9AE3-BFD1B6655F94}" srcOrd="0" destOrd="0" presId="urn:microsoft.com/office/officeart/2005/8/layout/radial5"/>
    <dgm:cxn modelId="{A607E282-3885-48A2-B6F6-43C1180BB10C}" type="presParOf" srcId="{FE0DA771-0D98-450F-9321-35ED8F856F53}" destId="{763A2B18-0C7E-4FEA-A0CD-00D4C024D91D}" srcOrd="14" destOrd="0" presId="urn:microsoft.com/office/officeart/2005/8/layout/radial5"/>
  </dgm:cxnLst>
  <dgm:bg>
    <a:solidFill>
      <a:schemeClr val="bg2">
        <a:lumMod val="9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739C1-9BF7-4EFB-B2BA-421D6FF24906}">
      <dsp:nvSpPr>
        <dsp:cNvPr id="0" name=""/>
        <dsp:cNvSpPr/>
      </dsp:nvSpPr>
      <dsp:spPr>
        <a:xfrm>
          <a:off x="3354926" y="2441570"/>
          <a:ext cx="2394328" cy="177177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95654">
            <a:lnSpc>
              <a:spcPct val="90000"/>
            </a:lnSpc>
            <a:spcBef>
              <a:spcPct val="0"/>
            </a:spcBef>
            <a:spcAft>
              <a:spcPct val="35000"/>
            </a:spcAft>
          </a:pPr>
          <a:r>
            <a:rPr lang="ru-RU" sz="1790" kern="1200" baseline="0" dirty="0" smtClean="0">
              <a:solidFill>
                <a:schemeClr val="tx1"/>
              </a:solidFill>
            </a:rPr>
            <a:t>оригами</a:t>
          </a:r>
          <a:endParaRPr lang="ru-RU" sz="1790" kern="1200" baseline="0" dirty="0">
            <a:solidFill>
              <a:schemeClr val="tx1"/>
            </a:solidFill>
          </a:endParaRPr>
        </a:p>
      </dsp:txBody>
      <dsp:txXfrm>
        <a:off x="3705567" y="2701041"/>
        <a:ext cx="1693046" cy="1252836"/>
      </dsp:txXfrm>
    </dsp:sp>
    <dsp:sp modelId="{50DD0CA2-08A9-4A47-8A98-3FE4A7D05B5E}">
      <dsp:nvSpPr>
        <dsp:cNvPr id="0" name=""/>
        <dsp:cNvSpPr/>
      </dsp:nvSpPr>
      <dsp:spPr>
        <a:xfrm rot="16200000">
          <a:off x="4346259" y="1750984"/>
          <a:ext cx="411662" cy="627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408009" y="1938284"/>
        <a:ext cx="288163" cy="376651"/>
      </dsp:txXfrm>
    </dsp:sp>
    <dsp:sp modelId="{1B600FC1-8A72-4D6C-83EF-122C2BD31586}">
      <dsp:nvSpPr>
        <dsp:cNvPr id="0" name=""/>
        <dsp:cNvSpPr/>
      </dsp:nvSpPr>
      <dsp:spPr>
        <a:xfrm>
          <a:off x="3513739" y="3153"/>
          <a:ext cx="2076703" cy="16616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Художественно-эстетическое развитие ребенка</a:t>
          </a:r>
          <a:endParaRPr lang="ru-RU" sz="1400" kern="1200" dirty="0">
            <a:solidFill>
              <a:schemeClr val="tx1"/>
            </a:solidFill>
          </a:endParaRPr>
        </a:p>
      </dsp:txBody>
      <dsp:txXfrm>
        <a:off x="3817865" y="246502"/>
        <a:ext cx="1468451" cy="1174996"/>
      </dsp:txXfrm>
    </dsp:sp>
    <dsp:sp modelId="{FDCD99F2-9FDD-4CA9-869A-D0E0BDEE74AD}">
      <dsp:nvSpPr>
        <dsp:cNvPr id="0" name=""/>
        <dsp:cNvSpPr/>
      </dsp:nvSpPr>
      <dsp:spPr>
        <a:xfrm rot="19382127">
          <a:off x="5459102" y="2220843"/>
          <a:ext cx="292693" cy="627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467926" y="2372793"/>
        <a:ext cx="204885" cy="376651"/>
      </dsp:txXfrm>
    </dsp:sp>
    <dsp:sp modelId="{F5CA95E3-7D44-40D2-993A-FF913E2BF493}">
      <dsp:nvSpPr>
        <dsp:cNvPr id="0" name=""/>
        <dsp:cNvSpPr/>
      </dsp:nvSpPr>
      <dsp:spPr>
        <a:xfrm>
          <a:off x="5466045" y="928692"/>
          <a:ext cx="2338852" cy="16616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Развитие пространственного воображения , глазомера, внимания и памяти.</a:t>
          </a:r>
          <a:endParaRPr lang="ru-RU" sz="1400" kern="1200" dirty="0">
            <a:solidFill>
              <a:schemeClr val="tx1"/>
            </a:solidFill>
          </a:endParaRPr>
        </a:p>
      </dsp:txBody>
      <dsp:txXfrm>
        <a:off x="5808562" y="1172041"/>
        <a:ext cx="1653818" cy="1174996"/>
      </dsp:txXfrm>
    </dsp:sp>
    <dsp:sp modelId="{269C21E5-2FB3-45F6-A8FB-2CF9697B02B2}">
      <dsp:nvSpPr>
        <dsp:cNvPr id="0" name=""/>
        <dsp:cNvSpPr/>
      </dsp:nvSpPr>
      <dsp:spPr>
        <a:xfrm rot="546542">
          <a:off x="5894542" y="3263081"/>
          <a:ext cx="427294" cy="627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895350" y="3378484"/>
        <a:ext cx="299106" cy="376651"/>
      </dsp:txXfrm>
    </dsp:sp>
    <dsp:sp modelId="{033153C3-043B-46EF-9376-BE479262735E}">
      <dsp:nvSpPr>
        <dsp:cNvPr id="0" name=""/>
        <dsp:cNvSpPr/>
      </dsp:nvSpPr>
      <dsp:spPr>
        <a:xfrm>
          <a:off x="6496076" y="2978292"/>
          <a:ext cx="2141991" cy="166515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Приобщение ребенка к общечеловеческим ценностям</a:t>
          </a:r>
          <a:endParaRPr lang="ru-RU" sz="1400" kern="1200" dirty="0">
            <a:solidFill>
              <a:schemeClr val="tx1"/>
            </a:solidFill>
          </a:endParaRPr>
        </a:p>
      </dsp:txBody>
      <dsp:txXfrm>
        <a:off x="6809763" y="3222148"/>
        <a:ext cx="1514617" cy="1177439"/>
      </dsp:txXfrm>
    </dsp:sp>
    <dsp:sp modelId="{AB52836A-8AF0-4C31-B71E-86CA056DE1DB}">
      <dsp:nvSpPr>
        <dsp:cNvPr id="0" name=""/>
        <dsp:cNvSpPr/>
      </dsp:nvSpPr>
      <dsp:spPr>
        <a:xfrm rot="3443811">
          <a:off x="5061397" y="4130643"/>
          <a:ext cx="410339" cy="627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089783" y="4204341"/>
        <a:ext cx="287237" cy="376651"/>
      </dsp:txXfrm>
    </dsp:sp>
    <dsp:sp modelId="{EE03B288-8EF1-4C35-A1BF-6C4ECE687D41}">
      <dsp:nvSpPr>
        <dsp:cNvPr id="0" name=""/>
        <dsp:cNvSpPr/>
      </dsp:nvSpPr>
      <dsp:spPr>
        <a:xfrm>
          <a:off x="4713081" y="4714914"/>
          <a:ext cx="2515689" cy="16616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Знакомство с основными геометрическими понятиями и схемами.</a:t>
          </a:r>
          <a:endParaRPr lang="ru-RU" sz="1400" kern="1200" dirty="0">
            <a:solidFill>
              <a:schemeClr val="tx1"/>
            </a:solidFill>
          </a:endParaRPr>
        </a:p>
      </dsp:txBody>
      <dsp:txXfrm>
        <a:off x="5081495" y="4958263"/>
        <a:ext cx="1778861" cy="1174996"/>
      </dsp:txXfrm>
    </dsp:sp>
    <dsp:sp modelId="{5F6DFE95-42C6-4DB7-9204-A9E802D062DD}">
      <dsp:nvSpPr>
        <dsp:cNvPr id="0" name=""/>
        <dsp:cNvSpPr/>
      </dsp:nvSpPr>
      <dsp:spPr>
        <a:xfrm rot="7350079">
          <a:off x="3679362" y="4096775"/>
          <a:ext cx="365248" cy="627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763587" y="4176119"/>
        <a:ext cx="255674" cy="376651"/>
      </dsp:txXfrm>
    </dsp:sp>
    <dsp:sp modelId="{44E41018-E07E-4CB7-BD6B-8AB9528DC812}">
      <dsp:nvSpPr>
        <dsp:cNvPr id="0" name=""/>
        <dsp:cNvSpPr/>
      </dsp:nvSpPr>
      <dsp:spPr>
        <a:xfrm>
          <a:off x="1942349" y="4643451"/>
          <a:ext cx="2483968" cy="16616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Повышение навыков мелких и точных движений пальцев обеих рук</a:t>
          </a:r>
          <a:endParaRPr lang="ru-RU" sz="1400" kern="1200" dirty="0">
            <a:solidFill>
              <a:schemeClr val="tx1"/>
            </a:solidFill>
          </a:endParaRPr>
        </a:p>
      </dsp:txBody>
      <dsp:txXfrm>
        <a:off x="2306118" y="4886800"/>
        <a:ext cx="1756430" cy="1174996"/>
      </dsp:txXfrm>
    </dsp:sp>
    <dsp:sp modelId="{6FAA283E-BE61-41CA-99D5-EE097E9AC091}">
      <dsp:nvSpPr>
        <dsp:cNvPr id="0" name=""/>
        <dsp:cNvSpPr/>
      </dsp:nvSpPr>
      <dsp:spPr>
        <a:xfrm rot="10345197">
          <a:off x="3039620" y="3199051"/>
          <a:ext cx="237514" cy="627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110563" y="3319901"/>
        <a:ext cx="166260" cy="376651"/>
      </dsp:txXfrm>
    </dsp:sp>
    <dsp:sp modelId="{F99361C3-5D3D-4C14-8D28-A07234594051}">
      <dsp:nvSpPr>
        <dsp:cNvPr id="0" name=""/>
        <dsp:cNvSpPr/>
      </dsp:nvSpPr>
      <dsp:spPr>
        <a:xfrm>
          <a:off x="732665" y="2876137"/>
          <a:ext cx="2214723" cy="162445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Стимулирование самообразования </a:t>
          </a:r>
          <a:endParaRPr lang="ru-RU" sz="1400" kern="1200" dirty="0">
            <a:solidFill>
              <a:schemeClr val="tx1"/>
            </a:solidFill>
          </a:endParaRPr>
        </a:p>
      </dsp:txBody>
      <dsp:txXfrm>
        <a:off x="1057004" y="3114033"/>
        <a:ext cx="1566045" cy="1148664"/>
      </dsp:txXfrm>
    </dsp:sp>
    <dsp:sp modelId="{260DBD5C-6137-4ACF-A10B-8699A070A6B4}">
      <dsp:nvSpPr>
        <dsp:cNvPr id="0" name=""/>
        <dsp:cNvSpPr/>
      </dsp:nvSpPr>
      <dsp:spPr>
        <a:xfrm rot="13114286">
          <a:off x="3457898" y="2232813"/>
          <a:ext cx="230276" cy="627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519445" y="2379899"/>
        <a:ext cx="161193" cy="376651"/>
      </dsp:txXfrm>
    </dsp:sp>
    <dsp:sp modelId="{763A2B18-0C7E-4FEA-A0CD-00D4C024D91D}">
      <dsp:nvSpPr>
        <dsp:cNvPr id="0" name=""/>
        <dsp:cNvSpPr/>
      </dsp:nvSpPr>
      <dsp:spPr>
        <a:xfrm>
          <a:off x="1370853" y="941966"/>
          <a:ext cx="2463545" cy="166169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Развитие речи, составление и рассказывание сказок, создание игровых ситуаций.</a:t>
          </a:r>
          <a:endParaRPr lang="ru-RU" sz="1400" kern="1200" dirty="0">
            <a:solidFill>
              <a:schemeClr val="tx1"/>
            </a:solidFill>
          </a:endParaRPr>
        </a:p>
      </dsp:txBody>
      <dsp:txXfrm>
        <a:off x="1731631" y="1185315"/>
        <a:ext cx="1741989" cy="117499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EEA2887-7C84-4014-9C80-674367BFF07B}" type="datetimeFigureOut">
              <a:rPr lang="ru-RU"/>
              <a:pPr>
                <a:defRPr/>
              </a:pPr>
              <a:t>09.06.2014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696B70E-C834-49A3-B4D0-F5E95338C50C}" type="slidenum">
              <a:rPr lang="ru-RU"/>
              <a:pPr>
                <a:defRPr/>
              </a:pPr>
              <a:t>‹#›</a:t>
            </a:fld>
            <a:endParaRPr lang="ru-RU"/>
          </a:p>
        </p:txBody>
      </p:sp>
    </p:spTree>
    <p:extLst>
      <p:ext uri="{BB962C8B-B14F-4D97-AF65-F5344CB8AC3E}">
        <p14:creationId xmlns:p14="http://schemas.microsoft.com/office/powerpoint/2010/main" xmlns="" val="27356995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6F7B55-12A3-4201-B109-CA6D7C47798E}" type="slidenum">
              <a:rPr lang="ru-RU"/>
              <a:pPr fontAlgn="base">
                <a:spcBef>
                  <a:spcPct val="0"/>
                </a:spcBef>
                <a:spcAft>
                  <a:spcPct val="0"/>
                </a:spcAft>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50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BB4D62-D76E-4EFE-B1ED-8767A2CA0F28}"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2CF950-B980-4540-9A3F-5C7B57F60D07}"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71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E5C4EB-CE80-483C-95EC-8A9D2656CEF0}"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81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5261CA-2D32-4A78-BA94-1AE82B36E7D1}"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91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E45295-F0F0-46EC-85AD-7B716FDB526C}"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12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BD77AC-A75D-4C0B-95D4-242BF1F9BCC3}"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22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0E1CBB-B2B1-42E2-98E2-3B8E8A33F5BE}" type="slidenum">
              <a:rPr lang="ru-RU"/>
              <a:pPr fontAlgn="base">
                <a:spcBef>
                  <a:spcPct val="0"/>
                </a:spcBef>
                <a:spcAft>
                  <a:spcPct val="0"/>
                </a:spcAft>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32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8BEED-81AC-48F7-85B1-36263D5B894D}" type="slidenum">
              <a:rPr lang="ru-RU"/>
              <a:pPr fontAlgn="base">
                <a:spcBef>
                  <a:spcPct val="0"/>
                </a:spcBef>
                <a:spcAft>
                  <a:spcPct val="0"/>
                </a:spcAft>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p:spPr>
      </p:sp>
      <p:sp>
        <p:nvSpPr>
          <p:cNvPr id="5427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42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FA6072-EE7C-4286-B218-DE6DBF08387E}" type="slidenum">
              <a:rPr lang="ru-RU"/>
              <a:pPr fontAlgn="base">
                <a:spcBef>
                  <a:spcPct val="0"/>
                </a:spcBef>
                <a:spcAft>
                  <a:spcPct val="0"/>
                </a:spcAft>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p:spPr>
      </p:sp>
      <p:sp>
        <p:nvSpPr>
          <p:cNvPr id="5632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63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9E01D9-67B3-4319-8BDD-4100D554A9AE}" type="slidenum">
              <a:rPr lang="ru-RU"/>
              <a:pPr fontAlgn="base">
                <a:spcBef>
                  <a:spcPct val="0"/>
                </a:spcBef>
                <a:spcAft>
                  <a:spcPct val="0"/>
                </a:spcAft>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748246-0F77-4CEF-A469-AC2584DECD22}" type="slidenum">
              <a:rPr lang="ru-RU"/>
              <a:pPr fontAlgn="base">
                <a:spcBef>
                  <a:spcPct val="0"/>
                </a:spcBef>
                <a:spcAft>
                  <a:spcPct val="0"/>
                </a:spcAft>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73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77C005-7EC9-4C54-9BEA-9AB07556A320}" type="slidenum">
              <a:rPr lang="ru-RU"/>
              <a:pPr fontAlgn="base">
                <a:spcBef>
                  <a:spcPct val="0"/>
                </a:spcBef>
                <a:spcAft>
                  <a:spcPct val="0"/>
                </a:spcAft>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p:spPr>
      </p:sp>
      <p:sp>
        <p:nvSpPr>
          <p:cNvPr id="583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83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2BCDAC-3658-45C3-BB8D-611A662ABCA6}" type="slidenum">
              <a:rPr lang="ru-RU"/>
              <a:pPr fontAlgn="base">
                <a:spcBef>
                  <a:spcPct val="0"/>
                </a:spcBef>
                <a:spcAft>
                  <a:spcPct val="0"/>
                </a:spcAft>
              </a:pPr>
              <a:t>21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968CB-9DBF-49A8-8ABD-2670BB96DFC1}"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C8451C-5AC2-4C7D-A834-348DC79FD6E4}"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0C7CE-4452-4440-955A-53C93C8967C2}" type="slidenum">
              <a:rPr lang="ru-RU"/>
              <a:pPr fontAlgn="base">
                <a:spcBef>
                  <a:spcPct val="0"/>
                </a:spcBef>
                <a:spcAft>
                  <a:spcPct val="0"/>
                </a:spcAft>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452E22-C95D-4E26-9311-5210BC935183}" type="slidenum">
              <a:rPr lang="ru-RU"/>
              <a:pPr fontAlgn="base">
                <a:spcBef>
                  <a:spcPct val="0"/>
                </a:spcBef>
                <a:spcAft>
                  <a:spcPct val="0"/>
                </a:spcAft>
              </a:pPr>
              <a:t>6</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9474CE-74BC-4E9E-A4C9-65404CEACB85}" type="slidenum">
              <a:rPr lang="ru-RU"/>
              <a:pPr fontAlgn="base">
                <a:spcBef>
                  <a:spcPct val="0"/>
                </a:spcBef>
                <a:spcAft>
                  <a:spcPct val="0"/>
                </a:spcAft>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2530E3-DF56-4BE1-96C3-A78670391CD5}" type="slidenum">
              <a:rPr lang="ru-RU"/>
              <a:pPr fontAlgn="base">
                <a:spcBef>
                  <a:spcPct val="0"/>
                </a:spcBef>
                <a:spcAft>
                  <a:spcPct val="0"/>
                </a:spcAft>
              </a:pPr>
              <a:t>8</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58F5AC-B7A5-42F2-9FC1-ADA77365C26B}"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Группа 15"/>
          <p:cNvGrpSpPr>
            <a:grpSpLocks/>
          </p:cNvGrpSpPr>
          <p:nvPr/>
        </p:nvGrpSpPr>
        <p:grpSpPr bwMode="auto">
          <a:xfrm>
            <a:off x="-3175" y="4953000"/>
            <a:ext cx="9147175" cy="1911350"/>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олилиния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1" name="Дата 29"/>
          <p:cNvSpPr>
            <a:spLocks noGrp="1"/>
          </p:cNvSpPr>
          <p:nvPr>
            <p:ph type="dt" sz="half" idx="10"/>
          </p:nvPr>
        </p:nvSpPr>
        <p:spPr/>
        <p:txBody>
          <a:bodyPr/>
          <a:lstStyle>
            <a:lvl1pPr>
              <a:defRPr smtClean="0">
                <a:solidFill>
                  <a:srgbClr val="FFFFFF"/>
                </a:solidFill>
              </a:defRPr>
            </a:lvl1pPr>
            <a:extLst/>
          </a:lstStyle>
          <a:p>
            <a:pPr>
              <a:defRPr/>
            </a:pPr>
            <a:fld id="{E4CB4527-C586-4BB0-AA0B-C90DE7CB97E8}" type="datetimeFigureOut">
              <a:rPr lang="ru-RU"/>
              <a:pPr>
                <a:defRPr/>
              </a:pPr>
              <a:t>09.06.2014</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smtClean="0">
                <a:solidFill>
                  <a:srgbClr val="FFFFFF"/>
                </a:solidFill>
              </a:defRPr>
            </a:lvl1pPr>
            <a:extLst/>
          </a:lstStyle>
          <a:p>
            <a:pPr>
              <a:defRPr/>
            </a:pPr>
            <a:fld id="{95728262-59E4-4062-96D8-AA2BA6326EC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92E3F4B-F085-4144-8917-F441484D3C1F}" type="datetimeFigureOut">
              <a:rPr lang="ru-RU"/>
              <a:pPr>
                <a:defRPr/>
              </a:pPr>
              <a:t>09.06.2014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B0FBCC7-CCEC-4D57-B4E1-53F435F7F0E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2C984B0-D028-4D97-85B1-2DFD46A5DC3E}" type="datetimeFigureOut">
              <a:rPr lang="ru-RU"/>
              <a:pPr>
                <a:defRPr/>
              </a:pPr>
              <a:t>09.06.2014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C74D838-08A6-4996-8EB3-215E876CA5D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Заголовок 6"/>
          <p:cNvSpPr>
            <a:spLocks noGrp="1"/>
          </p:cNvSpPr>
          <p:nvPr>
            <p:ph type="title"/>
          </p:nvPr>
        </p:nvSpPr>
        <p:spPr/>
        <p:txBody>
          <a:bodyPr rtlCol="0"/>
          <a:lstStyle>
            <a:extLst/>
          </a:lstStyle>
          <a:p>
            <a:r>
              <a:rPr lang="ru-RU" smtClean="0"/>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4E3C0C49-8646-400D-A545-778C2E4A1DA9}" type="datetimeFigureOut">
              <a:rPr lang="ru-RU"/>
              <a:pPr>
                <a:defRPr/>
              </a:pPr>
              <a:t>09.06.2014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1BCE770-6D9C-4039-9112-A70BC12C484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Нашивка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66B4044C-0F74-4A07-81D9-436318D6ED70}" type="datetimeFigureOut">
              <a:rPr lang="ru-RU"/>
              <a:pPr>
                <a:defRPr/>
              </a:pPr>
              <a:t>09.06.2014</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B9567595-8E33-4FEF-9BD1-4F7C28E7EFA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Заголовок 7"/>
          <p:cNvSpPr>
            <a:spLocks noGrp="1"/>
          </p:cNvSpPr>
          <p:nvPr>
            <p:ph type="title"/>
          </p:nvPr>
        </p:nvSpPr>
        <p:spPr/>
        <p:txBody>
          <a:bodyPr rtlCol="0"/>
          <a:lstStyle>
            <a:extLst/>
          </a:lstStyle>
          <a:p>
            <a:r>
              <a:rPr lang="ru-RU" smtClean="0"/>
              <a:t>Образец заголовка</a:t>
            </a:r>
            <a:endParaRPr lang="en-US"/>
          </a:p>
        </p:txBody>
      </p:sp>
      <p:sp>
        <p:nvSpPr>
          <p:cNvPr id="5" name="Дата 9"/>
          <p:cNvSpPr>
            <a:spLocks noGrp="1"/>
          </p:cNvSpPr>
          <p:nvPr>
            <p:ph type="dt" sz="half" idx="10"/>
          </p:nvPr>
        </p:nvSpPr>
        <p:spPr/>
        <p:txBody>
          <a:bodyPr/>
          <a:lstStyle>
            <a:lvl1pPr>
              <a:defRPr/>
            </a:lvl1pPr>
          </a:lstStyle>
          <a:p>
            <a:pPr>
              <a:defRPr/>
            </a:pPr>
            <a:fld id="{D794E73D-AFAB-48E6-A90D-EE54DBD1A53E}" type="datetimeFigureOut">
              <a:rPr lang="ru-RU"/>
              <a:pPr>
                <a:defRPr/>
              </a:pPr>
              <a:t>09.06.2014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09596D2-6ECC-4BD6-B7D3-83ADD4A47DA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AE9017FC-7215-4533-8F84-CE48332D48FD}" type="datetimeFigureOut">
              <a:rPr lang="ru-RU"/>
              <a:pPr>
                <a:defRPr/>
              </a:pPr>
              <a:t>09.06.2014</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5E6D630C-F42C-4B09-BE6B-763D2E3E281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extLst/>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336AF631-FAEC-45B0-8A9D-65CF1B0A5F6B}" type="datetimeFigureOut">
              <a:rPr lang="ru-RU"/>
              <a:pPr>
                <a:defRPr/>
              </a:pPr>
              <a:t>09.06.2014</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7631593C-D3C1-4985-B81C-3BC292967E9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8E64031-700E-45BC-9399-B94766EED8AC}" type="datetimeFigureOut">
              <a:rPr lang="ru-RU"/>
              <a:pPr>
                <a:defRPr/>
              </a:pPr>
              <a:t>09.06.2014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B40EFA65-FDFE-4198-89B1-FCC8889C194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smtClean="0"/>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F4F0F3B-4201-40FC-BC83-D71552EE3DBB}" type="datetimeFigureOut">
              <a:rPr lang="ru-RU"/>
              <a:pPr>
                <a:defRPr/>
              </a:pPr>
              <a:t>09.06.2014</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7D2046D-A787-4EA4-8076-3D8B6602657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олилиния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Полилиния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Прямоугольный треугольник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Нашивка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smtClean="0"/>
              <a:t>Образец заголовка</a:t>
            </a:r>
            <a:endParaRPr lang="en-US"/>
          </a:p>
        </p:txBody>
      </p:sp>
      <p:sp>
        <p:nvSpPr>
          <p:cNvPr id="11" name="Дата 4"/>
          <p:cNvSpPr>
            <a:spLocks noGrp="1"/>
          </p:cNvSpPr>
          <p:nvPr>
            <p:ph type="dt" sz="half" idx="10"/>
          </p:nvPr>
        </p:nvSpPr>
        <p:spPr/>
        <p:txBody>
          <a:bodyPr/>
          <a:lstStyle>
            <a:lvl1pPr>
              <a:defRPr smtClean="0">
                <a:solidFill>
                  <a:schemeClr val="tx1"/>
                </a:solidFill>
              </a:defRPr>
            </a:lvl1pPr>
            <a:extLst/>
          </a:lstStyle>
          <a:p>
            <a:pPr>
              <a:defRPr/>
            </a:pPr>
            <a:fld id="{E2A4F87E-AC1C-41E2-BEB2-41BC436E1A74}" type="datetimeFigureOut">
              <a:rPr lang="ru-RU"/>
              <a:pPr>
                <a:defRPr/>
              </a:pPr>
              <a:t>09.06.2014</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smtClean="0">
                <a:solidFill>
                  <a:schemeClr val="tx1"/>
                </a:solidFill>
              </a:defRPr>
            </a:lvl1pPr>
            <a:extLst/>
          </a:lstStyle>
          <a:p>
            <a:pPr>
              <a:defRPr/>
            </a:pPr>
            <a:fld id="{0EE896CF-9BA9-4482-8964-F221346CA1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Полилиния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ru-RU" smtClean="0"/>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E3112361-85BD-40DC-9401-7E9F43AB7864}" type="datetimeFigureOut">
              <a:rPr lang="ru-RU"/>
              <a:pPr>
                <a:defRPr/>
              </a:pPr>
              <a:t>09.06.2014</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AAA4DBA8-3C29-440A-8073-DEB4156B970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2000263"/>
          </a:xfrm>
        </p:spPr>
        <p:txBody>
          <a:bodyPr>
            <a:normAutofit fontScale="90000"/>
          </a:bodyPr>
          <a:lstStyle/>
          <a:p>
            <a:pPr fontAlgn="auto">
              <a:spcAft>
                <a:spcPts val="0"/>
              </a:spcAft>
              <a:defRPr/>
            </a:pPr>
            <a:r>
              <a:rPr lang="ru-RU" dirty="0" smtClean="0"/>
              <a:t>Роль  оригами во всестороннем развитии  ребенка.</a:t>
            </a:r>
            <a:endParaRPr lang="ru-RU" dirty="0"/>
          </a:p>
        </p:txBody>
      </p:sp>
      <p:sp>
        <p:nvSpPr>
          <p:cNvPr id="3" name="Подзаголовок 2"/>
          <p:cNvSpPr>
            <a:spLocks noGrp="1"/>
          </p:cNvSpPr>
          <p:nvPr>
            <p:ph type="subTitle" idx="1"/>
          </p:nvPr>
        </p:nvSpPr>
        <p:spPr>
          <a:xfrm>
            <a:off x="428625" y="3214688"/>
            <a:ext cx="4000500" cy="1500187"/>
          </a:xfrm>
        </p:spPr>
        <p:txBody>
          <a:bodyPr>
            <a:normAutofit/>
          </a:bodyPr>
          <a:lstStyle/>
          <a:p>
            <a:pPr marR="0" algn="l">
              <a:lnSpc>
                <a:spcPct val="80000"/>
              </a:lnSpc>
              <a:buFont typeface="Arial" charset="0"/>
              <a:buChar char="•"/>
            </a:pPr>
            <a:r>
              <a:rPr lang="ru-RU" sz="1800" dirty="0" smtClean="0"/>
              <a:t>Цели и задачи оригами</a:t>
            </a:r>
          </a:p>
          <a:p>
            <a:pPr marR="0" algn="l">
              <a:lnSpc>
                <a:spcPct val="80000"/>
              </a:lnSpc>
            </a:pPr>
            <a:r>
              <a:rPr lang="ru-RU" sz="1800" dirty="0" smtClean="0"/>
              <a:t>   </a:t>
            </a:r>
          </a:p>
          <a:p>
            <a:pPr marR="0" algn="l">
              <a:lnSpc>
                <a:spcPct val="80000"/>
              </a:lnSpc>
              <a:buFont typeface="Arial" charset="0"/>
              <a:buChar char="•"/>
            </a:pPr>
            <a:r>
              <a:rPr lang="ru-RU" sz="1800" dirty="0" smtClean="0"/>
              <a:t>Оригами и дошкольник.</a:t>
            </a:r>
          </a:p>
          <a:p>
            <a:pPr marR="0" algn="l">
              <a:lnSpc>
                <a:spcPct val="80000"/>
              </a:lnSpc>
              <a:buFont typeface="Arial" charset="0"/>
              <a:buChar char="•"/>
            </a:pPr>
            <a:endParaRPr lang="ru-RU" sz="1800" dirty="0" smtClean="0"/>
          </a:p>
          <a:p>
            <a:pPr marR="0" algn="l">
              <a:lnSpc>
                <a:spcPct val="80000"/>
              </a:lnSpc>
              <a:buFont typeface="Arial" charset="0"/>
              <a:buChar char="•"/>
            </a:pPr>
            <a:r>
              <a:rPr lang="ru-RU" sz="1800" dirty="0" smtClean="0"/>
              <a:t>Наши работы</a:t>
            </a:r>
          </a:p>
          <a:p>
            <a:pPr marR="0">
              <a:lnSpc>
                <a:spcPct val="80000"/>
              </a:lnSpc>
            </a:pPr>
            <a:endParaRPr lang="ru-RU" sz="1800" dirty="0" smtClean="0"/>
          </a:p>
        </p:txBody>
      </p:sp>
      <p:pic>
        <p:nvPicPr>
          <p:cNvPr id="5124" name="Рисунок 3" descr="x_e71f67ca[1].jpg"/>
          <p:cNvPicPr>
            <a:picLocks noChangeAspect="1"/>
          </p:cNvPicPr>
          <p:nvPr/>
        </p:nvPicPr>
        <p:blipFill>
          <a:blip r:embed="rId3" cstate="print"/>
          <a:srcRect/>
          <a:stretch>
            <a:fillRect/>
          </a:stretch>
        </p:blipFill>
        <p:spPr bwMode="auto">
          <a:xfrm>
            <a:off x="5429250" y="2643188"/>
            <a:ext cx="3471863" cy="2571750"/>
          </a:xfrm>
          <a:prstGeom prst="rect">
            <a:avLst/>
          </a:prstGeom>
          <a:noFill/>
          <a:ln w="9525">
            <a:noFill/>
            <a:miter lim="800000"/>
            <a:headEnd/>
            <a:tailEnd/>
          </a:ln>
        </p:spPr>
      </p:pic>
      <p:sp>
        <p:nvSpPr>
          <p:cNvPr id="5125" name="TextBox 4"/>
          <p:cNvSpPr txBox="1">
            <a:spLocks noChangeArrowheads="1"/>
          </p:cNvSpPr>
          <p:nvPr/>
        </p:nvSpPr>
        <p:spPr bwMode="auto">
          <a:xfrm>
            <a:off x="2357438" y="6215063"/>
            <a:ext cx="3429000" cy="584200"/>
          </a:xfrm>
          <a:prstGeom prst="rect">
            <a:avLst/>
          </a:prstGeom>
          <a:noFill/>
          <a:ln w="9525">
            <a:noFill/>
            <a:miter lim="800000"/>
            <a:headEnd/>
            <a:tailEnd/>
          </a:ln>
        </p:spPr>
        <p:txBody>
          <a:bodyPr>
            <a:spAutoFit/>
          </a:bodyPr>
          <a:lstStyle/>
          <a:p>
            <a:pPr algn="ctr"/>
            <a:r>
              <a:rPr lang="ru-RU" sz="1600" dirty="0">
                <a:latin typeface="Lucida Sans Unicode" pitchFamily="34" charset="0"/>
              </a:rPr>
              <a:t>п</a:t>
            </a:r>
            <a:r>
              <a:rPr lang="ru-RU" sz="1600" dirty="0" smtClean="0">
                <a:latin typeface="Lucida Sans Unicode" pitchFamily="34" charset="0"/>
              </a:rPr>
              <a:t>.Шаховская</a:t>
            </a:r>
            <a:endParaRPr lang="ru-RU" sz="1600" dirty="0">
              <a:latin typeface="Lucida Sans Unicode" pitchFamily="34" charset="0"/>
            </a:endParaRPr>
          </a:p>
          <a:p>
            <a:pPr algn="ctr"/>
            <a:r>
              <a:rPr lang="ru-RU" sz="1600" dirty="0" smtClean="0">
                <a:latin typeface="Lucida Sans Unicode" pitchFamily="34" charset="0"/>
              </a:rPr>
              <a:t>2014</a:t>
            </a:r>
            <a:endParaRPr lang="ru-RU" sz="1600" dirty="0">
              <a:latin typeface="Lucida Sans Unicode" pitchFamily="34" charset="0"/>
            </a:endParaRPr>
          </a:p>
        </p:txBody>
      </p:sp>
      <p:sp>
        <p:nvSpPr>
          <p:cNvPr id="5126" name="TextBox 5"/>
          <p:cNvSpPr txBox="1">
            <a:spLocks noChangeArrowheads="1"/>
          </p:cNvSpPr>
          <p:nvPr/>
        </p:nvSpPr>
        <p:spPr bwMode="auto">
          <a:xfrm>
            <a:off x="285750" y="428625"/>
            <a:ext cx="2286000" cy="923330"/>
          </a:xfrm>
          <a:prstGeom prst="rect">
            <a:avLst/>
          </a:prstGeom>
          <a:noFill/>
          <a:ln w="9525">
            <a:noFill/>
            <a:miter lim="800000"/>
            <a:headEnd/>
            <a:tailEnd/>
          </a:ln>
        </p:spPr>
        <p:txBody>
          <a:bodyPr>
            <a:spAutoFit/>
          </a:bodyPr>
          <a:lstStyle/>
          <a:p>
            <a:r>
              <a:rPr lang="ru-RU" dirty="0" smtClean="0">
                <a:latin typeface="Lucida Sans Unicode" pitchFamily="34" charset="0"/>
              </a:rPr>
              <a:t>МАДОУ д/с №20</a:t>
            </a:r>
          </a:p>
          <a:p>
            <a:r>
              <a:rPr lang="ru-RU" dirty="0" smtClean="0">
                <a:latin typeface="Lucida Sans Unicode" pitchFamily="34" charset="0"/>
              </a:rPr>
              <a:t>«Родничок»</a:t>
            </a:r>
            <a:endParaRPr lang="en-US" dirty="0" smtClean="0">
              <a:latin typeface="Lucida Sans Unicode" pitchFamily="34" charset="0"/>
            </a:endParaRPr>
          </a:p>
          <a:p>
            <a:r>
              <a:rPr lang="ru-RU" dirty="0" smtClean="0">
                <a:latin typeface="Lucida Sans Unicode" pitchFamily="34" charset="0"/>
              </a:rPr>
              <a:t>Насонова С.Е.</a:t>
            </a:r>
            <a:endParaRPr lang="ru-RU" dirty="0">
              <a:latin typeface="Lucida Sans Unicode"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auto">
              <a:spcAft>
                <a:spcPts val="0"/>
              </a:spcAft>
              <a:defRPr/>
            </a:pPr>
            <a:r>
              <a:rPr lang="ru-RU" sz="3070" dirty="0" smtClean="0"/>
              <a:t>Развитие пространственного воображения, глазомера, внимания, памяти</a:t>
            </a:r>
            <a:endParaRPr lang="ru-RU" sz="3070" dirty="0"/>
          </a:p>
        </p:txBody>
      </p:sp>
      <p:sp>
        <p:nvSpPr>
          <p:cNvPr id="16387" name="TextBox 2"/>
          <p:cNvSpPr txBox="1">
            <a:spLocks noChangeArrowheads="1"/>
          </p:cNvSpPr>
          <p:nvPr/>
        </p:nvSpPr>
        <p:spPr bwMode="auto">
          <a:xfrm>
            <a:off x="857224" y="1785926"/>
            <a:ext cx="7143800" cy="2246769"/>
          </a:xfrm>
          <a:prstGeom prst="rect">
            <a:avLst/>
          </a:prstGeom>
          <a:noFill/>
          <a:ln w="9525">
            <a:noFill/>
            <a:miter lim="800000"/>
            <a:headEnd/>
            <a:tailEnd/>
          </a:ln>
        </p:spPr>
        <p:txBody>
          <a:bodyPr wrap="square">
            <a:spAutoFit/>
          </a:bodyPr>
          <a:lstStyle/>
          <a:p>
            <a:pPr algn="just"/>
            <a:r>
              <a:rPr lang="ru-RU" sz="2000" dirty="0">
                <a:solidFill>
                  <a:srgbClr val="FF0000"/>
                </a:solidFill>
                <a:latin typeface="Lucida Sans Unicode" pitchFamily="34" charset="0"/>
              </a:rPr>
              <a:t>При занятиях  оригами это  происходит автоматически. Каждое действие требует участие глаз, требует участие памяти (помнишь, как  мы делали туловище </a:t>
            </a:r>
            <a:r>
              <a:rPr lang="ru-RU" sz="2000" dirty="0" smtClean="0">
                <a:solidFill>
                  <a:srgbClr val="FF0000"/>
                </a:solidFill>
                <a:latin typeface="Lucida Sans Unicode" pitchFamily="34" charset="0"/>
              </a:rPr>
              <a:t>кошки?), </a:t>
            </a:r>
            <a:r>
              <a:rPr lang="ru-RU" sz="2000" dirty="0">
                <a:solidFill>
                  <a:srgbClr val="FF0000"/>
                </a:solidFill>
                <a:latin typeface="Lucida Sans Unicode" pitchFamily="34" charset="0"/>
              </a:rPr>
              <a:t>внимания (пропустив операцию, не знаешь, что делать дальше.) И так на каждом занятии. Но важно, что все это скрыто от ребенка, он просто делает поделку. </a:t>
            </a:r>
          </a:p>
        </p:txBody>
      </p:sp>
      <p:pic>
        <p:nvPicPr>
          <p:cNvPr id="6146" name="Picture 2" descr="C:\Documents and Settings\Константин\Рабочий стол\Новая папка (7)\P103049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9256" y="4500570"/>
            <a:ext cx="2870423" cy="215288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875" y="1714500"/>
            <a:ext cx="5572125" cy="2786063"/>
          </a:xfrm>
        </p:spPr>
        <p:txBody>
          <a:bodyPr>
            <a:normAutofit fontScale="77500" lnSpcReduction="20000"/>
          </a:bodyPr>
          <a:lstStyle/>
          <a:p>
            <a:pPr marL="365760" indent="-256032" algn="just" fontAlgn="auto">
              <a:spcAft>
                <a:spcPts val="0"/>
              </a:spcAft>
              <a:buFont typeface="Wingdings 3"/>
              <a:buNone/>
              <a:defRPr/>
            </a:pPr>
            <a:r>
              <a:rPr lang="ru-RU" dirty="0" smtClean="0">
                <a:solidFill>
                  <a:srgbClr val="FF0000"/>
                </a:solidFill>
              </a:rPr>
              <a:t>Оригами знакомит детей на практике  с основными геометрическими понятиями (угол, сторона, квадрат, треугольник и т.д.), одновременно происходит обогащение словаря специальными терминами.   Дети учатся читать чертежи, запоминают условные обозначения.</a:t>
            </a:r>
            <a:endParaRPr lang="ru-RU" dirty="0">
              <a:solidFill>
                <a:srgbClr val="FF0000"/>
              </a:solidFill>
            </a:endParaRPr>
          </a:p>
        </p:txBody>
      </p:sp>
      <p:sp>
        <p:nvSpPr>
          <p:cNvPr id="3" name="Заголовок 2"/>
          <p:cNvSpPr>
            <a:spLocks noGrp="1"/>
          </p:cNvSpPr>
          <p:nvPr>
            <p:ph type="title"/>
          </p:nvPr>
        </p:nvSpPr>
        <p:spPr/>
        <p:txBody>
          <a:bodyPr>
            <a:normAutofit fontScale="90000"/>
          </a:bodyPr>
          <a:lstStyle/>
          <a:p>
            <a:pPr algn="ctr" fontAlgn="auto">
              <a:spcAft>
                <a:spcPts val="0"/>
              </a:spcAft>
              <a:defRPr/>
            </a:pPr>
            <a:r>
              <a:rPr lang="ru-RU" dirty="0" smtClean="0"/>
              <a:t>Знакомство с основными геометрическими понятиями</a:t>
            </a:r>
            <a:endParaRPr lang="ru-RU" dirty="0"/>
          </a:p>
        </p:txBody>
      </p:sp>
      <p:sp>
        <p:nvSpPr>
          <p:cNvPr id="6" name="Прямоугольный треугольник 5"/>
          <p:cNvSpPr/>
          <p:nvPr/>
        </p:nvSpPr>
        <p:spPr>
          <a:xfrm>
            <a:off x="7429520" y="4929198"/>
            <a:ext cx="914400" cy="914400"/>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рямоугольник 6"/>
          <p:cNvSpPr/>
          <p:nvPr/>
        </p:nvSpPr>
        <p:spPr>
          <a:xfrm>
            <a:off x="4071934" y="4572008"/>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642910" y="3286124"/>
            <a:ext cx="184308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86188" y="1714500"/>
            <a:ext cx="5143500" cy="3214688"/>
          </a:xfrm>
        </p:spPr>
        <p:txBody>
          <a:bodyPr>
            <a:normAutofit lnSpcReduction="10000"/>
          </a:bodyPr>
          <a:lstStyle/>
          <a:p>
            <a:pPr marL="365760" indent="-256032" algn="just" fontAlgn="auto">
              <a:spcAft>
                <a:spcPts val="0"/>
              </a:spcAft>
              <a:buFont typeface="Wingdings 3"/>
              <a:buNone/>
              <a:defRPr/>
            </a:pPr>
            <a:r>
              <a:rPr lang="ru-RU" sz="2000" dirty="0" smtClean="0">
                <a:solidFill>
                  <a:srgbClr val="FF0000"/>
                </a:solidFill>
              </a:rPr>
              <a:t>Доведение до совершенства тонких манипуляций требует  большой практики, а оригами предоставляет  эту возможность. Увлекшись, ребенок, незаметно для себя многократно повторяет одни и те же движения, доведя их до автоматизма. Тренируется широкий диапазон движений пальцев и кисти правой и левой руки.</a:t>
            </a:r>
            <a:endParaRPr lang="ru-RU" sz="2000" dirty="0">
              <a:solidFill>
                <a:srgbClr val="FF0000"/>
              </a:solidFill>
            </a:endParaRPr>
          </a:p>
        </p:txBody>
      </p:sp>
      <p:sp>
        <p:nvSpPr>
          <p:cNvPr id="3" name="Заголовок 2"/>
          <p:cNvSpPr>
            <a:spLocks noGrp="1"/>
          </p:cNvSpPr>
          <p:nvPr>
            <p:ph type="title"/>
          </p:nvPr>
        </p:nvSpPr>
        <p:spPr/>
        <p:txBody>
          <a:bodyPr>
            <a:normAutofit fontScale="90000"/>
          </a:bodyPr>
          <a:lstStyle/>
          <a:p>
            <a:pPr algn="ctr" fontAlgn="auto">
              <a:spcAft>
                <a:spcPts val="0"/>
              </a:spcAft>
              <a:defRPr/>
            </a:pPr>
            <a:r>
              <a:rPr lang="ru-RU" dirty="0" smtClean="0"/>
              <a:t>Развитие мелких и точных движений пальцев обеих рук</a:t>
            </a:r>
            <a:endParaRPr lang="ru-RU" dirty="0"/>
          </a:p>
        </p:txBody>
      </p:sp>
      <p:pic>
        <p:nvPicPr>
          <p:cNvPr id="8194" name="Picture 2" descr="C:\Documents and Settings\Константин\Рабочий стол\Новая папка (7)\P103047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738" y="2204864"/>
            <a:ext cx="3744296" cy="28083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138"/>
            <a:ext cx="4400550" cy="4805362"/>
          </a:xfrm>
        </p:spPr>
        <p:txBody>
          <a:bodyPr>
            <a:normAutofit lnSpcReduction="10000"/>
          </a:bodyPr>
          <a:lstStyle/>
          <a:p>
            <a:pPr marL="365760" indent="-256032" algn="just" fontAlgn="auto">
              <a:spcAft>
                <a:spcPts val="0"/>
              </a:spcAft>
              <a:buFont typeface="Wingdings 3"/>
              <a:buNone/>
              <a:defRPr/>
            </a:pPr>
            <a:r>
              <a:rPr lang="ru-RU" sz="2400" dirty="0" smtClean="0">
                <a:solidFill>
                  <a:srgbClr val="FF0000"/>
                </a:solidFill>
              </a:rPr>
              <a:t>Увлечение оригами стимулирует детей к самостоятельным занятиям, поискам совместно с родителями, книг по оригами, выполнение незнакомых моделей или повторение дома интересных поделок. Часто дети, увлекшись оригами, начинают заниматься и другими видами творчества.</a:t>
            </a:r>
            <a:endParaRPr lang="ru-RU" sz="2400" dirty="0">
              <a:solidFill>
                <a:srgbClr val="FF0000"/>
              </a:solidFill>
            </a:endParaRPr>
          </a:p>
        </p:txBody>
      </p:sp>
      <p:sp>
        <p:nvSpPr>
          <p:cNvPr id="3" name="Заголовок 2"/>
          <p:cNvSpPr>
            <a:spLocks noGrp="1"/>
          </p:cNvSpPr>
          <p:nvPr>
            <p:ph type="title"/>
          </p:nvPr>
        </p:nvSpPr>
        <p:spPr>
          <a:xfrm>
            <a:off x="457200" y="274638"/>
            <a:ext cx="6829444" cy="1143000"/>
          </a:xfrm>
        </p:spPr>
        <p:txBody>
          <a:bodyPr>
            <a:normAutofit fontScale="90000"/>
          </a:bodyPr>
          <a:lstStyle/>
          <a:p>
            <a:pPr algn="ctr" fontAlgn="auto">
              <a:spcAft>
                <a:spcPts val="0"/>
              </a:spcAft>
              <a:defRPr/>
            </a:pPr>
            <a:r>
              <a:rPr lang="ru-RU" dirty="0" smtClean="0"/>
              <a:t>Стимулирование самообразования</a:t>
            </a:r>
            <a:endParaRPr lang="ru-RU" dirty="0"/>
          </a:p>
        </p:txBody>
      </p:sp>
      <p:pic>
        <p:nvPicPr>
          <p:cNvPr id="9218" name="Picture 2" descr="C:\Documents and Settings\Константин\Рабочий стол\Новая папка (7)\P103040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3504" y="2132856"/>
            <a:ext cx="3896250" cy="329691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fontAlgn="auto">
              <a:spcAft>
                <a:spcPts val="0"/>
              </a:spcAft>
              <a:defRPr/>
            </a:pPr>
            <a:r>
              <a:rPr lang="ru-RU" dirty="0" smtClean="0"/>
              <a:t>Как еще использовать оригами</a:t>
            </a:r>
            <a:endParaRPr lang="ru-RU" dirty="0"/>
          </a:p>
        </p:txBody>
      </p:sp>
      <p:sp>
        <p:nvSpPr>
          <p:cNvPr id="20484" name="Содержимое 4"/>
          <p:cNvSpPr>
            <a:spLocks noGrp="1"/>
          </p:cNvSpPr>
          <p:nvPr>
            <p:ph idx="1"/>
          </p:nvPr>
        </p:nvSpPr>
        <p:spPr>
          <a:xfrm>
            <a:off x="500034" y="1500174"/>
            <a:ext cx="8072494" cy="4525962"/>
          </a:xfrm>
        </p:spPr>
        <p:txBody>
          <a:bodyPr/>
          <a:lstStyle/>
          <a:p>
            <a:pPr>
              <a:buFont typeface="Wingdings" pitchFamily="2" charset="2"/>
              <a:buChar char="v"/>
            </a:pPr>
            <a:r>
              <a:rPr lang="ru-RU" dirty="0" smtClean="0">
                <a:solidFill>
                  <a:srgbClr val="FF0000"/>
                </a:solidFill>
              </a:rPr>
              <a:t>Изготовление поздравительных открыток.</a:t>
            </a:r>
          </a:p>
          <a:p>
            <a:pPr>
              <a:buFont typeface="Wingdings" pitchFamily="2" charset="2"/>
              <a:buChar char="v"/>
            </a:pPr>
            <a:r>
              <a:rPr lang="ru-RU" dirty="0" smtClean="0">
                <a:solidFill>
                  <a:srgbClr val="FF0000"/>
                </a:solidFill>
              </a:rPr>
              <a:t>Изготовление сувениров</a:t>
            </a:r>
          </a:p>
          <a:p>
            <a:pPr>
              <a:buFont typeface="Wingdings" pitchFamily="2" charset="2"/>
              <a:buChar char="v"/>
            </a:pPr>
            <a:r>
              <a:rPr lang="ru-RU" dirty="0" smtClean="0">
                <a:solidFill>
                  <a:srgbClr val="FF0000"/>
                </a:solidFill>
              </a:rPr>
              <a:t>Создание книжек-сказок.</a:t>
            </a:r>
          </a:p>
          <a:p>
            <a:pPr>
              <a:buFont typeface="Wingdings" pitchFamily="2" charset="2"/>
              <a:buChar char="v"/>
            </a:pPr>
            <a:r>
              <a:rPr lang="ru-RU" dirty="0" smtClean="0">
                <a:solidFill>
                  <a:srgbClr val="FF0000"/>
                </a:solidFill>
              </a:rPr>
              <a:t>Альбомов-иллюстраций к книгам.</a:t>
            </a:r>
          </a:p>
          <a:p>
            <a:pPr>
              <a:buFont typeface="Wingdings" pitchFamily="2" charset="2"/>
              <a:buChar char="v"/>
            </a:pPr>
            <a:r>
              <a:rPr lang="ru-RU" dirty="0" smtClean="0">
                <a:solidFill>
                  <a:srgbClr val="FF0000"/>
                </a:solidFill>
                <a:latin typeface="Lucida Sans Unicode" pitchFamily="34" charset="0"/>
              </a:rPr>
              <a:t>Плакаты по временам года.</a:t>
            </a:r>
          </a:p>
          <a:p>
            <a:pPr>
              <a:buFont typeface="Wingdings" pitchFamily="2" charset="2"/>
              <a:buChar char="v"/>
            </a:pPr>
            <a:r>
              <a:rPr lang="ru-RU" dirty="0" smtClean="0">
                <a:solidFill>
                  <a:srgbClr val="FF0000"/>
                </a:solidFill>
                <a:latin typeface="Lucida Sans Unicode" pitchFamily="34" charset="0"/>
              </a:rPr>
              <a:t>Оформление интерьера</a:t>
            </a:r>
          </a:p>
          <a:p>
            <a:pPr>
              <a:buFont typeface="Wingdings" pitchFamily="2" charset="2"/>
              <a:buChar char="v"/>
            </a:pPr>
            <a:r>
              <a:rPr lang="ru-RU" dirty="0" smtClean="0">
                <a:solidFill>
                  <a:srgbClr val="FF0000"/>
                </a:solidFill>
                <a:latin typeface="Lucida Sans Unicode" pitchFamily="34" charset="0"/>
              </a:rPr>
              <a:t>Приглашения</a:t>
            </a:r>
          </a:p>
          <a:p>
            <a:pPr>
              <a:buFont typeface="Wingdings" pitchFamily="2" charset="2"/>
              <a:buChar char="v"/>
            </a:pPr>
            <a:r>
              <a:rPr lang="ru-RU" dirty="0" smtClean="0">
                <a:solidFill>
                  <a:srgbClr val="FF0000"/>
                </a:solidFill>
                <a:latin typeface="Lucida Sans Unicode" pitchFamily="34" charset="0"/>
              </a:rPr>
              <a:t>Оформление костюмов</a:t>
            </a:r>
          </a:p>
          <a:p>
            <a:pPr>
              <a:buFont typeface="Wingdings" pitchFamily="2" charset="2"/>
              <a:buChar char="v"/>
            </a:pPr>
            <a:r>
              <a:rPr lang="ru-RU" dirty="0" smtClean="0">
                <a:solidFill>
                  <a:srgbClr val="FF0000"/>
                </a:solidFill>
                <a:latin typeface="Lucida Sans Unicode" pitchFamily="34" charset="0"/>
              </a:rPr>
              <a:t>Атрибуты для игр и занятий.</a:t>
            </a:r>
          </a:p>
          <a:p>
            <a:pPr>
              <a:buFont typeface="Wingdings" pitchFamily="2" charset="2"/>
              <a:buChar char="v"/>
            </a:pPr>
            <a:endParaRPr lang="ru-RU"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1"/>
          <p:cNvSpPr>
            <a:spLocks noGrp="1"/>
          </p:cNvSpPr>
          <p:nvPr>
            <p:ph idx="1"/>
          </p:nvPr>
        </p:nvSpPr>
        <p:spPr>
          <a:xfrm>
            <a:off x="285720" y="1643050"/>
            <a:ext cx="8358188" cy="4811725"/>
          </a:xfrm>
        </p:spPr>
        <p:txBody>
          <a:bodyPr/>
          <a:lstStyle/>
          <a:p>
            <a:pPr algn="just">
              <a:buFont typeface="Wingdings 3" pitchFamily="18" charset="2"/>
              <a:buNone/>
            </a:pPr>
            <a:r>
              <a:rPr lang="ru-RU" sz="1800" dirty="0" smtClean="0">
                <a:solidFill>
                  <a:srgbClr val="FF0000"/>
                </a:solidFill>
              </a:rPr>
              <a:t>Оригами для маленьких детей, безусловно, совместная деятельность и, прежде всего со взрослыми. Взрослый выступает не только в роли «переводчика», он – активное заинтересованное лицо. Главное – это атмосфера совместной деятельности, радость от возможности сделать и показать всем такую потрясающую модель.</a:t>
            </a:r>
          </a:p>
        </p:txBody>
      </p:sp>
      <p:sp>
        <p:nvSpPr>
          <p:cNvPr id="3" name="Заголовок 2"/>
          <p:cNvSpPr>
            <a:spLocks noGrp="1"/>
          </p:cNvSpPr>
          <p:nvPr>
            <p:ph type="title"/>
          </p:nvPr>
        </p:nvSpPr>
        <p:spPr>
          <a:xfrm>
            <a:off x="428596" y="214290"/>
            <a:ext cx="8229600" cy="1214446"/>
          </a:xfrm>
        </p:spPr>
        <p:txBody>
          <a:bodyPr>
            <a:noAutofit/>
          </a:bodyPr>
          <a:lstStyle/>
          <a:p>
            <a:pPr algn="ctr" fontAlgn="auto">
              <a:spcAft>
                <a:spcPts val="0"/>
              </a:spcAft>
              <a:defRPr/>
            </a:pPr>
            <a:r>
              <a:rPr lang="ru-RU" sz="3200" dirty="0" smtClean="0"/>
              <a:t>Приобщение ребенка к совместной деятельности со сверстниками и взрослыми</a:t>
            </a:r>
            <a:endParaRPr lang="ru-RU" sz="3200" dirty="0"/>
          </a:p>
        </p:txBody>
      </p:sp>
      <p:pic>
        <p:nvPicPr>
          <p:cNvPr id="12291" name="Picture 3" descr="C:\Documents and Settings\Константин\Рабочий стол\Новая папка (7)\P10304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6116" y="3500438"/>
            <a:ext cx="4049593" cy="30372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313" y="1481138"/>
            <a:ext cx="5286381" cy="4525962"/>
          </a:xfrm>
        </p:spPr>
        <p:txBody>
          <a:bodyPr>
            <a:normAutofit fontScale="85000" lnSpcReduction="10000"/>
          </a:bodyPr>
          <a:lstStyle/>
          <a:p>
            <a:pPr marL="365760" indent="-256032" algn="just" fontAlgn="auto">
              <a:spcAft>
                <a:spcPts val="0"/>
              </a:spcAft>
              <a:buFont typeface="Wingdings 3"/>
              <a:buNone/>
              <a:defRPr/>
            </a:pPr>
            <a:r>
              <a:rPr lang="ru-RU" sz="2400" dirty="0" smtClean="0">
                <a:solidFill>
                  <a:srgbClr val="FF0000"/>
                </a:solidFill>
              </a:rPr>
              <a:t>Складывая фигурки  из бумаги, ребенок поневоле концентрирует свое внимание на этом процессе. Поэтому занятия оригами являются  своеобразной психотерапией, способной на время отвлечь его от других мыслей, то есть направить его внимание на творческую работу. Оригами повышает активность, как левого, так и правого полушарий мозга, поскольку требует одновременного контроля над движениями обеих рук, что, в свою очередь, ведет к позитивному изменению целого ряда показателей.</a:t>
            </a:r>
            <a:endParaRPr lang="ru-RU" sz="2400" dirty="0">
              <a:solidFill>
                <a:srgbClr val="FF0000"/>
              </a:solidFill>
            </a:endParaRPr>
          </a:p>
        </p:txBody>
      </p:sp>
      <p:sp>
        <p:nvSpPr>
          <p:cNvPr id="3" name="Заголовок 2"/>
          <p:cNvSpPr>
            <a:spLocks noGrp="1"/>
          </p:cNvSpPr>
          <p:nvPr>
            <p:ph type="title"/>
          </p:nvPr>
        </p:nvSpPr>
        <p:spPr/>
        <p:txBody>
          <a:bodyPr>
            <a:normAutofit fontScale="90000"/>
          </a:bodyPr>
          <a:lstStyle/>
          <a:p>
            <a:pPr algn="ctr" fontAlgn="auto">
              <a:spcAft>
                <a:spcPts val="0"/>
              </a:spcAft>
              <a:defRPr/>
            </a:pPr>
            <a:r>
              <a:rPr lang="ru-RU" dirty="0" smtClean="0"/>
              <a:t>Психологические процессы и оригами</a:t>
            </a:r>
            <a:endParaRPr lang="ru-RU" dirty="0"/>
          </a:p>
        </p:txBody>
      </p:sp>
      <p:pic>
        <p:nvPicPr>
          <p:cNvPr id="23556" name="Рисунок 3" descr="P18-03-10_16.50.jpg"/>
          <p:cNvPicPr>
            <a:picLocks noChangeAspect="1"/>
          </p:cNvPicPr>
          <p:nvPr/>
        </p:nvPicPr>
        <p:blipFill>
          <a:blip r:embed="rId3" cstate="print"/>
          <a:srcRect/>
          <a:stretch>
            <a:fillRect/>
          </a:stretch>
        </p:blipFill>
        <p:spPr bwMode="auto">
          <a:xfrm>
            <a:off x="5786438" y="1428750"/>
            <a:ext cx="31432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857224" y="1214422"/>
            <a:ext cx="7215238" cy="3416320"/>
          </a:xfrm>
          <a:prstGeom prst="rect">
            <a:avLst/>
          </a:prstGeom>
          <a:noFill/>
          <a:ln w="9525">
            <a:noFill/>
            <a:miter lim="800000"/>
            <a:headEnd/>
            <a:tailEnd/>
          </a:ln>
        </p:spPr>
        <p:txBody>
          <a:bodyPr wrap="square">
            <a:spAutoFit/>
          </a:bodyPr>
          <a:lstStyle/>
          <a:p>
            <a:pPr algn="just"/>
            <a:r>
              <a:rPr lang="ru-RU" sz="2400" dirty="0">
                <a:solidFill>
                  <a:srgbClr val="FF0000"/>
                </a:solidFill>
                <a:latin typeface="Lucida Sans Unicode" pitchFamily="34" charset="0"/>
              </a:rPr>
              <a:t>Экспериментальные  психологические исследования  влияния оригами на детей показывают,  что эти занятия воспитывают усидчивость, ответственность, аккуратность, бережное отношение к предметам и материалу, дисциплинируют ребенка. Влияют  на формирование самостоятельности,  уверенности в себе, повышают самооценку.</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            Наше творчество</a:t>
            </a:r>
            <a:endParaRPr lang="ru-RU" dirty="0"/>
          </a:p>
        </p:txBody>
      </p:sp>
      <p:pic>
        <p:nvPicPr>
          <p:cNvPr id="14342" name="Picture 6" descr="C:\Documents and Settings\Константин\Рабочий стол\Новая папка (7)\P10304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282" y="1303915"/>
            <a:ext cx="4143403" cy="2910903"/>
          </a:xfrm>
          <a:prstGeom prst="rect">
            <a:avLst/>
          </a:prstGeom>
          <a:noFill/>
          <a:extLst>
            <a:ext uri="{909E8E84-426E-40DD-AFC4-6F175D3DCCD1}">
              <a14:hiddenFill xmlns:a14="http://schemas.microsoft.com/office/drawing/2010/main" xmlns="">
                <a:solidFill>
                  <a:srgbClr val="FFFFFF"/>
                </a:solidFill>
              </a14:hiddenFill>
            </a:ext>
          </a:extLst>
        </p:spPr>
      </p:pic>
      <p:pic>
        <p:nvPicPr>
          <p:cNvPr id="14344" name="Picture 8" descr="C:\Documents and Settings\Константин\Рабочий стол\Новая папка (7)\P103043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5625" y="3786190"/>
            <a:ext cx="3919183" cy="293948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Константин\Рабочий стол\Новая папка (7)\P103045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20" y="214290"/>
            <a:ext cx="4286115" cy="321468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Documents and Settings\Константин\Рабочий стол\Новая папка (7)\P103044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57752" y="3429000"/>
            <a:ext cx="4071799" cy="32146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214554"/>
            <a:ext cx="7829550" cy="3312368"/>
          </a:xfrm>
        </p:spPr>
        <p:txBody>
          <a:bodyPr>
            <a:normAutofit fontScale="92500" lnSpcReduction="10000"/>
          </a:bodyPr>
          <a:lstStyle/>
          <a:p>
            <a:pPr marL="365760" indent="-256032" fontAlgn="auto">
              <a:spcAft>
                <a:spcPts val="0"/>
              </a:spcAft>
              <a:buFont typeface="Wingdings" pitchFamily="2" charset="2"/>
              <a:buChar char="v"/>
              <a:defRPr/>
            </a:pPr>
            <a:r>
              <a:rPr lang="ru-RU" dirty="0" smtClean="0"/>
              <a:t>Повысить самооценку ребёнка</a:t>
            </a:r>
          </a:p>
          <a:p>
            <a:pPr marL="365760" indent="-256032" fontAlgn="auto">
              <a:spcAft>
                <a:spcPts val="0"/>
              </a:spcAft>
              <a:buFont typeface="Wingdings" pitchFamily="2" charset="2"/>
              <a:buChar char="v"/>
              <a:defRPr/>
            </a:pPr>
            <a:r>
              <a:rPr lang="ru-RU" dirty="0" smtClean="0"/>
              <a:t>Развивать его коммуникативные навыки.</a:t>
            </a:r>
          </a:p>
          <a:p>
            <a:pPr marL="365760" indent="-256032" fontAlgn="auto">
              <a:spcAft>
                <a:spcPts val="0"/>
              </a:spcAft>
              <a:buFont typeface="Wingdings" pitchFamily="2" charset="2"/>
              <a:buChar char="v"/>
              <a:defRPr/>
            </a:pPr>
            <a:r>
              <a:rPr lang="ru-RU" dirty="0" smtClean="0"/>
              <a:t>Способствовать созданию игровых ситуаций.</a:t>
            </a:r>
          </a:p>
          <a:p>
            <a:pPr marL="365760" indent="-256032" fontAlgn="auto">
              <a:spcAft>
                <a:spcPts val="0"/>
              </a:spcAft>
              <a:buFont typeface="Wingdings" pitchFamily="2" charset="2"/>
              <a:buChar char="v"/>
              <a:defRPr/>
            </a:pPr>
            <a:r>
              <a:rPr lang="ru-RU" dirty="0" smtClean="0"/>
              <a:t>Стабилизировать на высоком уровне эмоциональное состояние детей.</a:t>
            </a:r>
          </a:p>
          <a:p>
            <a:pPr marL="365760" indent="-256032" fontAlgn="auto">
              <a:spcAft>
                <a:spcPts val="0"/>
              </a:spcAft>
              <a:buFont typeface="Wingdings" pitchFamily="2" charset="2"/>
              <a:buChar char="v"/>
              <a:defRPr/>
            </a:pPr>
            <a:r>
              <a:rPr lang="ru-RU" dirty="0" smtClean="0"/>
              <a:t>Улучшать детско-родительские отношения</a:t>
            </a:r>
          </a:p>
          <a:p>
            <a:pPr marL="365760" indent="-256032" fontAlgn="auto">
              <a:spcAft>
                <a:spcPts val="0"/>
              </a:spcAft>
              <a:buFont typeface="Wingdings" pitchFamily="2" charset="2"/>
              <a:buChar char="v"/>
              <a:defRPr/>
            </a:pPr>
            <a:r>
              <a:rPr lang="ru-RU" dirty="0" smtClean="0"/>
              <a:t>Активизировать  мыслительные процессы дошкольников. </a:t>
            </a:r>
          </a:p>
          <a:p>
            <a:pPr marL="365760" indent="-256032" fontAlgn="auto">
              <a:spcAft>
                <a:spcPts val="0"/>
              </a:spcAft>
              <a:buFont typeface="Wingdings 3"/>
              <a:buNone/>
              <a:defRPr/>
            </a:pPr>
            <a:endParaRPr lang="ru-RU" dirty="0" smtClean="0"/>
          </a:p>
          <a:p>
            <a:pPr marL="365760" indent="-256032" fontAlgn="auto">
              <a:spcAft>
                <a:spcPts val="0"/>
              </a:spcAft>
              <a:buFont typeface="Wingdings" pitchFamily="2" charset="2"/>
              <a:buChar char="v"/>
              <a:defRPr/>
            </a:pPr>
            <a:endParaRPr lang="ru-RU" dirty="0"/>
          </a:p>
        </p:txBody>
      </p:sp>
      <p:sp>
        <p:nvSpPr>
          <p:cNvPr id="2" name="Заголовок 1"/>
          <p:cNvSpPr>
            <a:spLocks noGrp="1"/>
          </p:cNvSpPr>
          <p:nvPr>
            <p:ph type="title"/>
          </p:nvPr>
        </p:nvSpPr>
        <p:spPr>
          <a:xfrm>
            <a:off x="857224" y="571480"/>
            <a:ext cx="7452320" cy="1143008"/>
          </a:xfrm>
        </p:spPr>
        <p:txBody>
          <a:bodyPr/>
          <a:lstStyle/>
          <a:p>
            <a:pPr algn="ctr" fontAlgn="auto">
              <a:spcAft>
                <a:spcPts val="0"/>
              </a:spcAft>
              <a:defRPr/>
            </a:pPr>
            <a:r>
              <a:rPr lang="ru-RU" dirty="0" smtClean="0"/>
              <a:t>     Цели  оригами</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Константин\Рабочий стол\Новая папка (7)\P103046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352" y="142876"/>
            <a:ext cx="4286115" cy="3214688"/>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C:\Documents and Settings\Константин\Рабочий стол\Новая папка (7)\P103045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0810" y="3555105"/>
            <a:ext cx="4286113" cy="32146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571612"/>
            <a:ext cx="8586822" cy="2714620"/>
          </a:xfrm>
        </p:spPr>
        <p:txBody>
          <a:bodyPr/>
          <a:lstStyle/>
          <a:p>
            <a:pPr algn="ctr" fontAlgn="auto">
              <a:spcAft>
                <a:spcPts val="0"/>
              </a:spcAft>
              <a:defRPr/>
            </a:pPr>
            <a:r>
              <a:rPr lang="ru-RU" sz="3200" dirty="0" smtClean="0">
                <a:solidFill>
                  <a:srgbClr val="FF0000"/>
                </a:solidFill>
              </a:rPr>
              <a:t>Систематические занятия с ребенком оригами – гарантия его всестороннего развития и успешной подготовки к школьному обучению.</a:t>
            </a:r>
            <a:br>
              <a:rPr lang="ru-RU" sz="3200" dirty="0" smtClean="0">
                <a:solidFill>
                  <a:srgbClr val="FF0000"/>
                </a:solidFill>
              </a:rPr>
            </a:b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p:txBody>
          <a:bodyPr/>
          <a:lstStyle/>
          <a:p>
            <a:pPr>
              <a:buFont typeface="Wingdings" pitchFamily="2" charset="2"/>
              <a:buChar char="v"/>
            </a:pPr>
            <a:r>
              <a:rPr lang="ru-RU" sz="2400" dirty="0" smtClean="0"/>
              <a:t>Развивать уверенность ребёнка в собственных силах.</a:t>
            </a:r>
          </a:p>
          <a:p>
            <a:pPr>
              <a:buFont typeface="Wingdings" pitchFamily="2" charset="2"/>
              <a:buChar char="v"/>
            </a:pPr>
            <a:r>
              <a:rPr lang="ru-RU" sz="2400" dirty="0" smtClean="0"/>
              <a:t>Учить следовать устным инструкциям и последовательности действий.</a:t>
            </a:r>
          </a:p>
          <a:p>
            <a:pPr>
              <a:buFont typeface="Wingdings" pitchFamily="2" charset="2"/>
              <a:buChar char="v"/>
            </a:pPr>
            <a:r>
              <a:rPr lang="ru-RU" sz="2400" dirty="0" smtClean="0"/>
              <a:t>Стимулировать развитие памяти, в том </a:t>
            </a:r>
          </a:p>
          <a:p>
            <a:pPr>
              <a:buNone/>
            </a:pPr>
            <a:r>
              <a:rPr lang="ru-RU" sz="2400" dirty="0" smtClean="0"/>
              <a:t>   числе мышечной.</a:t>
            </a:r>
          </a:p>
          <a:p>
            <a:pPr>
              <a:buFont typeface="Wingdings" pitchFamily="2" charset="2"/>
              <a:buChar char="v"/>
            </a:pPr>
            <a:r>
              <a:rPr lang="ru-RU" sz="2400" dirty="0" smtClean="0"/>
              <a:t>Знакомить на практике с основными геометрическими понятиями.</a:t>
            </a:r>
          </a:p>
          <a:p>
            <a:pPr>
              <a:buFont typeface="Wingdings" pitchFamily="2" charset="2"/>
              <a:buChar char="v"/>
            </a:pPr>
            <a:r>
              <a:rPr lang="ru-RU" sz="2400" dirty="0" smtClean="0"/>
              <a:t>Учить  концентрировать внимание.</a:t>
            </a:r>
          </a:p>
          <a:p>
            <a:pPr>
              <a:buFont typeface="Wingdings" pitchFamily="2" charset="2"/>
              <a:buChar char="v"/>
            </a:pPr>
            <a:r>
              <a:rPr lang="ru-RU" sz="2400" dirty="0" smtClean="0"/>
              <a:t>Развивать пространственное воображение, зрительное восприятие информации.</a:t>
            </a:r>
          </a:p>
          <a:p>
            <a:pPr>
              <a:buFont typeface="Wingdings" pitchFamily="2" charset="2"/>
              <a:buChar char="v"/>
            </a:pPr>
            <a:r>
              <a:rPr lang="ru-RU" sz="2400" dirty="0" smtClean="0"/>
              <a:t>Учить читать чертежи.</a:t>
            </a:r>
          </a:p>
          <a:p>
            <a:pPr>
              <a:buFont typeface="Wingdings" pitchFamily="2" charset="2"/>
              <a:buChar char="v"/>
            </a:pPr>
            <a:endParaRPr lang="ru-RU" dirty="0" smtClean="0"/>
          </a:p>
          <a:p>
            <a:pPr>
              <a:buFont typeface="Wingdings" pitchFamily="2" charset="2"/>
              <a:buChar char="v"/>
            </a:pPr>
            <a:endParaRPr lang="ru-RU" dirty="0" smtClean="0"/>
          </a:p>
        </p:txBody>
      </p:sp>
      <p:sp>
        <p:nvSpPr>
          <p:cNvPr id="2" name="Заголовок 1"/>
          <p:cNvSpPr>
            <a:spLocks noGrp="1"/>
          </p:cNvSpPr>
          <p:nvPr>
            <p:ph type="title"/>
          </p:nvPr>
        </p:nvSpPr>
        <p:spPr/>
        <p:txBody>
          <a:bodyPr/>
          <a:lstStyle/>
          <a:p>
            <a:pPr algn="ctr" fontAlgn="auto">
              <a:spcAft>
                <a:spcPts val="0"/>
              </a:spcAft>
              <a:defRPr/>
            </a:pPr>
            <a:r>
              <a:rPr lang="ru-RU" dirty="0" smtClean="0"/>
              <a:t>Задачи  оригами</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29063" y="1500188"/>
            <a:ext cx="4857750" cy="4668837"/>
          </a:xfrm>
        </p:spPr>
        <p:txBody>
          <a:bodyPr>
            <a:normAutofit fontScale="85000" lnSpcReduction="20000"/>
          </a:bodyPr>
          <a:lstStyle/>
          <a:p>
            <a:pPr marL="365760" indent="-256032" fontAlgn="auto">
              <a:spcAft>
                <a:spcPts val="0"/>
              </a:spcAft>
              <a:buFont typeface="Wingdings 3"/>
              <a:buChar char=""/>
              <a:defRPr/>
            </a:pPr>
            <a:r>
              <a:rPr lang="ru-RU" dirty="0" smtClean="0"/>
              <a:t>Оригами- искусство складывания фигурок из бумаги.</a:t>
            </a:r>
          </a:p>
          <a:p>
            <a:pPr marL="365760" indent="-256032" fontAlgn="auto">
              <a:spcAft>
                <a:spcPts val="0"/>
              </a:spcAft>
              <a:buFont typeface="Wingdings 3"/>
              <a:buChar char=""/>
              <a:defRPr/>
            </a:pPr>
            <a:r>
              <a:rPr lang="ru-RU" dirty="0" smtClean="0"/>
              <a:t>Оригами родилось в Японии много веков назад.</a:t>
            </a:r>
          </a:p>
          <a:p>
            <a:pPr marL="365760" indent="-256032" fontAlgn="auto">
              <a:spcAft>
                <a:spcPts val="0"/>
              </a:spcAft>
              <a:buFont typeface="Wingdings 3"/>
              <a:buChar char=""/>
              <a:defRPr/>
            </a:pPr>
            <a:r>
              <a:rPr lang="ru-RU" dirty="0" smtClean="0"/>
              <a:t>Слово «оригами» в переводе с японского языка означает «сложенная бумага»</a:t>
            </a:r>
          </a:p>
          <a:p>
            <a:pPr marL="365760" indent="-256032" fontAlgn="auto">
              <a:spcAft>
                <a:spcPts val="0"/>
              </a:spcAft>
              <a:buFont typeface="Wingdings 3"/>
              <a:buChar char=""/>
              <a:defRPr/>
            </a:pPr>
            <a:r>
              <a:rPr lang="ru-RU" dirty="0" smtClean="0"/>
              <a:t>Во второй половине 19 века оригами перешло границы Японии.</a:t>
            </a:r>
          </a:p>
          <a:p>
            <a:pPr marL="365760" indent="-256032" fontAlgn="auto">
              <a:spcAft>
                <a:spcPts val="0"/>
              </a:spcAft>
              <a:buFont typeface="Wingdings 3"/>
              <a:buChar char=""/>
              <a:defRPr/>
            </a:pPr>
            <a:r>
              <a:rPr lang="ru-RU" dirty="0" smtClean="0"/>
              <a:t>В настоящее время оригами распространено во многих странах мира. </a:t>
            </a:r>
          </a:p>
          <a:p>
            <a:pPr marL="365760" indent="-256032" fontAlgn="auto">
              <a:spcAft>
                <a:spcPts val="0"/>
              </a:spcAft>
              <a:buFont typeface="Wingdings 3"/>
              <a:buChar char=""/>
              <a:defRPr/>
            </a:pPr>
            <a:endParaRPr lang="ru-RU" dirty="0"/>
          </a:p>
        </p:txBody>
      </p:sp>
      <p:sp>
        <p:nvSpPr>
          <p:cNvPr id="3" name="Заголовок 2"/>
          <p:cNvSpPr>
            <a:spLocks noGrp="1"/>
          </p:cNvSpPr>
          <p:nvPr>
            <p:ph type="title"/>
          </p:nvPr>
        </p:nvSpPr>
        <p:spPr/>
        <p:txBody>
          <a:bodyPr/>
          <a:lstStyle/>
          <a:p>
            <a:pPr fontAlgn="auto">
              <a:spcAft>
                <a:spcPts val="0"/>
              </a:spcAft>
              <a:defRPr/>
            </a:pPr>
            <a:r>
              <a:rPr lang="ru-RU" dirty="0" smtClean="0"/>
              <a:t>       Из  истории оригами</a:t>
            </a:r>
            <a:endParaRPr lang="ru-RU" dirty="0"/>
          </a:p>
        </p:txBody>
      </p:sp>
      <p:pic>
        <p:nvPicPr>
          <p:cNvPr id="9220" name="Рисунок 3" descr="x_62bde172[1].jpg"/>
          <p:cNvPicPr>
            <a:picLocks noChangeAspect="1"/>
          </p:cNvPicPr>
          <p:nvPr/>
        </p:nvPicPr>
        <p:blipFill>
          <a:blip r:embed="rId3" cstate="print"/>
          <a:srcRect/>
          <a:stretch>
            <a:fillRect/>
          </a:stretch>
        </p:blipFill>
        <p:spPr bwMode="auto">
          <a:xfrm>
            <a:off x="285750" y="1214438"/>
            <a:ext cx="3786188"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76184" y="0"/>
          <a:ext cx="9067816" cy="6407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500" y="1571625"/>
            <a:ext cx="5000625" cy="2000250"/>
          </a:xfrm>
          <a:solidFill>
            <a:schemeClr val="accent1">
              <a:lumMod val="20000"/>
              <a:lumOff val="80000"/>
            </a:schemeClr>
          </a:solidFill>
        </p:spPr>
        <p:txBody>
          <a:bodyPr>
            <a:normAutofit fontScale="92500"/>
          </a:bodyPr>
          <a:lstStyle/>
          <a:p>
            <a:pPr marL="365760" indent="-256032" fontAlgn="auto">
              <a:spcAft>
                <a:spcPts val="0"/>
              </a:spcAft>
              <a:buFont typeface="Wingdings 3"/>
              <a:buChar char=""/>
              <a:defRPr/>
            </a:pPr>
            <a:r>
              <a:rPr lang="ru-RU" dirty="0" smtClean="0">
                <a:solidFill>
                  <a:srgbClr val="FF0000"/>
                </a:solidFill>
              </a:rPr>
              <a:t>Модели, выполненные из цветной бумаги, доставляют удовольствие своим видом, радуют глаз  создателя и зрителя.</a:t>
            </a:r>
            <a:endParaRPr lang="ru-RU" dirty="0">
              <a:solidFill>
                <a:srgbClr val="FF0000"/>
              </a:solidFill>
            </a:endParaRPr>
          </a:p>
        </p:txBody>
      </p:sp>
      <p:sp>
        <p:nvSpPr>
          <p:cNvPr id="3" name="Заголовок 2"/>
          <p:cNvSpPr>
            <a:spLocks noGrp="1"/>
          </p:cNvSpPr>
          <p:nvPr>
            <p:ph type="title"/>
          </p:nvPr>
        </p:nvSpPr>
        <p:spPr>
          <a:xfrm>
            <a:off x="500034" y="285728"/>
            <a:ext cx="8215370" cy="1143000"/>
          </a:xfrm>
        </p:spPr>
        <p:txBody>
          <a:bodyPr>
            <a:normAutofit fontScale="90000"/>
          </a:bodyPr>
          <a:lstStyle/>
          <a:p>
            <a:pPr fontAlgn="auto">
              <a:spcAft>
                <a:spcPts val="0"/>
              </a:spcAft>
              <a:defRPr/>
            </a:pPr>
            <a:r>
              <a:rPr lang="ru-RU" dirty="0" smtClean="0"/>
              <a:t>    Художественно-эстетическое                                                                                 развитие ребенка</a:t>
            </a:r>
            <a:endParaRPr lang="ru-RU" dirty="0"/>
          </a:p>
        </p:txBody>
      </p:sp>
      <p:pic>
        <p:nvPicPr>
          <p:cNvPr id="11271" name="Рисунок 7" descr="P18-03-10_16.52[1].jpg"/>
          <p:cNvPicPr>
            <a:picLocks noChangeAspect="1"/>
          </p:cNvPicPr>
          <p:nvPr/>
        </p:nvPicPr>
        <p:blipFill>
          <a:blip r:embed="rId3" cstate="print"/>
          <a:srcRect/>
          <a:stretch>
            <a:fillRect/>
          </a:stretch>
        </p:blipFill>
        <p:spPr bwMode="auto">
          <a:xfrm>
            <a:off x="5072066" y="3786190"/>
            <a:ext cx="3711821" cy="2786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857364"/>
            <a:ext cx="5214937" cy="2447925"/>
          </a:xfrm>
        </p:spPr>
        <p:txBody>
          <a:bodyPr>
            <a:normAutofit fontScale="92500" lnSpcReduction="20000"/>
          </a:bodyPr>
          <a:lstStyle/>
          <a:p>
            <a:pPr marL="365760" indent="-256032" algn="just" fontAlgn="auto">
              <a:spcAft>
                <a:spcPts val="0"/>
              </a:spcAft>
              <a:buFont typeface="Wingdings 3"/>
              <a:buChar char=""/>
              <a:defRPr/>
            </a:pPr>
            <a:r>
              <a:rPr lang="ru-RU" dirty="0" smtClean="0">
                <a:solidFill>
                  <a:srgbClr val="FF0000"/>
                </a:solidFill>
              </a:rPr>
              <a:t>Оригами способствует формированию добрых чувств к близким.  Дает возможность выразить эти чувства, ведь оригами позволяет сделать подарок своими руками.</a:t>
            </a:r>
            <a:endParaRPr lang="ru-RU" dirty="0">
              <a:solidFill>
                <a:srgbClr val="FF0000"/>
              </a:solidFill>
            </a:endParaRPr>
          </a:p>
        </p:txBody>
      </p:sp>
      <p:sp>
        <p:nvSpPr>
          <p:cNvPr id="3" name="Заголовок 2"/>
          <p:cNvSpPr>
            <a:spLocks noGrp="1"/>
          </p:cNvSpPr>
          <p:nvPr>
            <p:ph type="title"/>
          </p:nvPr>
        </p:nvSpPr>
        <p:spPr/>
        <p:txBody>
          <a:bodyPr>
            <a:normAutofit fontScale="90000"/>
          </a:bodyPr>
          <a:lstStyle/>
          <a:p>
            <a:pPr algn="ctr" fontAlgn="auto">
              <a:spcAft>
                <a:spcPts val="0"/>
              </a:spcAft>
              <a:defRPr/>
            </a:pPr>
            <a:r>
              <a:rPr lang="ru-RU" dirty="0" smtClean="0"/>
              <a:t>Приобщение ребенка к общечеловеческим ценностям</a:t>
            </a:r>
            <a:endParaRPr lang="ru-RU" dirty="0"/>
          </a:p>
        </p:txBody>
      </p:sp>
      <p:pic>
        <p:nvPicPr>
          <p:cNvPr id="12293" name="Рисунок 8" descr="CIMG6123.jpg"/>
          <p:cNvPicPr>
            <a:picLocks noChangeAspect="1"/>
          </p:cNvPicPr>
          <p:nvPr/>
        </p:nvPicPr>
        <p:blipFill>
          <a:blip r:embed="rId3" cstate="print"/>
          <a:srcRect/>
          <a:stretch>
            <a:fillRect/>
          </a:stretch>
        </p:blipFill>
        <p:spPr bwMode="auto">
          <a:xfrm>
            <a:off x="6000760" y="4000504"/>
            <a:ext cx="2357438"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1"/>
          <p:cNvSpPr>
            <a:spLocks noGrp="1"/>
          </p:cNvSpPr>
          <p:nvPr>
            <p:ph idx="1"/>
          </p:nvPr>
        </p:nvSpPr>
        <p:spPr>
          <a:xfrm>
            <a:off x="214282" y="1643050"/>
            <a:ext cx="4329113" cy="2162175"/>
          </a:xfrm>
        </p:spPr>
        <p:txBody>
          <a:bodyPr/>
          <a:lstStyle/>
          <a:p>
            <a:pPr>
              <a:buFont typeface="Wingdings 3" pitchFamily="18" charset="2"/>
              <a:buNone/>
            </a:pPr>
            <a:r>
              <a:rPr lang="ru-RU" sz="2000" dirty="0" smtClean="0">
                <a:solidFill>
                  <a:srgbClr val="FF0000"/>
                </a:solidFill>
              </a:rPr>
              <a:t>Оригами способствует развитию речи ребенка. Выполнив поделку, ему необходимо о ней рассказать маме, бабушке, папе, другу и т.д.</a:t>
            </a:r>
          </a:p>
        </p:txBody>
      </p:sp>
      <p:sp>
        <p:nvSpPr>
          <p:cNvPr id="3" name="Заголовок 2"/>
          <p:cNvSpPr>
            <a:spLocks noGrp="1"/>
          </p:cNvSpPr>
          <p:nvPr>
            <p:ph type="title"/>
          </p:nvPr>
        </p:nvSpPr>
        <p:spPr>
          <a:xfrm>
            <a:off x="428596" y="0"/>
            <a:ext cx="8229600" cy="1142984"/>
          </a:xfrm>
        </p:spPr>
        <p:txBody>
          <a:bodyPr/>
          <a:lstStyle/>
          <a:p>
            <a:pPr algn="ctr" fontAlgn="auto">
              <a:spcAft>
                <a:spcPts val="0"/>
              </a:spcAft>
              <a:defRPr/>
            </a:pPr>
            <a:r>
              <a:rPr lang="ru-RU" dirty="0" smtClean="0"/>
              <a:t>Развитие речи</a:t>
            </a:r>
            <a:endParaRPr lang="ru-RU" dirty="0"/>
          </a:p>
        </p:txBody>
      </p:sp>
      <p:sp>
        <p:nvSpPr>
          <p:cNvPr id="13316" name="TextBox 3"/>
          <p:cNvSpPr txBox="1">
            <a:spLocks noChangeArrowheads="1"/>
          </p:cNvSpPr>
          <p:nvPr/>
        </p:nvSpPr>
        <p:spPr bwMode="auto">
          <a:xfrm>
            <a:off x="4714876" y="5286388"/>
            <a:ext cx="4143375" cy="1323439"/>
          </a:xfrm>
          <a:prstGeom prst="rect">
            <a:avLst/>
          </a:prstGeom>
          <a:noFill/>
          <a:ln w="9525">
            <a:noFill/>
            <a:miter lim="800000"/>
            <a:headEnd/>
            <a:tailEnd/>
          </a:ln>
        </p:spPr>
        <p:txBody>
          <a:bodyPr wrap="square">
            <a:spAutoFit/>
          </a:bodyPr>
          <a:lstStyle/>
          <a:p>
            <a:r>
              <a:rPr lang="ru-RU" sz="2000" dirty="0">
                <a:solidFill>
                  <a:srgbClr val="FF0000"/>
                </a:solidFill>
                <a:latin typeface="Lucida Sans Unicode" pitchFamily="34" charset="0"/>
              </a:rPr>
              <a:t>Дети очень любят играть с поделками, обыгрывая знакомые сказки, рассказы, </a:t>
            </a:r>
            <a:r>
              <a:rPr lang="ru-RU" sz="2000" dirty="0" smtClean="0">
                <a:solidFill>
                  <a:srgbClr val="FF0000"/>
                </a:solidFill>
                <a:latin typeface="Lucida Sans Unicode" pitchFamily="34" charset="0"/>
              </a:rPr>
              <a:t>стихи.</a:t>
            </a:r>
            <a:endParaRPr lang="ru-RU" sz="2000" dirty="0">
              <a:solidFill>
                <a:srgbClr val="FF0000"/>
              </a:solidFill>
              <a:latin typeface="Lucida Sans Unicode" pitchFamily="34" charset="0"/>
            </a:endParaRPr>
          </a:p>
        </p:txBody>
      </p:sp>
      <p:pic>
        <p:nvPicPr>
          <p:cNvPr id="4098" name="Picture 2" descr="C:\Documents and Settings\Константин\Рабочий стол\Новая папка (7)\P103048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4876" y="1500174"/>
            <a:ext cx="4032448" cy="30244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714488"/>
            <a:ext cx="4614863" cy="2571750"/>
          </a:xfrm>
        </p:spPr>
        <p:txBody>
          <a:bodyPr>
            <a:normAutofit fontScale="92500" lnSpcReduction="10000"/>
          </a:bodyPr>
          <a:lstStyle/>
          <a:p>
            <a:pPr marL="365760" indent="-256032" algn="just" fontAlgn="auto">
              <a:spcAft>
                <a:spcPts val="0"/>
              </a:spcAft>
              <a:buFont typeface="Wingdings 3"/>
              <a:buNone/>
              <a:defRPr/>
            </a:pPr>
            <a:r>
              <a:rPr lang="ru-RU" dirty="0" smtClean="0">
                <a:solidFill>
                  <a:srgbClr val="FF0000"/>
                </a:solidFill>
              </a:rPr>
              <a:t>Сложив  из бумаги маски животных, дети включаются в игру-драматизацию по знакомой сказке, становятся сказочными героями.</a:t>
            </a:r>
            <a:endParaRPr lang="ru-RU" dirty="0">
              <a:solidFill>
                <a:srgbClr val="FF0000"/>
              </a:solidFill>
            </a:endParaRPr>
          </a:p>
        </p:txBody>
      </p:sp>
      <p:sp>
        <p:nvSpPr>
          <p:cNvPr id="3" name="Заголовок 2"/>
          <p:cNvSpPr>
            <a:spLocks noGrp="1"/>
          </p:cNvSpPr>
          <p:nvPr>
            <p:ph type="title"/>
          </p:nvPr>
        </p:nvSpPr>
        <p:spPr/>
        <p:txBody>
          <a:bodyPr>
            <a:normAutofit fontScale="90000"/>
          </a:bodyPr>
          <a:lstStyle/>
          <a:p>
            <a:pPr algn="ctr" fontAlgn="auto">
              <a:spcAft>
                <a:spcPts val="0"/>
              </a:spcAft>
              <a:defRPr/>
            </a:pPr>
            <a:r>
              <a:rPr lang="ru-RU" dirty="0" smtClean="0"/>
              <a:t>Оригами способствует созданию игровых ситуаций</a:t>
            </a:r>
            <a:endParaRPr lang="ru-RU" dirty="0"/>
          </a:p>
        </p:txBody>
      </p:sp>
      <p:pic>
        <p:nvPicPr>
          <p:cNvPr id="18434" name="Picture 2" descr="E:\DCIM\103_PANA\P10302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7752" y="3571876"/>
            <a:ext cx="4088028" cy="306611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роль оригами">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роль оригами</Template>
  <TotalTime>301</TotalTime>
  <Words>785</Words>
  <Application>Microsoft Office PowerPoint</Application>
  <PresentationFormat>Экран (4:3)</PresentationFormat>
  <Paragraphs>96</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роль оригами</vt:lpstr>
      <vt:lpstr>Роль  оригами во всестороннем развитии  ребенка.</vt:lpstr>
      <vt:lpstr>     Цели  оригами</vt:lpstr>
      <vt:lpstr>Задачи  оригами</vt:lpstr>
      <vt:lpstr>       Из  истории оригами</vt:lpstr>
      <vt:lpstr>Слайд 5</vt:lpstr>
      <vt:lpstr>    Художественно-эстетическое                                                                                 развитие ребенка</vt:lpstr>
      <vt:lpstr>Приобщение ребенка к общечеловеческим ценностям</vt:lpstr>
      <vt:lpstr>Развитие речи</vt:lpstr>
      <vt:lpstr>Оригами способствует созданию игровых ситуаций</vt:lpstr>
      <vt:lpstr>Развитие пространственного воображения, глазомера, внимания, памяти</vt:lpstr>
      <vt:lpstr>Знакомство с основными геометрическими понятиями</vt:lpstr>
      <vt:lpstr>Развитие мелких и точных движений пальцев обеих рук</vt:lpstr>
      <vt:lpstr>Стимулирование самообразования</vt:lpstr>
      <vt:lpstr>Как еще использовать оригами</vt:lpstr>
      <vt:lpstr>Приобщение ребенка к совместной деятельности со сверстниками и взрослыми</vt:lpstr>
      <vt:lpstr>Психологические процессы и оригами</vt:lpstr>
      <vt:lpstr>Слайд 17</vt:lpstr>
      <vt:lpstr>            Наше творчество</vt:lpstr>
      <vt:lpstr>Слайд 19</vt:lpstr>
      <vt:lpstr>Слайд 20</vt:lpstr>
      <vt:lpstr>Систематические занятия с ребенком оригами – гарантия его всестороннего развития и успешной подготовки к школьному обучению.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оригами во всестороннем развитии  ребенка.</dc:title>
  <dc:creator>viki</dc:creator>
  <cp:lastModifiedBy>Admin</cp:lastModifiedBy>
  <cp:revision>24</cp:revision>
  <dcterms:created xsi:type="dcterms:W3CDTF">2011-03-12T07:27:18Z</dcterms:created>
  <dcterms:modified xsi:type="dcterms:W3CDTF">2014-06-09T11:00:44Z</dcterms:modified>
</cp:coreProperties>
</file>