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aseline="0"/>
              <a:t> </a:t>
            </a:r>
            <a:r>
              <a:rPr lang="ru-RU" sz="2000" baseline="0"/>
              <a:t>Результаты анкетирования</a:t>
            </a:r>
            <a:endParaRPr lang="ru-RU" sz="2000"/>
          </a:p>
        </c:rich>
      </c:tx>
      <c:layout/>
    </c:title>
    <c:plotArea>
      <c:layout>
        <c:manualLayout>
          <c:layoutTarget val="inner"/>
          <c:xMode val="edge"/>
          <c:yMode val="edge"/>
          <c:x val="7.2102355894573894E-2"/>
          <c:y val="2.4126566404428087E-2"/>
          <c:w val="0.92505273646349828"/>
          <c:h val="0.77189746532228132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всегда занимаются творчеством</c:v>
                </c:pt>
                <c:pt idx="1">
                  <c:v>иногда занимаются творчеством</c:v>
                </c:pt>
                <c:pt idx="2">
                  <c:v>никогда не занимаются творчеством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</c:ser>
        <c:axId val="32883456"/>
        <c:axId val="32884992"/>
      </c:barChart>
      <c:catAx>
        <c:axId val="32883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2884992"/>
        <c:crosses val="autoZero"/>
        <c:auto val="1"/>
        <c:lblAlgn val="ctr"/>
        <c:lblOffset val="100"/>
      </c:catAx>
      <c:valAx>
        <c:axId val="328849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3288345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01F2-D40E-4A18-9346-5397E42A600C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403EA-FB55-4D59-A622-5A75EA77D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01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403EA-FB55-4D59-A622-5A75EA77D0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BF22-7E67-4FA7-9F5A-9B9F791F92D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4355-0472-4B49-B26D-911533FAE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85728"/>
            <a:ext cx="4071966" cy="61436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Palatino Linotype" pitchFamily="18" charset="0"/>
                <a:cs typeface="Times New Roman" pitchFamily="18" charset="0"/>
              </a:rPr>
              <a:t>Творческий проект</a:t>
            </a:r>
            <a:br>
              <a:rPr lang="ru-RU" sz="40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Palatino Linotype" pitchFamily="18" charset="0"/>
                <a:cs typeface="Times New Roman" pitchFamily="18" charset="0"/>
              </a:rPr>
              <a:t> «Где водятся волшебники?»</a:t>
            </a:r>
            <a:br>
              <a:rPr lang="ru-RU" sz="40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Palatino Linotype" pitchFamily="18" charset="0"/>
                <a:cs typeface="Times New Roman" pitchFamily="18" charset="0"/>
              </a:rPr>
              <a:t>Автор: Девяткова Е.В. , воспитатель второй квалификационной категории</a:t>
            </a:r>
            <a:br>
              <a:rPr lang="ru-RU" sz="12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200" dirty="0" smtClean="0">
                <a:latin typeface="Palatino Linotype" pitchFamily="18" charset="0"/>
                <a:cs typeface="Times New Roman" pitchFamily="18" charset="0"/>
              </a:rPr>
              <a:t>проект подготовил </a:t>
            </a:r>
            <a:br>
              <a:rPr lang="ru-RU" sz="2200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200" dirty="0" smtClean="0">
                <a:latin typeface="Palatino Linotype" pitchFamily="18" charset="0"/>
                <a:cs typeface="Times New Roman" pitchFamily="18" charset="0"/>
              </a:rPr>
              <a:t>Черепков  Максим,</a:t>
            </a:r>
            <a:br>
              <a:rPr lang="ru-RU" sz="2200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200" dirty="0" smtClean="0">
                <a:latin typeface="Palatino Linotype" pitchFamily="18" charset="0"/>
                <a:cs typeface="Times New Roman" pitchFamily="18" charset="0"/>
              </a:rPr>
              <a:t>ученик 3Б класса</a:t>
            </a:r>
            <a:endParaRPr lang="ru-RU" sz="22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886200"/>
            <a:ext cx="3643338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4071934" cy="11429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Объединения 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«Лоскутное шитье»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0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3857628"/>
            <a:ext cx="2214578" cy="1857388"/>
          </a:xfrm>
        </p:spPr>
      </p:pic>
      <p:pic>
        <p:nvPicPr>
          <p:cNvPr id="5" name="Рисунок 4" descr="P1010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500042"/>
            <a:ext cx="1428760" cy="1643074"/>
          </a:xfrm>
          <a:prstGeom prst="rect">
            <a:avLst/>
          </a:prstGeom>
        </p:spPr>
      </p:pic>
      <p:pic>
        <p:nvPicPr>
          <p:cNvPr id="6" name="Рисунок 5" descr="CIMG0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143248"/>
            <a:ext cx="1643074" cy="2071702"/>
          </a:xfrm>
          <a:prstGeom prst="rect">
            <a:avLst/>
          </a:prstGeom>
        </p:spPr>
      </p:pic>
      <p:pic>
        <p:nvPicPr>
          <p:cNvPr id="7" name="Рисунок 6" descr="CIMG0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70" y="500042"/>
            <a:ext cx="2286030" cy="1357322"/>
          </a:xfrm>
          <a:prstGeom prst="rect">
            <a:avLst/>
          </a:prstGeom>
        </p:spPr>
      </p:pic>
      <p:pic>
        <p:nvPicPr>
          <p:cNvPr id="8" name="Рисунок 7" descr="CIMG02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714356"/>
            <a:ext cx="1500198" cy="164307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«Творчество и выражение»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0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1714512" cy="3000396"/>
          </a:xfrm>
        </p:spPr>
      </p:pic>
      <p:pic>
        <p:nvPicPr>
          <p:cNvPr id="5" name="Рисунок 4" descr="CIMG0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928802"/>
            <a:ext cx="1714512" cy="25717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6282354"/>
              </p:ext>
            </p:extLst>
          </p:nvPr>
        </p:nvGraphicFramePr>
        <p:xfrm>
          <a:off x="1428728" y="1785926"/>
          <a:ext cx="557216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-214338"/>
            <a:ext cx="8229600" cy="631191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968213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357298"/>
            <a:ext cx="2286016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научиться создавать новые оригинальные замыслы и идеи; подбирать материал по фактуре, цвету, форме, величине.</a:t>
            </a:r>
          </a:p>
          <a:p>
            <a:pPr algn="just">
              <a:buNone/>
            </a:pPr>
            <a:endParaRPr lang="ru-RU" sz="6400" dirty="0" smtClean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	Задачи:</a:t>
            </a:r>
          </a:p>
          <a:p>
            <a:pPr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	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способности, внимание, память, воображение, умение действовать и общаться в коллективе.</a:t>
            </a:r>
          </a:p>
          <a:p>
            <a:pPr algn="just"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	Актуальность  выбранной темы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заключается в 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практической пользе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- изделиями и поделками можно  украсить свою комнату, квартиру,  использовать их  в хозяйстве (например - игольница, сумка);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-   можно  подарить подарки маме, папе, бабушке, дедушке, друзьям и порадовать их в праздники, и просто так сделать сюрприз. И для этого не надо ходить в магазин.</a:t>
            </a:r>
          </a:p>
          <a:p>
            <a:pPr algn="just">
              <a:buNone/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Научный интерес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заключается в том, что прежде чем изготовить поделку нужно почитать интересную литературу по детскому творчеству, подумать, и придумать идею, а затем поделиться идеей с родными и близкими.</a:t>
            </a:r>
          </a:p>
          <a:p>
            <a:pPr algn="just"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	 План работы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1.Изучил  требования к проектной работе.</a:t>
            </a:r>
          </a:p>
          <a:p>
            <a:pPr lvl="0"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2.Определил тему проекта.</a:t>
            </a:r>
          </a:p>
          <a:p>
            <a:pPr lvl="0"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3.Подобрал материал.</a:t>
            </a:r>
          </a:p>
          <a:p>
            <a:pPr lvl="0"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4.Составил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мультимидийную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презентацию.</a:t>
            </a:r>
          </a:p>
          <a:p>
            <a:pPr algn="just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6400" dirty="0">
              <a:ln>
                <a:solidFill>
                  <a:schemeClr val="tx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572140"/>
            <a:ext cx="4357718" cy="12858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в ДК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«Сибирское богатство»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6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4071942"/>
            <a:ext cx="1785950" cy="2571768"/>
          </a:xfrm>
        </p:spPr>
      </p:pic>
      <p:pic>
        <p:nvPicPr>
          <p:cNvPr id="5" name="Рисунок 4" descr="CIMG0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214422"/>
            <a:ext cx="1428760" cy="3143272"/>
          </a:xfrm>
          <a:prstGeom prst="rect">
            <a:avLst/>
          </a:prstGeom>
        </p:spPr>
      </p:pic>
      <p:pic>
        <p:nvPicPr>
          <p:cNvPr id="6" name="Рисунок 5" descr="DSC06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571480"/>
            <a:ext cx="200026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разное 2011-2012 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142984"/>
            <a:ext cx="2428892" cy="228601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1785950" cy="2071702"/>
          </a:xfrm>
        </p:spPr>
      </p:pic>
      <p:pic>
        <p:nvPicPr>
          <p:cNvPr id="5" name="Рисунок 4" descr="CIMG0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57166"/>
            <a:ext cx="1428760" cy="2000264"/>
          </a:xfrm>
          <a:prstGeom prst="rect">
            <a:avLst/>
          </a:prstGeom>
        </p:spPr>
      </p:pic>
      <p:pic>
        <p:nvPicPr>
          <p:cNvPr id="7" name="Рисунок 6" descr="CIMG0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286124"/>
            <a:ext cx="1785950" cy="2500330"/>
          </a:xfrm>
          <a:prstGeom prst="rect">
            <a:avLst/>
          </a:prstGeom>
        </p:spPr>
      </p:pic>
      <p:pic>
        <p:nvPicPr>
          <p:cNvPr id="8" name="Рисунок 7" descr="P1010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214686"/>
            <a:ext cx="1500198" cy="2357454"/>
          </a:xfrm>
          <a:prstGeom prst="rect">
            <a:avLst/>
          </a:prstGeom>
        </p:spPr>
      </p:pic>
      <p:pic>
        <p:nvPicPr>
          <p:cNvPr id="9" name="Рисунок 8" descr="P10103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28604"/>
            <a:ext cx="1428760" cy="2071702"/>
          </a:xfrm>
          <a:prstGeom prst="rect">
            <a:avLst/>
          </a:prstGeom>
        </p:spPr>
      </p:pic>
      <p:pic>
        <p:nvPicPr>
          <p:cNvPr id="11" name="Рисунок 10" descr="CIMG03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3429000"/>
            <a:ext cx="1428760" cy="2143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IMG0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2428868"/>
            <a:ext cx="1500198" cy="2071702"/>
          </a:xfrm>
        </p:spPr>
      </p:pic>
      <p:pic>
        <p:nvPicPr>
          <p:cNvPr id="7" name="Рисунок 6" descr="CIMG0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142984"/>
            <a:ext cx="1785950" cy="1785950"/>
          </a:xfrm>
          <a:prstGeom prst="rect">
            <a:avLst/>
          </a:prstGeom>
        </p:spPr>
      </p:pic>
      <p:pic>
        <p:nvPicPr>
          <p:cNvPr id="9" name="Рисунок 8" descr="CIMG0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929066"/>
            <a:ext cx="2428892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IMG0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500042"/>
            <a:ext cx="1357322" cy="2000264"/>
          </a:xfrm>
        </p:spPr>
      </p:pic>
      <p:pic>
        <p:nvPicPr>
          <p:cNvPr id="5" name="Рисунок 4" descr="CIMG0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86190"/>
            <a:ext cx="1500198" cy="1643074"/>
          </a:xfrm>
          <a:prstGeom prst="rect">
            <a:avLst/>
          </a:prstGeom>
        </p:spPr>
      </p:pic>
      <p:pic>
        <p:nvPicPr>
          <p:cNvPr id="6" name="Рисунок 5" descr="CIMG0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14290"/>
            <a:ext cx="1357322" cy="2000264"/>
          </a:xfrm>
          <a:prstGeom prst="rect">
            <a:avLst/>
          </a:prstGeom>
        </p:spPr>
      </p:pic>
      <p:pic>
        <p:nvPicPr>
          <p:cNvPr id="7" name="Рисунок 6" descr="CIMG0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14290"/>
            <a:ext cx="1428760" cy="2000264"/>
          </a:xfrm>
          <a:prstGeom prst="rect">
            <a:avLst/>
          </a:prstGeom>
        </p:spPr>
      </p:pic>
      <p:pic>
        <p:nvPicPr>
          <p:cNvPr id="8" name="Рисунок 7" descr="CIMG02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071942"/>
            <a:ext cx="1285884" cy="1285884"/>
          </a:xfrm>
          <a:prstGeom prst="rect">
            <a:avLst/>
          </a:prstGeom>
        </p:spPr>
      </p:pic>
      <p:pic>
        <p:nvPicPr>
          <p:cNvPr id="9" name="Рисунок 8" descr="CIMG02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3571876"/>
            <a:ext cx="1500198" cy="221457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Объединение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Лоскутное шитьё»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10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285992"/>
            <a:ext cx="2714644" cy="207170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Объединение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«Творчество и выражение»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ОЕКТ\P101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1571636" cy="1857388"/>
          </a:xfrm>
          <a:prstGeom prst="rect">
            <a:avLst/>
          </a:prstGeom>
          <a:noFill/>
        </p:spPr>
      </p:pic>
      <p:pic>
        <p:nvPicPr>
          <p:cNvPr id="9" name="Содержимое 8" descr="CIMG02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15206" y="1857364"/>
            <a:ext cx="1428760" cy="2428892"/>
          </a:xfrm>
        </p:spPr>
      </p:pic>
      <p:pic>
        <p:nvPicPr>
          <p:cNvPr id="10" name="Рисунок 9" descr="CIMG02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85728"/>
            <a:ext cx="1285884" cy="2071702"/>
          </a:xfrm>
          <a:prstGeom prst="rect">
            <a:avLst/>
          </a:prstGeom>
        </p:spPr>
      </p:pic>
      <p:pic>
        <p:nvPicPr>
          <p:cNvPr id="11" name="Рисунок 10" descr="CIMG0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28604"/>
            <a:ext cx="1428760" cy="1857388"/>
          </a:xfrm>
          <a:prstGeom prst="rect">
            <a:avLst/>
          </a:prstGeom>
        </p:spPr>
      </p:pic>
      <p:pic>
        <p:nvPicPr>
          <p:cNvPr id="12" name="Рисунок 11" descr="CIMG02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714752"/>
            <a:ext cx="1428760" cy="20717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rgbClr val="F07F09"/>
      </a:lt1>
      <a:dk2>
        <a:srgbClr val="323232"/>
      </a:dk2>
      <a:lt2>
        <a:srgbClr val="E3DED1"/>
      </a:lt2>
      <a:accent1>
        <a:srgbClr val="F07F09"/>
      </a:accent1>
      <a:accent2>
        <a:srgbClr val="FFFF00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0000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11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Творческий проект  «Где водятся волшебники?» Автор: Девяткова Е.В. , воспитатель второй квалификационной категории проект подготовил  Черепков  Максим, ученик 3Б класса</vt:lpstr>
      <vt:lpstr>Слайд 2</vt:lpstr>
      <vt:lpstr>Выставка в ДК  «Сибирское богатство»</vt:lpstr>
      <vt:lpstr>Слайд 4</vt:lpstr>
      <vt:lpstr>Слайд 5</vt:lpstr>
      <vt:lpstr>Слайд 6</vt:lpstr>
      <vt:lpstr>Слайд 7</vt:lpstr>
      <vt:lpstr>Объединение  « Лоскутное шитьё»</vt:lpstr>
      <vt:lpstr>     Объединение      «Творчество и выражение»</vt:lpstr>
      <vt:lpstr>    Объединения  «Бисероплетение», «Лоскутное шитье»</vt:lpstr>
      <vt:lpstr>Объединение  «Творчество и выражение»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59</cp:revision>
  <dcterms:created xsi:type="dcterms:W3CDTF">2014-04-05T15:23:49Z</dcterms:created>
  <dcterms:modified xsi:type="dcterms:W3CDTF">2014-06-13T13:36:06Z</dcterms:modified>
</cp:coreProperties>
</file>