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8" r:id="rId3"/>
    <p:sldId id="260" r:id="rId4"/>
    <p:sldId id="262" r:id="rId5"/>
    <p:sldId id="257" r:id="rId6"/>
    <p:sldId id="261" r:id="rId7"/>
    <p:sldId id="270" r:id="rId8"/>
    <p:sldId id="271" r:id="rId9"/>
    <p:sldId id="272" r:id="rId10"/>
    <p:sldId id="274" r:id="rId11"/>
    <p:sldId id="278" r:id="rId12"/>
    <p:sldId id="273" r:id="rId13"/>
    <p:sldId id="269" r:id="rId14"/>
    <p:sldId id="276" r:id="rId15"/>
    <p:sldId id="27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AA6ED7-D51B-4E0F-9C85-250A599C7AED}" type="datetimeFigureOut">
              <a:rPr lang="ru-RU"/>
              <a:pPr>
                <a:defRPr/>
              </a:pPr>
              <a:t>07.07.2014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E76B6B-33A1-4320-89DB-A555D082C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2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В работе\Детский школьный\DetskShko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196753"/>
            <a:ext cx="5760640" cy="122413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068960"/>
            <a:ext cx="5040560" cy="11521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В работе\Детский школьный\DetskShkSlid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6246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2268538" y="1600200"/>
            <a:ext cx="6624637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1"/>
          <p:cNvSpPr txBox="1">
            <a:spLocks noChangeArrowheads="1"/>
          </p:cNvSpPr>
          <p:nvPr/>
        </p:nvSpPr>
        <p:spPr bwMode="auto">
          <a:xfrm>
            <a:off x="25400" y="6550025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US" sz="1400" smtClean="0">
                <a:solidFill>
                  <a:srgbClr val="4F6228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rgbClr val="4F6228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16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619672" y="1484784"/>
            <a:ext cx="5761037" cy="1223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Проект</a:t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«Радость творчества»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3717032"/>
            <a:ext cx="5472361" cy="1152525"/>
          </a:xfrm>
        </p:spPr>
        <p:txBody>
          <a:bodyPr rtlCol="0">
            <a:normAutofit fontScale="25000" lnSpcReduction="20000"/>
          </a:bodyPr>
          <a:lstStyle/>
          <a:p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Смирнова Е.В</a:t>
            </a: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8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ФГК 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«Д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етский сад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Шиханского</a:t>
            </a:r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гарнизона» Минобороны России </a:t>
            </a:r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7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968552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76456" cy="45799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77403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работы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en-US" sz="2400" dirty="0" smtClean="0"/>
                        <a:t>III.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ru-RU" sz="2400" dirty="0" smtClean="0"/>
                        <a:t>Практический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детьми.</a:t>
                      </a:r>
                    </a:p>
                    <a:p>
                      <a:pPr algn="just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Дидактические и</a:t>
                      </a:r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гры 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развитие фантазии и образного мышления: чернильные пятна, закончи рисунок, дорисуй кружок, волшебные очки.</a:t>
                      </a:r>
                    </a:p>
                    <a:p>
                      <a:pPr algn="just"/>
                      <a:r>
                        <a:rPr lang="ru-RU" sz="1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Упражнения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на развитие зрительного воображения: нарисуй с помощью фигур, чудесный лес, истории из мешка, быстрые превращения, рисунки на спине, придумай сказку, что снится дереву?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Развивающие занятия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(экспериментирование с цветом, формой, материалом, работа в парах):</a:t>
                      </a:r>
                    </a:p>
                    <a:p>
                      <a:pPr algn="just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«Волшебство природы» - коллаж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природного материала; «Осень» - экспериментирование с различным бросовым материалом (цветные опилки, кокосовая стружка, семена арбуза); «Ледяная елочка» - рисование сахарным песком по клею ПВА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др.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Выставки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совместных творческих работ,  участие в городских, всероссийских  конкурсах, в конкурсах на базе ДОУ.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257279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76456" cy="4305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7740352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работы с родителями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en-US" sz="2400" dirty="0" smtClean="0"/>
                        <a:t>III.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ru-RU" sz="2400" dirty="0" smtClean="0"/>
                        <a:t>Практический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u="sng" dirty="0" smtClean="0">
                          <a:solidFill>
                            <a:schemeClr val="dk1"/>
                          </a:solidFill>
                        </a:rPr>
                        <a:t>Консультации:</a:t>
                      </a:r>
                    </a:p>
                    <a:p>
                      <a:pPr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«Радость творчества» 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«Всестороннее развитие детей в процессе работы с природным материалом»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«Как развить творческие способности у детей» 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«О пользе ручного труда для детей»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«Тайные дары природы, или что дает и как развивает ребенка общение с природным материалом»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«Художественный труд – это интересно!»,</a:t>
                      </a:r>
                    </a:p>
                    <a:p>
                      <a:pPr lvl="0" algn="just"/>
                      <a:r>
                        <a:rPr lang="ru-RU" u="sng" dirty="0" smtClean="0">
                          <a:solidFill>
                            <a:schemeClr val="dk1"/>
                          </a:solidFill>
                        </a:rPr>
                        <a:t>Серия памяток для родителей: </a:t>
                      </a:r>
                    </a:p>
                    <a:p>
                      <a:pPr lvl="0" algn="just"/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«Занимательные прогулки в природу», «Сбор и подготовка материала», «Мастерим вместе с детьми», «Поделки в интерьере»</a:t>
                      </a:r>
                    </a:p>
                    <a:p>
                      <a:pPr algn="just"/>
                      <a:r>
                        <a:rPr lang="ru-RU" u="sng" dirty="0" smtClean="0">
                          <a:solidFill>
                            <a:schemeClr val="dk1"/>
                          </a:solidFill>
                        </a:rPr>
                        <a:t>Родительское собрание </a:t>
                      </a:r>
                      <a:r>
                        <a:rPr lang="ru-RU" dirty="0" smtClean="0">
                          <a:solidFill>
                            <a:schemeClr val="dk1"/>
                          </a:solidFill>
                        </a:rPr>
                        <a:t>"Развитие творческих способностей детей"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111774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889446"/>
              </p:ext>
            </p:extLst>
          </p:nvPr>
        </p:nvGraphicFramePr>
        <p:xfrm>
          <a:off x="179512" y="1772816"/>
          <a:ext cx="8676456" cy="2947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1440160"/>
                <a:gridCol w="2808312"/>
                <a:gridCol w="1584176"/>
                <a:gridCol w="1907704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Участники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Результаты 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en-US" sz="2400" dirty="0" smtClean="0"/>
                        <a:t>IV.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ru-RU" sz="2400" dirty="0" smtClean="0"/>
                        <a:t>Итоговый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Анализ результатов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реализации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проекта.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участия в конкурсах.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Размещение информации в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уголке для родителей,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сайте ДОУ.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Презентация. </a:t>
                      </a:r>
                    </a:p>
                    <a:p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Дети, родители, воспитатели.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Мультимедийная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презентация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«Наше творчество».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Коллаж открыток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«Мы делаем  сами».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328592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Любимые игрушки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434" name="AutoShape 2" descr="https://lh6.googleusercontent.com/-66cdjwi6ZtY/UH2ZXuQ2Z-I/AAAAAAAAAk8/4i2-B9-BATI/s500/pod-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https://lh6.googleusercontent.com/-66cdjwi6ZtY/UH2ZXuQ2Z-I/AAAAAAAAAk8/4i2-B9-BATI/s500/pod-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https://lh6.googleusercontent.com/-66cdjwi6ZtY/UH2ZXuQ2Z-I/AAAAAAAAAk8/4i2-B9-BATI/s500/pod-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https://lh6.googleusercontent.com/-66cdjwi6ZtY/UH2ZXuQ2Z-I/AAAAAAAAAk8/4i2-B9-BATI/s500/pod-01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1" name="Picture 9" descr="C:\Users\xxx\Desktop\pod-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339752" y="1700808"/>
            <a:ext cx="4026707" cy="3872348"/>
          </a:xfrm>
          <a:prstGeom prst="rect">
            <a:avLst/>
          </a:prstGeom>
          <a:noFill/>
        </p:spPr>
      </p:pic>
      <p:sp>
        <p:nvSpPr>
          <p:cNvPr id="18443" name="AutoShape 11" descr="https://lh6.googleusercontent.com/-Hry0K_9l7SQ/UH2ZX7EpWMI/AAAAAAAAAk4/us8yZhtJtAU/s500/pod-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5" name="AutoShape 13" descr="https://lh6.googleusercontent.com/-Hry0K_9l7SQ/UH2ZX7EpWMI/AAAAAAAAAk4/us8yZhtJtAU/s500/pod-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7" name="AutoShape 15" descr="https://lh6.googleusercontent.com/-Hry0K_9l7SQ/UH2ZX7EpWMI/AAAAAAAAAk4/us8yZhtJtAU/s500/pod-0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48" name="Picture 16" descr="C:\Users\xxx\Desktop\pod-0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95736" y="1916832"/>
            <a:ext cx="4176463" cy="3384376"/>
          </a:xfrm>
          <a:prstGeom prst="rect">
            <a:avLst/>
          </a:prstGeom>
          <a:noFill/>
        </p:spPr>
      </p:pic>
      <p:pic>
        <p:nvPicPr>
          <p:cNvPr id="18449" name="Picture 17" descr="C:\Users\xxx\Desktop\pod-017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987824" y="1568508"/>
            <a:ext cx="2880319" cy="4134430"/>
          </a:xfrm>
          <a:prstGeom prst="rect">
            <a:avLst/>
          </a:prstGeom>
          <a:noFill/>
        </p:spPr>
      </p:pic>
      <p:pic>
        <p:nvPicPr>
          <p:cNvPr id="18451" name="Picture 19" descr="C:\Users\xxx\Desktop\pod-01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267744" y="2060848"/>
            <a:ext cx="4392488" cy="3104026"/>
          </a:xfrm>
          <a:prstGeom prst="rect">
            <a:avLst/>
          </a:prstGeom>
          <a:noFill/>
        </p:spPr>
      </p:pic>
      <p:pic>
        <p:nvPicPr>
          <p:cNvPr id="18452" name="Picture 20" descr="C:\Users\xxx\Desktop\pod-019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195736" y="1844824"/>
            <a:ext cx="4640587" cy="3101457"/>
          </a:xfrm>
          <a:prstGeom prst="rect">
            <a:avLst/>
          </a:prstGeom>
          <a:noFill/>
        </p:spPr>
      </p:pic>
      <p:pic>
        <p:nvPicPr>
          <p:cNvPr id="18453" name="Picture 21" descr="C:\Users\xxx\Desktop\pod-020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195736" y="1842497"/>
            <a:ext cx="4680520" cy="3034535"/>
          </a:xfrm>
          <a:prstGeom prst="rect">
            <a:avLst/>
          </a:prstGeom>
          <a:noFill/>
        </p:spPr>
      </p:pic>
      <p:pic>
        <p:nvPicPr>
          <p:cNvPr id="18454" name="Picture 22" descr="C:\Users\xxx\Desktop\pod-021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95736" y="1916832"/>
            <a:ext cx="4536502" cy="3402377"/>
          </a:xfrm>
          <a:prstGeom prst="rect">
            <a:avLst/>
          </a:prstGeom>
          <a:noFill/>
        </p:spPr>
      </p:pic>
      <p:pic>
        <p:nvPicPr>
          <p:cNvPr id="18455" name="Picture 23" descr="C:\Users\xxx\Desktop\pod-12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2195736" y="1844824"/>
            <a:ext cx="4624433" cy="3368126"/>
          </a:xfrm>
          <a:prstGeom prst="rect">
            <a:avLst/>
          </a:prstGeom>
          <a:noFill/>
        </p:spPr>
      </p:pic>
      <p:pic>
        <p:nvPicPr>
          <p:cNvPr id="18456" name="Picture 24" descr="C:\Users\xxx\Desktop\Дол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411760" y="1988840"/>
            <a:ext cx="4248472" cy="3582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624637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Вывод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412776"/>
            <a:ext cx="6624637" cy="4061048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     </a:t>
            </a:r>
            <a:r>
              <a:rPr lang="ru-RU" sz="2000" b="1" dirty="0" smtClean="0"/>
              <a:t>Таким образом, данный проект несет в себе созидающую функцию, так как дает толчок к развитию ребенка, к преобразованию его деятельности, оказывает реальную помощь в развитии его творческих способностей, личности, способной преобразовывать окружающую действительность. А также и для педагогов в наработке эффективных приемов в работе с детьми, использовании новых технологий развивающего обучения, необходимых каждому современному педагогу, добивающемуся качества образовательного процесса.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6624637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Литература: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1" y="1700808"/>
            <a:ext cx="5904657" cy="3556992"/>
          </a:xfrm>
        </p:spPr>
        <p:txBody>
          <a:bodyPr/>
          <a:lstStyle/>
          <a:p>
            <a:pPr lvl="0" algn="just"/>
            <a:r>
              <a:rPr lang="ru-RU" sz="2000" b="1" dirty="0" err="1" smtClean="0"/>
              <a:t>Варкин</a:t>
            </a:r>
            <a:r>
              <a:rPr lang="ru-RU" sz="2000" b="1" dirty="0" smtClean="0"/>
              <a:t> Н., Калинина Р. Ребенок в мире творчества - Дошкольное  воспитание, - 2010 — №6</a:t>
            </a:r>
          </a:p>
          <a:p>
            <a:pPr lvl="0" algn="just"/>
            <a:r>
              <a:rPr lang="ru-RU" sz="2000" b="1" dirty="0" smtClean="0"/>
              <a:t>Казакова Т.Г. Развивайте у дошкольников творчество -  М.: Просвещение, 2011</a:t>
            </a:r>
          </a:p>
          <a:p>
            <a:pPr lvl="0" algn="just"/>
            <a:r>
              <a:rPr lang="ru-RU" sz="2000" b="1" dirty="0" err="1" smtClean="0"/>
              <a:t>Куцакова</a:t>
            </a:r>
            <a:r>
              <a:rPr lang="ru-RU" sz="2000" b="1" dirty="0" smtClean="0"/>
              <a:t> Л.В. Творим и мастерим. – М.: Мозаика-Синтез, 2010</a:t>
            </a:r>
          </a:p>
          <a:p>
            <a:pPr lvl="0" algn="just"/>
            <a:r>
              <a:rPr lang="ru-RU" sz="2000" b="1" dirty="0" smtClean="0"/>
              <a:t>Кравцова Е.Е. «Разбуди в ребенке волшебника: книга для воспитателей детского сада и родителей» - М.: «Просвещение»,1996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267744" y="404664"/>
            <a:ext cx="6624637" cy="2016224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Тип: </a:t>
            </a:r>
            <a:r>
              <a:rPr lang="ru-RU" sz="2000" dirty="0" smtClean="0"/>
              <a:t>познавательно-творческий</a:t>
            </a:r>
          </a:p>
          <a:p>
            <a:pPr>
              <a:buNone/>
            </a:pPr>
            <a:r>
              <a:rPr lang="ru-RU" sz="2000" b="1" dirty="0" smtClean="0"/>
              <a:t>Срок:</a:t>
            </a:r>
            <a:r>
              <a:rPr lang="ru-RU" sz="2000" dirty="0" smtClean="0"/>
              <a:t> долгосрочный</a:t>
            </a:r>
          </a:p>
          <a:p>
            <a:pPr>
              <a:buNone/>
            </a:pPr>
            <a:r>
              <a:rPr lang="ru-RU" sz="2000" b="1" dirty="0" smtClean="0"/>
              <a:t>Участники проекта: </a:t>
            </a:r>
          </a:p>
          <a:p>
            <a:pPr>
              <a:buNone/>
            </a:pPr>
            <a:r>
              <a:rPr lang="ru-RU" sz="2000" dirty="0" smtClean="0"/>
              <a:t>дети подготовительной группы, родители и воспитатели.</a:t>
            </a:r>
          </a:p>
          <a:p>
            <a:pPr>
              <a:buNone/>
            </a:pPr>
            <a:r>
              <a:rPr lang="ru-RU" sz="2000" b="1" dirty="0" smtClean="0"/>
              <a:t>Возраст:</a:t>
            </a:r>
            <a:r>
              <a:rPr lang="ru-RU" sz="2000" dirty="0" smtClean="0"/>
              <a:t> </a:t>
            </a:r>
            <a:r>
              <a:rPr lang="ru-RU" sz="2000" dirty="0" smtClean="0"/>
              <a:t>3-4 года.</a:t>
            </a:r>
            <a:endParaRPr lang="ru-RU" sz="20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6" name="Табличка 5"/>
          <p:cNvSpPr/>
          <p:nvPr/>
        </p:nvSpPr>
        <p:spPr>
          <a:xfrm>
            <a:off x="2699792" y="2636912"/>
            <a:ext cx="5904656" cy="3600400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Проблема</a:t>
            </a:r>
            <a:r>
              <a:rPr lang="ru-RU" sz="2400" b="1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</a:rPr>
              <a:t>Дети недостаточно владеют техническими и конструктивными приёмами и навыками работы с бумагой, природным и бросовым материалом.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179512" y="1988840"/>
            <a:ext cx="5832475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Цель:</a:t>
            </a:r>
          </a:p>
        </p:txBody>
      </p:sp>
      <p:sp>
        <p:nvSpPr>
          <p:cNvPr id="7172" name="Объект 2"/>
          <p:cNvSpPr>
            <a:spLocks noGrp="1"/>
          </p:cNvSpPr>
          <p:nvPr>
            <p:ph idx="1"/>
          </p:nvPr>
        </p:nvSpPr>
        <p:spPr>
          <a:xfrm>
            <a:off x="179512" y="2996952"/>
            <a:ext cx="5688185" cy="3600400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</a:t>
            </a:r>
            <a:r>
              <a:rPr lang="ru-RU" sz="2400" b="1" dirty="0" smtClean="0"/>
              <a:t>Развитие художественно-творческих способностей дошкольника, его навыков восприятия и мышления в изобразительной деятельности, созидательного отношения к преобразованию окружающего мира, стимулирование творческого самовыражения ребенка.</a:t>
            </a: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863134"/>
            <a:ext cx="561662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«Пробудите в ребенке волшебника, и вы откроете простор для развития и расцвета его творчества».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Актуальность: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1412776"/>
            <a:ext cx="6624637" cy="5068888"/>
          </a:xfrm>
        </p:spPr>
        <p:txBody>
          <a:bodyPr/>
          <a:lstStyle/>
          <a:p>
            <a:pPr algn="just">
              <a:buNone/>
            </a:pPr>
            <a:r>
              <a:rPr lang="ru-RU" sz="2000" b="1" dirty="0" smtClean="0"/>
              <a:t>             Истоки творческих сил человека восходят к детству, к той поре, когда творческие проявления во многом произвольны и жизненно необходимы. Творческое воображение – ценнейшее приобретение детства, остающееся с человеком навсегда.</a:t>
            </a:r>
          </a:p>
          <a:p>
            <a:pPr algn="just">
              <a:buNone/>
            </a:pPr>
            <a:r>
              <a:rPr lang="ru-RU" sz="2000" b="1" dirty="0" smtClean="0"/>
              <a:t>              Проект ориентирован на применение разных видов ручного труда с использованием разнообразных материалов, в том числе нетрадиционных и бросового. Практические задания способствуют развитию у детей творческого воображения, любознательности, наблюдательности, пространственных представлений, познанию свойств различных материалов, овладению разнообразными способами практических действий, приобретению ручной умелости и появлению созидательного отношения к окружающему.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275856" y="0"/>
            <a:ext cx="2376264" cy="1124744"/>
          </a:xfrm>
          <a:solidFill>
            <a:schemeClr val="bg1"/>
          </a:solidFill>
          <a:ln>
            <a:solidFill>
              <a:srgbClr val="FFFF00"/>
            </a:solidFill>
          </a:ln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Задачи:</a:t>
            </a:r>
          </a:p>
        </p:txBody>
      </p:sp>
      <p:sp>
        <p:nvSpPr>
          <p:cNvPr id="6148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3911" cy="5544616"/>
          </a:xfrm>
        </p:spPr>
        <p:txBody>
          <a:bodyPr/>
          <a:lstStyle/>
          <a:p>
            <a:pPr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Образовательные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2000" b="1" dirty="0" smtClean="0"/>
              <a:t>Обучение детей различным приемам преобразования бумаги, ткани, природного и бросового материалов.</a:t>
            </a:r>
          </a:p>
          <a:p>
            <a:pPr lvl="0" algn="just"/>
            <a:r>
              <a:rPr lang="ru-RU" sz="2000" b="1" dirty="0" smtClean="0"/>
              <a:t>Способствование познанию свойств материалов, желанию экспериментировать с ними. </a:t>
            </a:r>
          </a:p>
          <a:p>
            <a:pPr algn="just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Развивающие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2000" b="1" dirty="0" smtClean="0"/>
              <a:t>Формировать познавательную и исследовательскую активность, стремление к умственной деятельности.</a:t>
            </a:r>
          </a:p>
          <a:p>
            <a:pPr lvl="0" algn="just"/>
            <a:r>
              <a:rPr lang="ru-RU" sz="2000" b="1" dirty="0" smtClean="0"/>
              <a:t>Развивать самостоятельность, наблюдательность, любознательность, активный интерес к миру предметов и вещей, созданных людьми.</a:t>
            </a:r>
          </a:p>
          <a:p>
            <a:pPr lvl="0" algn="just"/>
            <a:r>
              <a:rPr lang="ru-RU" sz="2000" b="1" dirty="0" smtClean="0"/>
              <a:t>Развивать мотивацию к ручному труду.</a:t>
            </a:r>
          </a:p>
          <a:p>
            <a:pPr algn="just">
              <a:buNone/>
            </a:pPr>
            <a:r>
              <a:rPr lang="ru-RU" sz="2000" b="1" u="sng" dirty="0" smtClean="0">
                <a:solidFill>
                  <a:srgbClr val="C00000"/>
                </a:solidFill>
              </a:rPr>
              <a:t>Воспитательные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2000" b="1" dirty="0" smtClean="0"/>
              <a:t>Содействовать    воспитанию    ценностного    отношения    к    материалам    и инструментам, результатам творческой деятельности окружающих.</a:t>
            </a:r>
          </a:p>
          <a:p>
            <a:pPr lvl="0" algn="just"/>
            <a:r>
              <a:rPr lang="ru-RU" sz="2000" b="1" dirty="0" smtClean="0"/>
              <a:t>Воспитание эстетического вкуса и развитие умения создавать художественные образы.</a:t>
            </a:r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2267744" y="260648"/>
            <a:ext cx="6192837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Ожидаемый результат</a:t>
            </a:r>
          </a:p>
        </p:txBody>
      </p:sp>
      <p:sp>
        <p:nvSpPr>
          <p:cNvPr id="8196" name="Объект 2"/>
          <p:cNvSpPr>
            <a:spLocks noGrp="1"/>
          </p:cNvSpPr>
          <p:nvPr>
            <p:ph idx="1"/>
          </p:nvPr>
        </p:nvSpPr>
        <p:spPr>
          <a:xfrm>
            <a:off x="2267744" y="1340768"/>
            <a:ext cx="6408712" cy="5157192"/>
          </a:xfrm>
        </p:spPr>
        <p:txBody>
          <a:bodyPr/>
          <a:lstStyle/>
          <a:p>
            <a:pPr lvl="0" algn="just"/>
            <a:r>
              <a:rPr lang="ru-RU" sz="2200" b="1" dirty="0" smtClean="0"/>
              <a:t>Развитие конструктивных, познавательных и  индивидуальных творческих способностей.</a:t>
            </a:r>
          </a:p>
          <a:p>
            <a:pPr lvl="0" algn="just"/>
            <a:r>
              <a:rPr lang="ru-RU" sz="2200" b="1" dirty="0" smtClean="0"/>
              <a:t>Освоение художественными технологиями, развитие мелкой моторики рук и общей ручной умелости.</a:t>
            </a:r>
          </a:p>
          <a:p>
            <a:pPr lvl="0" algn="just"/>
            <a:r>
              <a:rPr lang="ru-RU" sz="2200" b="1" dirty="0" smtClean="0"/>
              <a:t>Умение детьми планировать свои действия, создавать поделки по образцу, по условию, аргументировать свой выбор.</a:t>
            </a:r>
          </a:p>
          <a:p>
            <a:pPr lvl="0" algn="just"/>
            <a:r>
              <a:rPr lang="ru-RU" sz="2200" b="1" dirty="0" smtClean="0"/>
              <a:t>Эффективное взаимодействие семьи и дошкольного учреждения. </a:t>
            </a:r>
          </a:p>
          <a:p>
            <a:pPr lvl="0" algn="just"/>
            <a:r>
              <a:rPr lang="ru-RU" sz="2200" b="1" dirty="0" smtClean="0"/>
              <a:t>Формирование ощущения удовлетворенности и удовольствия от совместной деятельности детей, педагогов, родителей.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5256584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1412776"/>
          <a:ext cx="8784975" cy="52589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64095"/>
                <a:gridCol w="2210646"/>
                <a:gridCol w="2462009"/>
                <a:gridCol w="1476466"/>
                <a:gridCol w="1771759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Участники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Результаты 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AutoNum type="romanUcPeriod"/>
                      </a:pPr>
                      <a:r>
                        <a:rPr lang="ru-RU" sz="2400" dirty="0" smtClean="0"/>
                        <a:t>Подготовительный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детьми: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мотивации, стремление больше знать и уметь.</a:t>
                      </a:r>
                    </a:p>
                    <a:p>
                      <a:r>
                        <a:rPr lang="ru-RU" sz="18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родителями: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мотивации, побуждение к участию в совместном проекте.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методической, справочной, художественной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литературы по теме проекта. Подбор пособий.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и развитие организационных форм взаимодействия с семьей, обеспечение включения родителей в образовательный процесс и управление им с учетом их желаний и возможностей.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Дети, родители, воспитатели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перспективного плана проекта.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112568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772816"/>
          <a:ext cx="8676456" cy="37707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2100655"/>
                <a:gridCol w="2431596"/>
                <a:gridCol w="1458228"/>
                <a:gridCol w="1749873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 работы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Участники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Результаты 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en-US" sz="2400" dirty="0" smtClean="0"/>
                        <a:t>II.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ru-RU" sz="2400" dirty="0" smtClean="0"/>
                        <a:t>Теоретический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Анкетирование среди родителей.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познавательной информации о развитии творческого потенциала детей.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тест – опроса на тему «Поговорим о творчестве».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родительского уголка: размещение статей, рекомендаций по теме проекта.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Дети, родители, воспитатели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тематики занятий, подбор книжной  литературы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5111774" cy="1143000"/>
          </a:xfrm>
          <a:solidFill>
            <a:schemeClr val="bg1"/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Этапы работы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8676456" cy="40313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6104"/>
                <a:gridCol w="4532251"/>
                <a:gridCol w="1458228"/>
                <a:gridCol w="174987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Этапы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Задачи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Участники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Результаты </a:t>
                      </a:r>
                      <a:endParaRPr lang="ru-RU" sz="2000" dirty="0"/>
                    </a:p>
                  </a:txBody>
                  <a:tcPr/>
                </a:tc>
              </a:tr>
              <a:tr h="1152153">
                <a:tc>
                  <a:txBody>
                    <a:bodyPr/>
                    <a:lstStyle/>
                    <a:p>
                      <a:pPr marL="514350" indent="-514350" algn="ctr">
                        <a:buFont typeface="+mj-lt"/>
                        <a:buNone/>
                      </a:pPr>
                      <a:r>
                        <a:rPr lang="en-US" sz="2400" dirty="0" smtClean="0"/>
                        <a:t>III.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ru-RU" sz="2400" dirty="0" smtClean="0"/>
                        <a:t>Практический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Взаимодействие с родителями по организации содержательной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досуговой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деятельности с детьми дома. Формирование представлений детей, их умений и навыков, развитие способностей, расширение знаний по теме проекта.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Реализация содержания и накопленного опыта в разнообразных формах работы с детьми.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детей сюжетному сложению и обыгрыванию поделок в играх-фантазиях.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Дети, родители, воспитатели.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Пополнение развивающей среды; художественно-эстетическая и продуктивная деятельность; информация для родителей.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радость творчест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радость творчества</Template>
  <TotalTime>228</TotalTime>
  <Words>880</Words>
  <Application>Microsoft Office PowerPoint</Application>
  <PresentationFormat>Экран (4:3)</PresentationFormat>
  <Paragraphs>122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радость творчества</vt:lpstr>
      <vt:lpstr>Проект «Радость творчества»</vt:lpstr>
      <vt:lpstr>Презентация PowerPoint</vt:lpstr>
      <vt:lpstr>Цель:</vt:lpstr>
      <vt:lpstr>Актуальность:</vt:lpstr>
      <vt:lpstr>Задачи:</vt:lpstr>
      <vt:lpstr>Ожидаемый результат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Этапы работы</vt:lpstr>
      <vt:lpstr>Любимые игрушки</vt:lpstr>
      <vt:lpstr>Вывод</vt:lpstr>
      <vt:lpstr>Литература: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«Радость творчества»</dc:title>
  <dc:creator>xxx</dc:creator>
  <dc:description>http://propowerpoint.ru - Бесплатные шаблоны для презентаций. Полезные советы и уроки  PowerPoint .</dc:description>
  <cp:lastModifiedBy>User</cp:lastModifiedBy>
  <cp:revision>54</cp:revision>
  <dcterms:created xsi:type="dcterms:W3CDTF">2014-03-13T15:44:19Z</dcterms:created>
  <dcterms:modified xsi:type="dcterms:W3CDTF">2014-07-07T07:01:26Z</dcterms:modified>
</cp:coreProperties>
</file>