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90" r:id="rId3"/>
    <p:sldId id="282" r:id="rId4"/>
    <p:sldId id="258" r:id="rId5"/>
    <p:sldId id="289" r:id="rId6"/>
    <p:sldId id="286" r:id="rId7"/>
    <p:sldId id="292" r:id="rId8"/>
    <p:sldId id="285" r:id="rId9"/>
    <p:sldId id="288" r:id="rId10"/>
    <p:sldId id="291" r:id="rId11"/>
    <p:sldId id="295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Общая характеристика нарушений звукопроизношения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57200" y="3143250"/>
            <a:ext cx="8229600" cy="3214688"/>
          </a:xfrm>
        </p:spPr>
        <p:txBody>
          <a:bodyPr/>
          <a:lstStyle/>
          <a:p>
            <a:pPr algn="r" eaLnBrk="1" hangingPunct="1"/>
            <a:endParaRPr lang="ru-RU" smtClean="0"/>
          </a:p>
          <a:p>
            <a:pPr algn="r" eaLnBrk="1" hangingPunct="1">
              <a:buFontTx/>
              <a:buNone/>
            </a:pPr>
            <a:endParaRPr lang="ru-RU" smtClean="0"/>
          </a:p>
          <a:p>
            <a:pPr algn="r" eaLnBrk="1" hangingPunct="1">
              <a:buFontTx/>
              <a:buNone/>
            </a:pPr>
            <a:endParaRPr lang="ru-RU" sz="280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2" name="Picture 2" descr="C:\Documents and Settings\Милана\Рабочий стол\Мама\logopedicheskie_d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23883"/>
            <a:ext cx="5591175" cy="3834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Дети учатся: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ru-RU" sz="2400" b="1" cap="small" dirty="0" smtClean="0">
                <a:solidFill>
                  <a:schemeClr val="bg1"/>
                </a:solidFill>
              </a:rPr>
              <a:t>- узнавать и различать между собой звуки речи (фонемы);</a:t>
            </a:r>
          </a:p>
          <a:p>
            <a:r>
              <a:rPr lang="ru-RU" sz="2400" b="1" cap="small" dirty="0" smtClean="0">
                <a:solidFill>
                  <a:schemeClr val="bg1"/>
                </a:solidFill>
              </a:rPr>
              <a:t>- отличать правильное и дефектное произношение звука;</a:t>
            </a:r>
          </a:p>
          <a:p>
            <a:r>
              <a:rPr lang="ru-RU" sz="2400" b="1" cap="small" dirty="0" smtClean="0">
                <a:solidFill>
                  <a:schemeClr val="bg1"/>
                </a:solidFill>
              </a:rPr>
              <a:t>- осуществлять слуховой и </a:t>
            </a:r>
            <a:r>
              <a:rPr lang="ru-RU" sz="2400" b="1" cap="small" dirty="0" err="1" smtClean="0">
                <a:solidFill>
                  <a:schemeClr val="bg1"/>
                </a:solidFill>
              </a:rPr>
              <a:t>речедвигательный</a:t>
            </a:r>
            <a:r>
              <a:rPr lang="ru-RU" sz="2400" b="1" cap="small" dirty="0" smtClean="0">
                <a:solidFill>
                  <a:schemeClr val="bg1"/>
                </a:solidFill>
              </a:rPr>
              <a:t> контроль за собственным произношением звуков;</a:t>
            </a:r>
          </a:p>
          <a:p>
            <a:r>
              <a:rPr lang="ru-RU" sz="2400" b="1" cap="small" dirty="0" smtClean="0">
                <a:solidFill>
                  <a:schemeClr val="bg1"/>
                </a:solidFill>
              </a:rPr>
              <a:t>- принимать правильные артикуляционные позиции, необходимые для нормального воспроизведения звуков в речи;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- безошибочно использовать поставленные звуки в самостоятельной связной речи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Использованная литература:</a:t>
            </a:r>
            <a:endParaRPr lang="ru-RU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6764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1.Фомичева М.Ф. Воспитание у детей правильного произношения.-М.:Просвещение,1989.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2.ФиличеваТ.Б.,ЧевелеваГ.А.,ЧиркинаГ.А.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 Основы логопедии.-М.,1989.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Презентацию подготовила:</a:t>
            </a:r>
            <a:endParaRPr lang="ru-RU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6764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err="1" smtClean="0">
                <a:solidFill>
                  <a:schemeClr val="bg1"/>
                </a:solidFill>
              </a:rPr>
              <a:t>Учитель-логопед:Теренко</a:t>
            </a:r>
            <a:r>
              <a:rPr lang="ru-RU" sz="2800" dirty="0" smtClean="0">
                <a:solidFill>
                  <a:schemeClr val="bg1"/>
                </a:solidFill>
              </a:rPr>
              <a:t> Н.А.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МКДОУ </a:t>
            </a:r>
            <a:r>
              <a:rPr lang="ru-RU" sz="2800" dirty="0" err="1" smtClean="0">
                <a:solidFill>
                  <a:schemeClr val="bg1"/>
                </a:solidFill>
              </a:rPr>
              <a:t>д</a:t>
            </a:r>
            <a:r>
              <a:rPr lang="ru-RU" sz="2800" dirty="0" smtClean="0">
                <a:solidFill>
                  <a:schemeClr val="bg1"/>
                </a:solidFill>
              </a:rPr>
              <a:t>/с №24,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Увельский муниципальный округ</a:t>
            </a:r>
          </a:p>
          <a:p>
            <a:pPr>
              <a:buNone/>
            </a:pPr>
            <a:r>
              <a:rPr lang="ru-RU" sz="2800" dirty="0" err="1" smtClean="0">
                <a:solidFill>
                  <a:schemeClr val="bg1"/>
                </a:solidFill>
              </a:rPr>
              <a:t>с.Кичигино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Правильная речь –один из показателей готовности ребенка к </a:t>
            </a:r>
            <a:r>
              <a:rPr lang="ru-RU" dirty="0" err="1" smtClean="0">
                <a:solidFill>
                  <a:srgbClr val="0000CC"/>
                </a:solidFill>
                <a:latin typeface="Comic Sans MS" pitchFamily="66" charset="0"/>
              </a:rPr>
              <a:t>школе,залог</a:t>
            </a:r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 успешного освоения грамоты и чтения </a:t>
            </a:r>
          </a:p>
        </p:txBody>
      </p:sp>
      <p:pic>
        <p:nvPicPr>
          <p:cNvPr id="22530" name="Picture 2" descr="C:\Documents and Settings\Милана\Рабочий стол\Мама\malchik_i_devochka_zanimajuts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971800"/>
            <a:ext cx="3657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Сроки усвоения в произношении звуков речи 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0-2 лет –А О Э П Б М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2-3 года – И Ы У Ф В Т Д Н К Г Х Й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3-4 года – С З Ц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4-5 лет – Ш Ж Ч Щ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5-6 лет –Л 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 Причины нарушений звукопроизношения :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- нарушения речевого (фонематического) слуха;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- нарушение анатомического строения артикуляционного аппарата;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- нарушение его нормального функционирования (недостаточная подвижность артикуляционных органов);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- неправильная речь окружающих ребенка людей или недостаточное с их стороны внимание к его речи.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Нарушаются группы звуков: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ru-RU" sz="3600" b="1" cap="small" dirty="0" smtClean="0">
                <a:solidFill>
                  <a:schemeClr val="bg1"/>
                </a:solidFill>
              </a:rPr>
              <a:t>Свистящие</a:t>
            </a:r>
            <a:r>
              <a:rPr lang="en-US" sz="3600" b="1" cap="small" dirty="0" smtClean="0">
                <a:solidFill>
                  <a:schemeClr val="bg1"/>
                </a:solidFill>
              </a:rPr>
              <a:t>         </a:t>
            </a:r>
            <a:r>
              <a:rPr lang="ru-RU" sz="3600" b="1" cap="small" dirty="0" smtClean="0">
                <a:solidFill>
                  <a:schemeClr val="bg1"/>
                </a:solidFill>
              </a:rPr>
              <a:t>(с,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сь</a:t>
            </a:r>
            <a:r>
              <a:rPr lang="ru-RU" sz="3600" b="1" cap="small" dirty="0" smtClean="0">
                <a:solidFill>
                  <a:schemeClr val="bg1"/>
                </a:solidFill>
              </a:rPr>
              <a:t>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з</a:t>
            </a:r>
            <a:r>
              <a:rPr lang="ru-RU" sz="3600" b="1" cap="small" dirty="0" smtClean="0">
                <a:solidFill>
                  <a:schemeClr val="bg1"/>
                </a:solidFill>
              </a:rPr>
              <a:t>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зь</a:t>
            </a:r>
            <a:r>
              <a:rPr lang="ru-RU" sz="3600" b="1" cap="small" dirty="0" smtClean="0">
                <a:solidFill>
                  <a:schemeClr val="bg1"/>
                </a:solidFill>
              </a:rPr>
              <a:t>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ц</a:t>
            </a:r>
            <a:r>
              <a:rPr lang="ru-RU" sz="3600" b="1" cap="small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600" b="1" cap="small" dirty="0" smtClean="0">
                <a:solidFill>
                  <a:schemeClr val="bg1"/>
                </a:solidFill>
              </a:rPr>
              <a:t>Шипящие</a:t>
            </a:r>
            <a:r>
              <a:rPr lang="en-US" sz="3600" b="1" cap="small" dirty="0" smtClean="0">
                <a:solidFill>
                  <a:schemeClr val="bg1"/>
                </a:solidFill>
              </a:rPr>
              <a:t>           </a:t>
            </a:r>
            <a:r>
              <a:rPr lang="ru-RU" sz="3600" b="1" cap="small" dirty="0" smtClean="0">
                <a:solidFill>
                  <a:schemeClr val="bg1"/>
                </a:solidFill>
              </a:rPr>
              <a:t>(ж,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ш</a:t>
            </a:r>
            <a:r>
              <a:rPr lang="ru-RU" sz="3600" b="1" cap="small" dirty="0" smtClean="0">
                <a:solidFill>
                  <a:schemeClr val="bg1"/>
                </a:solidFill>
              </a:rPr>
              <a:t>, ч,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щ</a:t>
            </a:r>
            <a:r>
              <a:rPr lang="ru-RU" sz="3600" b="1" cap="small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600" b="1" cap="small" dirty="0" smtClean="0">
                <a:solidFill>
                  <a:schemeClr val="bg1"/>
                </a:solidFill>
              </a:rPr>
              <a:t>Сонорные</a:t>
            </a:r>
            <a:r>
              <a:rPr lang="en-US" sz="3600" b="1" cap="small" dirty="0" smtClean="0">
                <a:solidFill>
                  <a:schemeClr val="bg1"/>
                </a:solidFill>
              </a:rPr>
              <a:t>          </a:t>
            </a:r>
            <a:r>
              <a:rPr lang="ru-RU" sz="3600" b="1" cap="small" dirty="0" smtClean="0">
                <a:solidFill>
                  <a:schemeClr val="bg1"/>
                </a:solidFill>
              </a:rPr>
              <a:t>(л, ль,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рь</a:t>
            </a:r>
            <a:r>
              <a:rPr lang="ru-RU" sz="3600" b="1" cap="small" dirty="0" smtClean="0">
                <a:solidFill>
                  <a:schemeClr val="bg1"/>
                </a:solidFill>
              </a:rPr>
              <a:t>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р</a:t>
            </a:r>
            <a:r>
              <a:rPr lang="ru-RU" sz="3600" b="1" cap="small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600" b="1" cap="small" dirty="0" smtClean="0">
                <a:solidFill>
                  <a:schemeClr val="bg1"/>
                </a:solidFill>
              </a:rPr>
              <a:t>Заднеязычные</a:t>
            </a:r>
            <a:r>
              <a:rPr lang="en-US" sz="3600" b="1" cap="small" dirty="0" smtClean="0">
                <a:solidFill>
                  <a:schemeClr val="bg1"/>
                </a:solidFill>
              </a:rPr>
              <a:t>     </a:t>
            </a:r>
            <a:r>
              <a:rPr lang="ru-RU" sz="3600" b="1" cap="small" dirty="0" smtClean="0">
                <a:solidFill>
                  <a:schemeClr val="bg1"/>
                </a:solidFill>
              </a:rPr>
              <a:t>(к,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кь</a:t>
            </a:r>
            <a:r>
              <a:rPr lang="ru-RU" sz="3600" b="1" cap="small" dirty="0" smtClean="0">
                <a:solidFill>
                  <a:schemeClr val="bg1"/>
                </a:solidFill>
              </a:rPr>
              <a:t>, г,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гь</a:t>
            </a:r>
            <a:r>
              <a:rPr lang="ru-RU" sz="3600" b="1" cap="small" dirty="0" smtClean="0">
                <a:solidFill>
                  <a:schemeClr val="bg1"/>
                </a:solidFill>
              </a:rPr>
              <a:t>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х</a:t>
            </a:r>
            <a:r>
              <a:rPr lang="ru-RU" sz="3600" b="1" cap="small" dirty="0" smtClean="0">
                <a:solidFill>
                  <a:schemeClr val="bg1"/>
                </a:solidFill>
              </a:rPr>
              <a:t>, </a:t>
            </a:r>
            <a:r>
              <a:rPr lang="ru-RU" sz="3600" b="1" cap="small" dirty="0" err="1" smtClean="0">
                <a:solidFill>
                  <a:schemeClr val="bg1"/>
                </a:solidFill>
              </a:rPr>
              <a:t>хь</a:t>
            </a:r>
            <a:r>
              <a:rPr lang="ru-RU" sz="3600" b="1" cap="small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600" b="1" cap="small" dirty="0" smtClean="0">
                <a:solidFill>
                  <a:schemeClr val="bg1"/>
                </a:solidFill>
              </a:rPr>
              <a:t>Звонкие, мягкие.</a:t>
            </a:r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Три формы нарушения звуков 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ru-RU" sz="3200" b="1" cap="small" dirty="0" smtClean="0">
                <a:solidFill>
                  <a:schemeClr val="bg1"/>
                </a:solidFill>
              </a:rPr>
              <a:t>1.</a:t>
            </a:r>
            <a:r>
              <a:rPr lang="en-US" sz="3200" b="1" cap="small" dirty="0" smtClean="0">
                <a:solidFill>
                  <a:schemeClr val="bg1"/>
                </a:solidFill>
              </a:rPr>
              <a:t>  </a:t>
            </a:r>
            <a:r>
              <a:rPr lang="ru-RU" sz="3200" b="1" cap="small" dirty="0" smtClean="0">
                <a:solidFill>
                  <a:schemeClr val="bg1"/>
                </a:solidFill>
              </a:rPr>
              <a:t>искажённое произношение звуков (</a:t>
            </a:r>
            <a:r>
              <a:rPr lang="ru-RU" sz="3200" b="1" cap="small" dirty="0" err="1" smtClean="0">
                <a:solidFill>
                  <a:schemeClr val="bg1"/>
                </a:solidFill>
              </a:rPr>
              <a:t>р</a:t>
            </a:r>
            <a:r>
              <a:rPr lang="ru-RU" sz="3200" b="1" cap="small" dirty="0" smtClean="0">
                <a:solidFill>
                  <a:schemeClr val="bg1"/>
                </a:solidFill>
              </a:rPr>
              <a:t> - горловое)</a:t>
            </a:r>
          </a:p>
          <a:p>
            <a:endParaRPr lang="ru-RU" sz="3200" b="1" cap="small" dirty="0" smtClean="0">
              <a:solidFill>
                <a:schemeClr val="bg1"/>
              </a:solidFill>
            </a:endParaRPr>
          </a:p>
          <a:p>
            <a:r>
              <a:rPr lang="ru-RU" sz="3200" b="1" cap="small" dirty="0" smtClean="0">
                <a:solidFill>
                  <a:schemeClr val="bg1"/>
                </a:solidFill>
              </a:rPr>
              <a:t>2.</a:t>
            </a:r>
            <a:r>
              <a:rPr lang="en-US" sz="3200" b="1" cap="small" dirty="0" smtClean="0">
                <a:solidFill>
                  <a:schemeClr val="bg1"/>
                </a:solidFill>
              </a:rPr>
              <a:t>   </a:t>
            </a:r>
            <a:r>
              <a:rPr lang="ru-RU" sz="3200" b="1" cap="small" dirty="0" smtClean="0">
                <a:solidFill>
                  <a:schemeClr val="bg1"/>
                </a:solidFill>
              </a:rPr>
              <a:t>отсутствие звука в речи ребёнка, неумение произносить его («</a:t>
            </a:r>
            <a:r>
              <a:rPr lang="ru-RU" sz="3200" b="1" cap="small" dirty="0" err="1" smtClean="0">
                <a:solidFill>
                  <a:schemeClr val="bg1"/>
                </a:solidFill>
              </a:rPr>
              <a:t>коова</a:t>
            </a:r>
            <a:r>
              <a:rPr lang="ru-RU" sz="3200" b="1" cap="small" dirty="0" smtClean="0">
                <a:solidFill>
                  <a:schemeClr val="bg1"/>
                </a:solidFill>
              </a:rPr>
              <a:t>»)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3200" b="1" cap="small" dirty="0" smtClean="0">
                <a:solidFill>
                  <a:schemeClr val="bg1"/>
                </a:solidFill>
              </a:rPr>
              <a:t>3.</a:t>
            </a:r>
            <a:r>
              <a:rPr lang="en-US" sz="3200" b="1" cap="small" dirty="0" smtClean="0">
                <a:solidFill>
                  <a:schemeClr val="bg1"/>
                </a:solidFill>
              </a:rPr>
              <a:t>   </a:t>
            </a:r>
            <a:r>
              <a:rPr lang="ru-RU" sz="3200" b="1" cap="small" dirty="0" smtClean="0">
                <a:solidFill>
                  <a:schemeClr val="bg1"/>
                </a:solidFill>
              </a:rPr>
              <a:t>замена одного звука на другие      («</a:t>
            </a:r>
            <a:r>
              <a:rPr lang="ru-RU" sz="3200" b="1" cap="small" dirty="0" err="1" smtClean="0">
                <a:solidFill>
                  <a:schemeClr val="bg1"/>
                </a:solidFill>
              </a:rPr>
              <a:t>колова</a:t>
            </a:r>
            <a:r>
              <a:rPr lang="ru-RU" sz="3200" b="1" cap="small" dirty="0" smtClean="0">
                <a:solidFill>
                  <a:schemeClr val="bg1"/>
                </a:solidFill>
              </a:rPr>
              <a:t>»).</a:t>
            </a:r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Три уровня произношения звуков: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600200"/>
            <a:ext cx="7467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small" dirty="0" smtClean="0">
                <a:solidFill>
                  <a:schemeClr val="bg1"/>
                </a:solidFill>
              </a:rPr>
              <a:t>I </a:t>
            </a:r>
            <a:r>
              <a:rPr lang="ru-RU" sz="2000" b="1" cap="small" dirty="0" smtClean="0">
                <a:solidFill>
                  <a:schemeClr val="bg1"/>
                </a:solidFill>
              </a:rPr>
              <a:t>уровень – полное не умение произнести звук (ни во фразах, ни в отдельных словах, ни изолированно, ни повторить по образцу (порычи как тигр, воздух из насоса выходит: «с – </a:t>
            </a:r>
            <a:r>
              <a:rPr lang="ru-RU" sz="2000" b="1" cap="small" dirty="0" err="1" smtClean="0">
                <a:solidFill>
                  <a:schemeClr val="bg1"/>
                </a:solidFill>
              </a:rPr>
              <a:t>с</a:t>
            </a:r>
            <a:r>
              <a:rPr lang="ru-RU" sz="2000" b="1" cap="small" dirty="0" smtClean="0">
                <a:solidFill>
                  <a:schemeClr val="bg1"/>
                </a:solidFill>
              </a:rPr>
              <a:t> – </a:t>
            </a:r>
            <a:r>
              <a:rPr lang="ru-RU" sz="2000" b="1" cap="small" dirty="0" err="1" smtClean="0">
                <a:solidFill>
                  <a:schemeClr val="bg1"/>
                </a:solidFill>
              </a:rPr>
              <a:t>с</a:t>
            </a:r>
            <a:r>
              <a:rPr lang="ru-RU" sz="2000" b="1" cap="small" dirty="0" smtClean="0">
                <a:solidFill>
                  <a:schemeClr val="bg1"/>
                </a:solidFill>
              </a:rPr>
              <a:t>»)</a:t>
            </a:r>
          </a:p>
          <a:p>
            <a:endParaRPr lang="ru-RU" sz="2000" b="1" cap="small" dirty="0" smtClean="0">
              <a:solidFill>
                <a:schemeClr val="bg1"/>
              </a:solidFill>
            </a:endParaRPr>
          </a:p>
          <a:p>
            <a:r>
              <a:rPr lang="en-US" sz="2000" b="1" cap="small" dirty="0" smtClean="0">
                <a:solidFill>
                  <a:schemeClr val="bg1"/>
                </a:solidFill>
              </a:rPr>
              <a:t>II </a:t>
            </a:r>
            <a:r>
              <a:rPr lang="ru-RU" sz="2000" b="1" cap="small" dirty="0" smtClean="0">
                <a:solidFill>
                  <a:schemeClr val="bg1"/>
                </a:solidFill>
              </a:rPr>
              <a:t>уровень – ребёнок правильно произносит звук изолированно, но искажает или пропускает во всех словах и во фразовой речи, то есть правильный звук есть, но он не АВТОМАТИЗИРОВАН.</a:t>
            </a:r>
          </a:p>
          <a:p>
            <a:endParaRPr lang="ru-RU" sz="2000" b="1" cap="small" dirty="0" smtClean="0">
              <a:solidFill>
                <a:schemeClr val="bg1"/>
              </a:solidFill>
            </a:endParaRPr>
          </a:p>
          <a:p>
            <a:r>
              <a:rPr lang="en-US" sz="2000" b="1" cap="small" dirty="0" smtClean="0">
                <a:solidFill>
                  <a:schemeClr val="bg1"/>
                </a:solidFill>
              </a:rPr>
              <a:t>III </a:t>
            </a:r>
            <a:r>
              <a:rPr lang="ru-RU" sz="2000" b="1" cap="small" dirty="0" smtClean="0">
                <a:solidFill>
                  <a:schemeClr val="bg1"/>
                </a:solidFill>
              </a:rPr>
              <a:t>уровень – ребёнок может правильно произнести звук изолированно, в словах, при повторении фраз, но в речевом потоке смешивает его с другим, близким по артикуляции или звучанию. Наиболее часто дети смешивают звуки: С/Ш, З/Ж, СЬ/Щ, Ц/Ч, Б/П, Л/Р, Д/Т, Г/К, Ы/И.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Этапы работы: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диагностический 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 коррекционный: 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постановка нарушенных звуков       автоматизация  звуков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 дифференциация звуков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8" name="Diagram 4"/>
          <p:cNvGraphicFramePr>
            <a:graphicFrameLocks/>
          </p:cNvGraphicFramePr>
          <p:nvPr/>
        </p:nvGraphicFramePr>
        <p:xfrm>
          <a:off x="0" y="0"/>
          <a:ext cx="9144000" cy="674211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716</TotalTime>
  <Words>212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Общая характеристика нарушений звукопроизношения</vt:lpstr>
      <vt:lpstr> Правильная речь –один из показателей готовности ребенка к школе,залог успешного освоения грамоты и чтения </vt:lpstr>
      <vt:lpstr>Сроки усвоения в произношении звуков речи :</vt:lpstr>
      <vt:lpstr> Причины нарушений звукопроизношения : </vt:lpstr>
      <vt:lpstr>Нарушаются группы звуков:</vt:lpstr>
      <vt:lpstr>Три формы нарушения звуков :</vt:lpstr>
      <vt:lpstr>Три уровня произношения звуков:</vt:lpstr>
      <vt:lpstr>Этапы работы:</vt:lpstr>
      <vt:lpstr>Слайд 9</vt:lpstr>
      <vt:lpstr>Дети учатся:</vt:lpstr>
      <vt:lpstr>Использованная литература:</vt:lpstr>
      <vt:lpstr>Презентацию подготовила: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работа по развитию речи</dc:title>
  <dc:creator/>
  <cp:lastModifiedBy>user</cp:lastModifiedBy>
  <cp:revision>49</cp:revision>
  <dcterms:created xsi:type="dcterms:W3CDTF">2006-08-16T00:00:00Z</dcterms:created>
  <dcterms:modified xsi:type="dcterms:W3CDTF">2013-11-25T08:21:48Z</dcterms:modified>
</cp:coreProperties>
</file>