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61" r:id="rId2"/>
    <p:sldId id="256" r:id="rId3"/>
    <p:sldId id="258" r:id="rId4"/>
    <p:sldId id="257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1" autoAdjust="0"/>
    <p:restoredTop sz="94718" autoAdjust="0"/>
  </p:normalViewPr>
  <p:slideViewPr>
    <p:cSldViewPr>
      <p:cViewPr>
        <p:scale>
          <a:sx n="59" d="100"/>
          <a:sy n="59" d="100"/>
        </p:scale>
        <p:origin x="-31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905C-5E8D-4BF9-ABD9-5CBA12734DE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C508E-E758-49A4-A8A7-EF6E09287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63688" y="2041684"/>
            <a:ext cx="59046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Дидактическое пособие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обучению грамоте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«Домик букв и звуков»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87727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Учитель-логопед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Имашева Айгуль Жумабековна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НРМ ДОБУ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«Детский сад комбинированного вида «Капелька»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8" name="Picture 2" descr="C:\Users\Директор\Pictures\60343829_1276592572_deti_v_krugu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1492335" cy="15035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0"/>
            <a:ext cx="7200800" cy="5013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9512" y="5991571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cap="small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01208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К.Д. Ушинский отмечал, что </a:t>
            </a:r>
            <a:r>
              <a:rPr lang="en-US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сознательно читать и писать может только тот, кто понял </a:t>
            </a:r>
            <a:r>
              <a:rPr lang="ru-RU" sz="28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звуко-слоговое</a:t>
            </a:r>
            <a:r>
              <a:rPr lang="ru-RU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строение слова</a:t>
            </a:r>
            <a:r>
              <a:rPr lang="en-US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r>
              <a:rPr lang="ru-RU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023293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72400" y="5937250"/>
            <a:ext cx="1371600" cy="9207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23528" y="188640"/>
            <a:ext cx="3456000" cy="2736304"/>
          </a:xfrm>
          <a:prstGeom prst="ellipse">
            <a:avLst/>
          </a:prstGeom>
          <a:noFill/>
          <a:ln w="28575" cmpd="dbl">
            <a:solidFill>
              <a:schemeClr val="bg2">
                <a:lumMod val="25000"/>
              </a:schemeClr>
            </a:solidFill>
            <a:prstDash val="sysDash"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tretch>
            <a:fillRect/>
          </a:stretch>
        </p:blipFill>
        <p:spPr bwMode="auto">
          <a:xfrm rot="10800000" flipH="1" flipV="1">
            <a:off x="137298" y="3180410"/>
            <a:ext cx="3552395" cy="284087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292080" y="3429000"/>
            <a:ext cx="3672408" cy="2924944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3563888" y="1988840"/>
            <a:ext cx="2160241" cy="2520280"/>
          </a:xfrm>
          <a:prstGeom prst="flowChartConnector">
            <a:avLst/>
          </a:prstGeom>
          <a:noFill/>
          <a:ln w="28575">
            <a:solidFill>
              <a:srgbClr val="FFFF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436096" y="260648"/>
            <a:ext cx="3384376" cy="2664296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иректор\Desktop\200CANON\IMG_9896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9E9E9E"/>
              </a:clrFrom>
              <a:clrTo>
                <a:srgbClr val="9E9E9E">
                  <a:alpha val="0"/>
                </a:srgbClr>
              </a:clrTo>
            </a:clrChange>
            <a:lum bright="30000" contrast="30000"/>
          </a:blip>
          <a:srcRect/>
          <a:stretch>
            <a:fillRect/>
          </a:stretch>
        </p:blipFill>
        <p:spPr bwMode="auto">
          <a:xfrm>
            <a:off x="1547664" y="3140968"/>
            <a:ext cx="2664296" cy="33123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BBBCB4"/>
              </a:clrFrom>
              <a:clrTo>
                <a:srgbClr val="BBBCB4">
                  <a:alpha val="0"/>
                </a:srgbClr>
              </a:clrTo>
            </a:clrChange>
            <a:lum bright="30000" contrast="30000"/>
          </a:blip>
          <a:srcRect/>
          <a:stretch>
            <a:fillRect/>
          </a:stretch>
        </p:blipFill>
        <p:spPr bwMode="auto">
          <a:xfrm>
            <a:off x="4644008" y="4149080"/>
            <a:ext cx="2160240" cy="248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дети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3717032"/>
            <a:ext cx="2012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79512" y="188640"/>
            <a:ext cx="3024336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1" name="Picture 7" descr="C:\Users\Директор\Desktop\200CANON\IMG_9899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lum bright="30000" contrast="10000"/>
          </a:blip>
          <a:srcRect/>
          <a:stretch>
            <a:fillRect/>
          </a:stretch>
        </p:blipFill>
        <p:spPr bwMode="auto">
          <a:xfrm>
            <a:off x="7092280" y="4437112"/>
            <a:ext cx="1878347" cy="22814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8703" y="0"/>
            <a:ext cx="600529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Закрепить понятия </a:t>
            </a:r>
            <a:r>
              <a:rPr lang="ru-RU" sz="24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буква.</a:t>
            </a:r>
            <a:endParaRPr lang="ru-RU" sz="24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Повысить интерес детей  на этапе </a:t>
            </a:r>
          </a:p>
          <a:p>
            <a:pPr lvl="0"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дифференциации звуков.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 фонематическое восприятие.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Совершенствовать навыки звукового</a:t>
            </a:r>
          </a:p>
          <a:p>
            <a:pPr lvl="0"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анализа и синтеза.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Формировать лексико-грамматический </a:t>
            </a:r>
          </a:p>
          <a:p>
            <a:pPr lvl="0"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строй.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познавательные процессы.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мелкую моторику.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979712" y="2636912"/>
            <a:ext cx="1872208" cy="2160240"/>
          </a:xfrm>
          <a:prstGeom prst="round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4098" name="Picture 2" descr="C:\Users\Директор\Desktop\200CANON\IMG_0017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419872" y="692696"/>
            <a:ext cx="1913357" cy="2232249"/>
          </a:xfrm>
          <a:prstGeom prst="roundRect">
            <a:avLst/>
          </a:prstGeom>
          <a:noFill/>
          <a:ln w="19050">
            <a:solidFill>
              <a:srgbClr val="FFC000"/>
            </a:solidFill>
            <a:prstDash val="sysDash"/>
          </a:ln>
        </p:spPr>
      </p:pic>
      <p:pic>
        <p:nvPicPr>
          <p:cNvPr id="4101" name="Picture 5" descr="C:\Users\Директор\Desktop\200CANON\IMG_0004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79512" y="3501008"/>
            <a:ext cx="1944216" cy="2448272"/>
          </a:xfrm>
          <a:prstGeom prst="roundRect">
            <a:avLst>
              <a:gd name="adj" fmla="val 23039"/>
            </a:avLst>
          </a:prstGeom>
          <a:noFill/>
          <a:ln w="19050">
            <a:solidFill>
              <a:srgbClr val="92D050"/>
            </a:solidFill>
            <a:prstDash val="sysDash"/>
          </a:ln>
        </p:spPr>
      </p:pic>
      <p:pic>
        <p:nvPicPr>
          <p:cNvPr id="4103" name="Picture 7" descr="C:\Users\Директор\Desktop\200CANON\IMG_0022.JPG"/>
          <p:cNvPicPr>
            <a:picLocks noChangeAspect="1" noChangeArrowheads="1"/>
          </p:cNvPicPr>
          <p:nvPr/>
        </p:nvPicPr>
        <p:blipFill>
          <a:blip r:embed="rId5" cstate="screen">
            <a:lum bright="10000" contrast="20000"/>
          </a:blip>
          <a:stretch>
            <a:fillRect/>
          </a:stretch>
        </p:blipFill>
        <p:spPr bwMode="auto">
          <a:xfrm>
            <a:off x="179512" y="620688"/>
            <a:ext cx="2088232" cy="230425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6804248" y="4509120"/>
            <a:ext cx="2088232" cy="2160240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95536" y="116632"/>
            <a:ext cx="586282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гласными и согласными  звуками</a:t>
            </a:r>
            <a:endParaRPr lang="ru-RU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2852936"/>
            <a:ext cx="31722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Знакомство с буквами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355976" y="3356992"/>
            <a:ext cx="2304256" cy="223224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4" descr="I:\для фотошопа картинки, скраб и т д\!!!ДЕТСКИЙ КЛИПАРТ, ОТРИСОВКИ, ФОНЫ!!!\childrenclipart\children0005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03542" y="0"/>
            <a:ext cx="1840458" cy="23409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835696" y="4293096"/>
            <a:ext cx="1957718" cy="216024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0" name="Picture 4" descr="C:\Users\Директор\Desktop\200CANON\IMG_9893.JPG"/>
          <p:cNvPicPr>
            <a:picLocks noChangeAspect="1" noChangeArrowheads="1"/>
          </p:cNvPicPr>
          <p:nvPr/>
        </p:nvPicPr>
        <p:blipFill>
          <a:blip r:embed="rId3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251520" y="476672"/>
            <a:ext cx="1982470" cy="2520280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sysDash"/>
          </a:ln>
        </p:spPr>
      </p:pic>
      <p:pic>
        <p:nvPicPr>
          <p:cNvPr id="11" name="Picture 1" descr="C:\Users\Директор\Desktop\200CANON\IMG_0007.JPG"/>
          <p:cNvPicPr>
            <a:picLocks noChangeAspect="1" noChangeArrowheads="1"/>
          </p:cNvPicPr>
          <p:nvPr/>
        </p:nvPicPr>
        <p:blipFill>
          <a:blip r:embed="rId4" cstate="screen">
            <a:lum bright="20000" contrast="10000"/>
          </a:blip>
          <a:srcRect t="4000"/>
          <a:stretch>
            <a:fillRect/>
          </a:stretch>
        </p:blipFill>
        <p:spPr bwMode="auto">
          <a:xfrm>
            <a:off x="5364088" y="764704"/>
            <a:ext cx="2160240" cy="2304256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sysDash"/>
          </a:ln>
        </p:spPr>
      </p:pic>
      <p:pic>
        <p:nvPicPr>
          <p:cNvPr id="12" name="Picture 3" descr="C:\Users\Директор\Desktop\200CANON\IMG_9896.JPG"/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7596336" y="1772816"/>
            <a:ext cx="1230530" cy="1728192"/>
          </a:xfrm>
          <a:prstGeom prst="round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6156176" y="4437112"/>
            <a:ext cx="1872208" cy="2016224"/>
          </a:xfrm>
          <a:prstGeom prst="round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483768" y="1196752"/>
            <a:ext cx="2706555" cy="2376264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827584" y="0"/>
            <a:ext cx="77768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Звукослоговой анализ, определение места </a:t>
            </a:r>
          </a:p>
          <a:p>
            <a:pPr algn="ctr"/>
            <a:r>
              <a:rPr lang="ru-RU" sz="20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звука в слове</a:t>
            </a:r>
            <a:endParaRPr lang="ru-RU" sz="2000" b="1" cap="none" spc="1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3236" y="3717032"/>
            <a:ext cx="41106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Работа со</a:t>
            </a:r>
            <a:r>
              <a:rPr lang="en-US" sz="2000" b="1" cap="none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cap="none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слоговыми схемами</a:t>
            </a:r>
            <a:endParaRPr lang="ru-RU" sz="2000" b="1" cap="none" spc="1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80471" y="3717032"/>
            <a:ext cx="4123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Формирование  </a:t>
            </a:r>
          </a:p>
          <a:p>
            <a:pPr algn="ctr"/>
            <a:r>
              <a:rPr lang="ru-RU" sz="2000" b="1" cap="none" spc="1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лексико-граматического</a:t>
            </a:r>
            <a:r>
              <a:rPr lang="ru-RU" sz="2000" b="1" cap="none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строя</a:t>
            </a:r>
            <a:endParaRPr lang="ru-RU" sz="2000" b="1" cap="none" spc="1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для фотошопа картинки, скраб и т д\ФАНТАЗИИ, ФЕИ\0941.2\ldavi-wildwatermelonparty-flowerdoodle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4744"/>
            <a:ext cx="1600200" cy="5091807"/>
          </a:xfrm>
          <a:prstGeom prst="rect">
            <a:avLst/>
          </a:prstGeom>
          <a:noFill/>
        </p:spPr>
      </p:pic>
      <p:pic>
        <p:nvPicPr>
          <p:cNvPr id="13" name="Picture 3" descr="I:\для фотошопа картинки, скраб и т д\ФАНТАЗИИ, ФЕИ\0941.2\ldavi-wildwatermelonparty-flowerdoodle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312844" cy="2243138"/>
          </a:xfrm>
          <a:prstGeom prst="rect">
            <a:avLst/>
          </a:prstGeom>
          <a:noFill/>
        </p:spPr>
      </p:pic>
      <p:pic>
        <p:nvPicPr>
          <p:cNvPr id="14" name="Picture 4" descr="I:\для фотошопа картинки, скраб и т д\ФАНТАЗИИ, ФЕИ\0941.2\ldavi-wildwatermelonparty-flowerdoodle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742583" y="4651375"/>
            <a:ext cx="2700338" cy="1712912"/>
          </a:xfrm>
          <a:prstGeom prst="rect">
            <a:avLst/>
          </a:prstGeom>
          <a:noFill/>
        </p:spPr>
      </p:pic>
      <p:pic>
        <p:nvPicPr>
          <p:cNvPr id="16" name="Picture 3" descr="I:\для фотошопа картинки, скраб и т д\!!!ДЕТСКИЙ КЛИПАРТ, ОТРИСОВКИ, ФОНЫ!!!\childrenclipart\children0002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95120" y="0"/>
            <a:ext cx="2348880" cy="23488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7" y="1772817"/>
            <a:ext cx="576064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 не только раскрывает глаза и уши, он возвышает умы и души...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Анатолий Александрович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Гин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558</TotalTime>
  <Words>134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11</cp:revision>
  <dcterms:created xsi:type="dcterms:W3CDTF">2012-09-21T13:39:00Z</dcterms:created>
  <dcterms:modified xsi:type="dcterms:W3CDTF">2012-09-24T09:12:47Z</dcterms:modified>
</cp:coreProperties>
</file>