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9" r:id="rId2"/>
    <p:sldId id="330" r:id="rId3"/>
    <p:sldId id="257" r:id="rId4"/>
    <p:sldId id="260" r:id="rId5"/>
    <p:sldId id="263" r:id="rId6"/>
    <p:sldId id="307" r:id="rId7"/>
    <p:sldId id="274" r:id="rId8"/>
    <p:sldId id="312" r:id="rId9"/>
    <p:sldId id="287" r:id="rId10"/>
    <p:sldId id="311" r:id="rId11"/>
    <p:sldId id="283" r:id="rId12"/>
    <p:sldId id="284" r:id="rId13"/>
    <p:sldId id="285" r:id="rId14"/>
    <p:sldId id="286" r:id="rId15"/>
    <p:sldId id="289" r:id="rId16"/>
    <p:sldId id="293" r:id="rId17"/>
    <p:sldId id="292" r:id="rId18"/>
    <p:sldId id="288" r:id="rId19"/>
    <p:sldId id="291" r:id="rId20"/>
    <p:sldId id="323" r:id="rId21"/>
    <p:sldId id="325" r:id="rId22"/>
    <p:sldId id="317" r:id="rId23"/>
    <p:sldId id="319" r:id="rId24"/>
    <p:sldId id="322" r:id="rId25"/>
    <p:sldId id="327" r:id="rId26"/>
    <p:sldId id="320" r:id="rId27"/>
    <p:sldId id="328" r:id="rId28"/>
    <p:sldId id="298" r:id="rId29"/>
    <p:sldId id="297" r:id="rId30"/>
    <p:sldId id="305" r:id="rId31"/>
    <p:sldId id="304" r:id="rId32"/>
    <p:sldId id="303" r:id="rId33"/>
    <p:sldId id="302" r:id="rId34"/>
    <p:sldId id="256" r:id="rId35"/>
    <p:sldId id="329" r:id="rId36"/>
    <p:sldId id="331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9900"/>
    <a:srgbClr val="00FF99"/>
    <a:srgbClr val="FF3300"/>
    <a:srgbClr val="A50021"/>
    <a:srgbClr val="0066FF"/>
    <a:srgbClr val="3366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88" autoAdjust="0"/>
  </p:normalViewPr>
  <p:slideViewPr>
    <p:cSldViewPr>
      <p:cViewPr varScale="1">
        <p:scale>
          <a:sx n="65" d="100"/>
          <a:sy n="65" d="100"/>
        </p:scale>
        <p:origin x="-1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66ED960-066A-4E22-8206-FF8679A1325C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7CC9E83-E9F4-4C70-A6B9-6AC6E30D0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30A267-C95D-45AA-8C37-26C133E02349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29701-2A3D-4525-99D0-AF404C4C11A2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C5D8E-A541-450F-8FA3-1BA1567FD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CDB7C-C471-4DD5-910D-7937084CF39A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88AF3-4766-4938-8BE3-2B2309AB9C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9F8EF-F86D-4A62-B900-F30A95A907AC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0016E-FF34-44F4-9D09-48824AC30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58253-129B-445B-A434-07010A75CA3D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3E190-A191-496B-8E58-4D8E4E7DE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52611-4EA8-4721-95DC-4FD645929CDE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93506-EA03-4343-9914-DD597706D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2179D-CCF4-4197-B579-9E29A1FE6AC9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0AD0C-D934-4B5D-AF19-21E9E545B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995AE-5EE8-446B-B97A-2D29AAA49BF1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E6BBD-8382-4CC7-9FAC-A73BC025E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B2F16-46BE-436C-8FBF-DA73216D5F04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86D72-085C-4842-9E9A-6BB9BE8D3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2A1D6-DA75-403A-84D5-A618D9950AB9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BA1C7-364E-4353-80C4-9726D8908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174D0-2329-4EF9-AB11-19E8E0F7967B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86564-EBBA-40C5-BD7D-6DB55C5D4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B89F4-DDC2-4CB5-A627-D4552D5D4166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33B37-4B62-458B-B3C5-F9D64AAD8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07D180-353D-4963-97E5-C6018A1F1246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ED3D0D-BF2B-4739-92FE-48982CF7A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s5496.userapi.com/v5496532/b7/_1_D0re-7oY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im13.gulfup.com/2012-01-06/1325867667343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s5496.userapi.com/v5496532/b7/_1_D0re-7oY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im13.gulfup.com/2012-01-06/1325867667343.jpg" TargetMode="External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hyperlink" Target="http://ig.att.oho.lv/3041/79079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im13.gulfup.com/2012-01-06/1325867667343.jpg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13.gulfup.com/2012-01-06/1325867667343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13.gulfup.com/2012-01-06/1325867667343.jpg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ttp://pedsovet.su/_ld/381/998395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7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857364"/>
            <a:ext cx="8429684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4800" b="1" i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Book Antiqua" pitchFamily="18" charset="0"/>
              <a:cs typeface="Gautami" pitchFamily="2"/>
            </a:endParaRPr>
          </a:p>
        </p:txBody>
      </p:sp>
      <p:pic>
        <p:nvPicPr>
          <p:cNvPr id="4" name="Picture 2" descr="http://cs5496.userapi.com/v5496532/b7/_1_D0re-7o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75766">
            <a:off x="1071563" y="4000500"/>
            <a:ext cx="1000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cs5496.userapi.com/v5496532/b7/_1_D0re-7oY.jpg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381175">
            <a:off x="8467725" y="4605338"/>
            <a:ext cx="6429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cs5496.userapi.com/v5496532/b7/_1_D0re-7oY.jpg">
            <a:hlinkClick r:id="rId3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3303889">
            <a:off x="8747918" y="1815307"/>
            <a:ext cx="792163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http://cs5496.userapi.com/v5496532/b7/_1_D0re-7o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2976647">
            <a:off x="3795712" y="4418013"/>
            <a:ext cx="1000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-0.05371 C 0.01354 -0.05579 0.01285 -0.05787 0.01163 -0.05973 C 0.01024 -0.06181 0.00833 -0.06343 0.00712 -0.06574 C 0.00226 -0.07454 -0.00087 -0.08496 -0.00503 -0.09398 C -0.00677 -0.09769 -0.00937 -0.10047 -0.01111 -0.10417 C -0.00903 -0.13496 -0.00191 -0.15834 0.00556 -0.18704 C 0.00764 -0.21042 0.00833 -0.2338 -0.00208 -0.25371 C -0.00434 -0.2632 -0.00781 -0.26852 -0.01406 -0.27385 C -0.01614 -0.27778 -0.02101 -0.28125 -0.02014 -0.28588 C -0.01858 -0.29514 -0.01597 -0.30533 -0.01111 -0.31227 C -0.00955 -0.32037 -0.00798 -0.32454 -0.00347 -0.33033 C 0.00261 -0.35718 0.00347 -0.39283 -0.01267 -0.4132 C -0.01458 -0.42153 -0.01788 -0.42477 -0.02326 -0.4294 C -0.02691 -0.43912 -0.03212 -0.44792 -0.03993 -0.45162 C -0.04358 -0.46158 -0.05104 -0.47385 -0.05816 -0.47986 C -0.06215 -0.48797 -0.0684 -0.49028 -0.07483 -0.49607 C -0.07656 -0.49769 -0.0776 -0.50047 -0.07934 -0.50209 C -0.08316 -0.50533 -0.09149 -0.51019 -0.09149 -0.51019 C -0.09826 -0.51968 -0.10312 -0.52801 -0.11267 -0.53241 C -0.11753 -0.53935 -0.12153 -0.54306 -0.12778 -0.54861 C -0.12986 -0.55047 -0.13055 -0.5544 -0.13229 -0.55672 C -0.13576 -0.56135 -0.1408 -0.56482 -0.14444 -0.56875 C -0.14774 -0.57223 -0.15017 -0.57778 -0.15347 -0.58102 C -0.16128 -0.58866 -0.17083 -0.59954 -0.17934 -0.6051 C -0.18455 -0.61227 -0.18923 -0.6169 -0.19601 -0.6213 C -0.19913 -0.6257 -0.20191 -0.63125 -0.20503 -0.63542 C -0.21198 -0.64491 -0.20712 -0.63449 -0.21267 -0.64352 C -0.21389 -0.64537 -0.21423 -0.64792 -0.21562 -0.64954 C -0.21875 -0.65301 -0.22274 -0.65463 -0.22621 -0.65764 C -0.22882 -0.66783 -0.24479 -0.68334 -0.25208 -0.68797 C -0.25798 -0.6963 -0.25451 -0.69607 -0.26267 -0.70417 C -0.2684 -0.71574 -0.26233 -0.7051 -0.27014 -0.71435 C -0.27344 -0.71806 -0.27934 -0.72616 -0.27934 -0.72616 C -0.28212 -0.73843 -0.28628 -0.73773 -0.29149 -0.74653 C -0.2967 -0.7551 -0.29271 -0.74954 -0.29601 -0.7588 C -0.29809 -0.76459 -0.3 -0.76621 -0.30347 -0.77084 C -0.30764 -0.78681 -0.30139 -0.76806 -0.30955 -0.77894 C -0.31562 -0.78704 -0.31441 -0.79236 -0.3217 -0.79699 " pathEditMode="relative" ptsTypes="fffffffffffffffffffffffffffffffffffff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88 0.33311 C -0.16702 0.32176 -0.16528 0.31019 -0.15278 0.30579 C -0.1474 0.29005 -0.15487 0.30787 -0.14393 0.29491 C -0.14132 0.29144 -0.14011 0.28704 -0.1375 0.28334 C -0.13629 0.28172 -0.13438 0.2801 -0.13299 0.27871 C -0.13039 0.26829 -0.13282 0.26436 -0.12205 0.26088 C -0.11806 0.24422 -0.10955 0.22824 -0.10018 0.21366 C -0.09619 0.19977 -0.09202 0.18565 -0.08473 0.17315 C -0.0823 0.16852 -0.07639 0.15973 -0.07639 0.15996 C -0.07396 0.15209 -0.07066 0.14746 -0.06528 0.1419 C -0.06181 0.12662 -0.05191 0.11204 -0.03907 0.10371 C -0.03125 0.09144 -0.03664 0.09885 -0.02171 0.08311 C -0.01962 0.08102 -0.01546 0.07662 -0.01546 0.07686 C -0.01198 0.06783 -0.00624 0.0669 -0.00208 0.05857 C 0.00348 0.04699 0.00938 0.03496 0.01303 0.02292 C 0.01164 0.00672 0.01268 -0.00926 0.00886 -0.02477 C 0.00747 -0.03102 0.00035 -0.03449 -0.00208 -0.04051 C -0.00885 -0.05463 -0.01303 -0.06713 -0.02396 -0.07847 C -0.02813 -0.0912 -0.03716 -0.09861 -0.04566 -0.10764 C -0.0507 -0.12384 -0.04323 -0.10532 -0.05695 -0.11921 C -0.05834 -0.12037 -0.05764 -0.12384 -0.05869 -0.12546 C -0.06077 -0.12824 -0.06285 -0.13078 -0.06528 -0.13264 C -0.07553 -0.13958 -0.07935 -0.13564 -0.08959 -0.14838 C -0.09445 -0.15416 -0.09445 -0.15856 -0.10018 -0.16389 C -0.10417 -0.16782 -0.11337 -0.17291 -0.11337 -0.17268 C -0.11962 -0.18287 -0.1231 -0.18796 -0.13091 -0.19537 C -0.13264 -0.19838 -0.13351 -0.20162 -0.13525 -0.20439 C -0.13646 -0.20625 -0.13994 -0.20671 -0.13994 -0.20879 C -0.14063 -0.22384 -0.14011 -0.25625 -0.12639 -0.26944 C -0.1224 -0.28171 -0.11806 -0.29375 -0.10921 -0.30347 C -0.10556 -0.3074 -0.10122 -0.31041 -0.09827 -0.31481 C -0.09115 -0.32546 -0.08282 -0.33657 -0.07188 -0.34375 C -0.06754 -0.35648 -0.05348 -0.36551 -0.0415 -0.37106 C -0.02292 -0.38912 0.00487 -0.39027 0.02848 -0.39328 C 0.07084 -0.39189 0.10764 -0.39027 0.14844 -0.38449 C 0.17813 -0.37384 0.21337 -0.37523 0.24428 -0.37291 C 0.25851 -0.37615 0.27049 -0.37893 0.28386 -0.38449 C 0.28542 -0.3868 0.28577 -0.38935 0.28803 -0.39097 C 0.2915 -0.39352 0.30869 -0.39791 0.31424 -0.39977 C 0.32553 -0.41273 0.3474 -0.41666 0.36233 -0.42477 C 0.37188 -0.42986 0.38108 -0.43541 0.39063 -0.44027 C 0.3974 -0.44421 0.40573 -0.4456 0.41233 -0.44953 C 0.42952 -0.45926 0.43178 -0.4618 0.44723 -0.46759 C 0.45921 -0.47916 0.4408 -0.46296 0.46251 -0.47407 C 0.46528 -0.47569 0.46667 -0.4787 0.4691 -0.48078 C 0.47587 -0.48634 0.48282 -0.49166 0.49115 -0.49444 C 0.49688 -0.50301 0.5007 -0.50902 0.5106 -0.5125 C 0.51667 -0.51713 0.52362 -0.52176 0.52813 -0.52824 C 0.53768 -0.54166 0.52136 -0.5287 0.53681 -0.53912 C 0.54237 -0.55092 0.55174 -0.5581 0.56303 -0.56412 C 0.56858 -0.57037 0.57049 -0.57731 0.57622 -0.58426 C 0.58889 -0.59953 0.6033 -0.61365 0.61511 -0.62916 C 0.62518 -0.64166 0.62414 -0.64189 0.63073 -0.65185 C 0.63212 -0.65416 0.63507 -0.65833 0.63507 -0.6581 C 0.63976 -0.67384 0.63351 -0.65625 0.64167 -0.67152 C 0.64376 -0.67569 0.64358 -0.68102 0.64584 -0.68541 C 0.64862 -0.69004 0.65278 -0.69352 0.65452 -0.69884 C 0.65799 -0.7081 0.66251 -0.71759 0.66806 -0.72546 C 0.66841 -0.72754 0.67448 -0.75486 0.67448 -0.74328 " pathEditMode="relative" rAng="0" ptsTypes="ffffffffffffffffffffffffffffffffffffffffffffffffffffffffffA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" y="-54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C -0.00347 -0.01019 -0.00642 -0.01759 -0.0151 -0.02361 C -0.01736 -0.02685 -0.01823 -0.03171 -0.0217 -0.03357 C -0.03177 -0.03843 -0.02622 -0.03542 -0.03837 -0.04352 C -0.03958 -0.04445 -0.04028 -0.04607 -0.04149 -0.04699 C -0.05 -0.05116 -0.05538 -0.05255 -0.06319 -0.05509 C -0.0724 -0.06134 -0.08316 -0.06366 -0.09306 -0.06852 C -0.10417 -0.06783 -0.1151 -0.06783 -0.12622 -0.0669 C -0.13628 -0.06621 -0.14618 -0.06134 -0.15608 -0.06019 C -0.16441 -0.05926 -0.17257 -0.05903 -0.1809 -0.0588 C -0.1901 -0.05996 -0.20781 -0.06227 -0.21753 -0.06528 C -0.2276 -0.06875 -0.23819 -0.07338 -0.24896 -0.07523 C -0.25955 -0.07662 -0.27014 -0.07755 -0.28056 -0.07847 C -0.33958 -0.07732 -0.34115 -0.07871 -0.37865 -0.07199 C -0.38837 -0.08704 -0.36927 -0.11783 -0.3934 -0.12338 C -0.40347 -0.1331 -0.41684 -0.13704 -0.42847 -0.14514 C -0.43368 -0.14908 -0.4467 -0.15185 -0.4467 -0.15162 C -0.45399 -0.15695 -0.46198 -0.15949 -0.46997 -0.16343 C -0.48056 -0.16296 -0.49115 -0.16273 -0.50139 -0.16181 C -0.51319 -0.16065 -0.52326 -0.15463 -0.53455 -0.15185 C -0.54097 -0.14722 -0.54705 -0.14746 -0.55451 -0.14514 C -0.56285 -0.14283 -0.57257 -0.1375 -0.58108 -0.13681 C -0.60312 -0.13472 -0.62535 -0.13403 -0.64757 -0.13195 C -0.65417 -0.13056 -0.66059 -0.12847 -0.66719 -0.12685 C -0.68351 -0.11621 -0.6625 -0.1294 -0.67726 -0.12199 C -0.6849 -0.11806 -0.6908 -0.11111 -0.69878 -0.10857 C -0.71441 -0.09283 -0.74271 -0.09607 -0.76198 -0.09514 C -0.78542 -0.09398 -0.80833 -0.09167 -0.8316 -0.09028 C -0.84497 -0.08565 -0.83819 -0.08727 -0.85156 -0.08519 C -0.86111 -0.08195 -0.87083 -0.07986 -0.88003 -0.07685 C -0.88698 -0.06921 -0.87882 -0.07709 -0.88802 -0.07199 C -0.89549 -0.06783 -0.9 -0.06273 -0.90799 -0.06019 C -0.9158 -0.05185 -0.93194 -0.05139 -0.94288 -0.05023 C -0.97431 -0.05463 -1.00365 -0.06088 -1.03559 -0.06366 C -1.05139 -0.06759 -1.04479 -0.06482 -1.05573 -0.07014 " pathEditMode="relative" rAng="0" ptsTypes="ffffffffffffffffffffffffffffffffffA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" y="-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ropowerpoint.ru/wp-content/uploads/2013/01/HappynessSlideMin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286375"/>
            <a:ext cx="9144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im13.gulfup.com/2012-01-06/132586766734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72132" y="1592836"/>
            <a:ext cx="3778242" cy="52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0"/>
            <a:ext cx="9144000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ru-RU" sz="2800" b="1" dirty="0">
                <a:latin typeface="Comic Sans MS" pitchFamily="66" charset="0"/>
                <a:cs typeface="Times New Roman" pitchFamily="18" charset="0"/>
              </a:rPr>
              <a:t>Что же еще, как не </a:t>
            </a:r>
            <a:r>
              <a:rPr lang="ru-RU" sz="2800" b="1" u="sng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игра </a:t>
            </a:r>
            <a:r>
              <a:rPr lang="ru-RU" sz="2800" b="1" dirty="0">
                <a:latin typeface="Comic Sans MS" pitchFamily="66" charset="0"/>
                <a:cs typeface="Times New Roman" pitchFamily="18" charset="0"/>
              </a:rPr>
              <a:t>может привлечь внимание детей дошкольников, особенно раннего возраста. А ее ведь можно легко изготовить из бросового материала. С помощью игр можно решить массу </a:t>
            </a:r>
            <a:r>
              <a:rPr lang="ru-RU" sz="2800" b="1" dirty="0" smtClean="0">
                <a:latin typeface="Comic Sans MS" pitchFamily="66" charset="0"/>
                <a:cs typeface="Times New Roman" pitchFamily="18" charset="0"/>
              </a:rPr>
              <a:t>задач: </a:t>
            </a:r>
          </a:p>
          <a:p>
            <a:pPr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800" b="1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развитие мелкой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моторики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рук, </a:t>
            </a:r>
            <a:endParaRPr lang="ru-RU" sz="2800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9900"/>
                </a:solidFill>
                <a:latin typeface="Comic Sans MS" pitchFamily="66" charset="0"/>
                <a:cs typeface="Times New Roman" pitchFamily="18" charset="0"/>
              </a:rPr>
              <a:t>воображения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9900"/>
                </a:solidFill>
                <a:latin typeface="Comic Sans MS" pitchFamily="66" charset="0"/>
                <a:cs typeface="Times New Roman" pitchFamily="18" charset="0"/>
              </a:rPr>
              <a:t>,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latin typeface="Comic Sans MS" pitchFamily="66" charset="0"/>
                <a:cs typeface="Times New Roman" pitchFamily="18" charset="0"/>
              </a:rPr>
              <a:t> </a:t>
            </a:r>
            <a:endParaRPr lang="ru-RU" sz="2800" b="1" dirty="0" smtClean="0">
              <a:ln>
                <a:solidFill>
                  <a:sysClr val="windowText" lastClr="000000"/>
                </a:solidFill>
              </a:ln>
              <a:latin typeface="Comic Sans MS" pitchFamily="66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развитие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творческих способностей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,</a:t>
            </a:r>
          </a:p>
          <a:p>
            <a:pPr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мышления, </a:t>
            </a:r>
            <a:endParaRPr lang="ru-RU" sz="2800" b="1" dirty="0" smtClean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A50021"/>
                </a:solidFill>
                <a:latin typeface="Comic Sans MS" pitchFamily="66" charset="0"/>
                <a:cs typeface="Times New Roman" pitchFamily="18" charset="0"/>
              </a:rPr>
              <a:t>памяти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A50021"/>
                </a:solidFill>
                <a:latin typeface="Comic Sans MS" pitchFamily="66" charset="0"/>
                <a:cs typeface="Times New Roman" pitchFamily="18" charset="0"/>
              </a:rPr>
              <a:t>, </a:t>
            </a:r>
            <a:endParaRPr lang="ru-RU" sz="2800" b="1" dirty="0" smtClean="0">
              <a:ln>
                <a:solidFill>
                  <a:sysClr val="windowText" lastClr="000000"/>
                </a:solidFill>
              </a:ln>
              <a:solidFill>
                <a:srgbClr val="A50021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восприятия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, </a:t>
            </a:r>
            <a:endParaRPr lang="ru-RU" sz="2800" b="1" dirty="0" smtClean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бережное отношение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к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природе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ropowerpoint.ru/wp-content/uploads/2013/01/HappynessSlideMin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286375"/>
            <a:ext cx="9144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3200" dirty="0">
                <a:latin typeface="Comic Sans MS" pitchFamily="66" charset="0"/>
                <a:cs typeface="Times New Roman" pitchFamily="18" charset="0"/>
              </a:rPr>
              <a:t>Бумажные пакеты от молока наша </a:t>
            </a:r>
          </a:p>
          <a:p>
            <a:pPr algn="ctr" eaLnBrk="0" hangingPunct="0">
              <a:defRPr/>
            </a:pPr>
            <a:r>
              <a:rPr lang="ru-RU" sz="3200" dirty="0">
                <a:latin typeface="Comic Sans MS" pitchFamily="66" charset="0"/>
                <a:cs typeface="Times New Roman" pitchFamily="18" charset="0"/>
              </a:rPr>
              <a:t>Марья-искусница превратила в  сказку 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«Колобок» 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8436" name="Рисунок 1" descr="C:\Documents and Settings\user\Рабочий стол\поделки из брос.мат\0nCBH2MM1e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1714488"/>
            <a:ext cx="3929090" cy="442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Documents and Settings\User\Рабочий стол\YlHaeTZsLAw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86253" y="1913955"/>
            <a:ext cx="4363742" cy="3964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ropowerpoint.ru/wp-content/uploads/2013/01/HappynessSlideMin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286375"/>
            <a:ext cx="9144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atin typeface="Comic Sans MS" pitchFamily="66" charset="0"/>
              </a:rPr>
              <a:t>Крышки от пластмассовых бутылок у нас преобразились в 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Карточки-животные</a:t>
            </a:r>
          </a:p>
        </p:txBody>
      </p:sp>
      <p:pic>
        <p:nvPicPr>
          <p:cNvPr id="19460" name="Рисунок 2" descr="C:\Documents and Settings\user\Рабочий стол\поделки из брос.мат\поделки нашего садика\90830609_4979214_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88" y="1214438"/>
            <a:ext cx="6176962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ropowerpoint.ru/wp-content/uploads/2013/01/HappynessSlideMin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286375"/>
            <a:ext cx="9144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3200" dirty="0">
                <a:latin typeface="Comic Sans MS" pitchFamily="66" charset="0"/>
                <a:cs typeface="Times New Roman" pitchFamily="18" charset="0"/>
              </a:rPr>
              <a:t>дидактическое пособие</a:t>
            </a:r>
          </a:p>
          <a:p>
            <a:pPr algn="ctr" eaLnBrk="0" hangingPunct="0">
              <a:defRPr/>
            </a:pPr>
            <a:r>
              <a:rPr lang="ru-RU" sz="3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«Во саду ли, в огороде» </a:t>
            </a:r>
          </a:p>
          <a:p>
            <a:pPr algn="ctr" eaLnBrk="0" hangingPunct="0">
              <a:defRPr/>
            </a:pPr>
            <a:r>
              <a:rPr lang="ru-RU" sz="3200" dirty="0">
                <a:latin typeface="Comic Sans MS" pitchFamily="66" charset="0"/>
                <a:cs typeface="Times New Roman" pitchFamily="18" charset="0"/>
              </a:rPr>
              <a:t>где ребята могут проявить свои математические способности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20484" name="Рисунок 98" descr="didakticheskoe-posobie-po-matematike-vo-sadu-li-v-ogorode2"/>
          <p:cNvPicPr>
            <a:picLocks noChangeAspect="1" noChangeArrowheads="1"/>
          </p:cNvPicPr>
          <p:nvPr/>
        </p:nvPicPr>
        <p:blipFill>
          <a:blip r:embed="rId3" cstate="email">
            <a:lum bright="40000" contrast="50000"/>
          </a:blip>
          <a:srcRect/>
          <a:stretch>
            <a:fillRect/>
          </a:stretch>
        </p:blipFill>
        <p:spPr bwMode="auto">
          <a:xfrm>
            <a:off x="357158" y="2500306"/>
            <a:ext cx="4290243" cy="3214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5" name="Рисунок 97" descr="didakticheskoe-posobie-po-matematike-vo-sadu-li-v-ogorode1"/>
          <p:cNvPicPr>
            <a:picLocks noChangeAspect="1" noChangeArrowheads="1"/>
          </p:cNvPicPr>
          <p:nvPr/>
        </p:nvPicPr>
        <p:blipFill>
          <a:blip r:embed="rId4" cstate="email">
            <a:lum bright="40000" contrast="50000"/>
          </a:blip>
          <a:srcRect/>
          <a:stretch>
            <a:fillRect/>
          </a:stretch>
        </p:blipFill>
        <p:spPr bwMode="auto">
          <a:xfrm>
            <a:off x="4572000" y="2571744"/>
            <a:ext cx="4194916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ropowerpoint.ru/wp-content/uploads/2013/01/HappynessSlideMin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286375"/>
            <a:ext cx="9144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>
                <a:latin typeface="Comic Sans MS" pitchFamily="66" charset="0"/>
                <a:cs typeface="Times New Roman" pitchFamily="18" charset="0"/>
              </a:rPr>
              <a:t>Из бутылок от шампуня и геля с помощью не хитрых действий  получились трафареты для рисования.</a:t>
            </a:r>
            <a:endParaRPr lang="ru-RU" sz="3200">
              <a:latin typeface="Comic Sans MS" pitchFamily="66" charset="0"/>
            </a:endParaRPr>
          </a:p>
        </p:txBody>
      </p:sp>
      <p:pic>
        <p:nvPicPr>
          <p:cNvPr id="21508" name="Рисунок 14" descr="E:\DCIM\116_1104\IMGP08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714488"/>
            <a:ext cx="3786191" cy="4381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9" name="Рисунок 4" descr="C:\Documents and Settings\user\Рабочий стол\поделки из брос.мат\поделки нашего садика\IMGP09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1714488"/>
            <a:ext cx="4181868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5002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1" name="Рисунок 5" descr="C:\Documents and Settings\user\Рабочий стол\поделки из брос.мат\поделки нашего садика\IMGP090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1628800"/>
            <a:ext cx="5143504" cy="4357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2" name="Рисунок 6" descr="C:\Documents and Settings\user\Рабочий стол\поделки из брос.мат\поделки нашего садика\Копия IMGP090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29256" y="1643050"/>
            <a:ext cx="3273425" cy="4571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ropowerpoint.ru/wp-content/uploads/2013/01/HappynessSlideMin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286375"/>
            <a:ext cx="9144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0" y="0"/>
            <a:ext cx="9144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Маленькие не нужные кусочки тканей и старые пуговицы преобразовались в прекрасную  многофункциональную дидактическую игр</a:t>
            </a:r>
            <a:endParaRPr lang="ru-RU" sz="3200">
              <a:latin typeface="Comic Sans MS" pitchFamily="66" charset="0"/>
            </a:endParaRPr>
          </a:p>
        </p:txBody>
      </p:sp>
      <p:pic>
        <p:nvPicPr>
          <p:cNvPr id="23556" name="Рисунок 22" descr="E:\DCIM\116_1104\IMGP08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071678"/>
            <a:ext cx="515232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21" descr="E:\DCIM\116_1104\IMGP085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8" y="2143116"/>
            <a:ext cx="3071812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19" descr="E:\DCIM\116_1104\IMGP084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08" y="2214554"/>
            <a:ext cx="507206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ropowerpoint.ru/wp-content/uploads/2013/01/HappynessSlideMin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286375"/>
            <a:ext cx="9144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32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Не большие остатки линолеума стали замечательной игрой на соответствия  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«Животные»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4580" name="Рисунок 24" descr="C:\Documents and Settings\user\Рабочий стол\поделки из брос.мат\Новая папка\trafarety_iz_linolium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0" y="1643063"/>
            <a:ext cx="5286375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ropowerpoint.ru/wp-content/uploads/2013/01/HappynessSlideMin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286375"/>
            <a:ext cx="9144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0" y="0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3200" dirty="0">
                <a:latin typeface="Comic Sans MS" pitchFamily="66" charset="0"/>
                <a:cs typeface="Times New Roman" pitchFamily="18" charset="0"/>
              </a:rPr>
              <a:t>Дидактическое пособие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"Парные картинки" </a:t>
            </a:r>
            <a:r>
              <a:rPr lang="ru-RU" sz="3200" dirty="0">
                <a:latin typeface="Comic Sans MS" pitchFamily="66" charset="0"/>
                <a:cs typeface="Times New Roman" pitchFamily="18" charset="0"/>
              </a:rPr>
              <a:t>получились с помощью крышечек от майонеза и воображения наших мастериц-искусниц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25606" name="Рисунок 6" descr="C:\Documents and Settings\user\Рабочий стол\Дет.Сад 74\поделки из брос.мат\af0bab901f18a4b172acb2135d4cadf4.jp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7704" y="2060848"/>
            <a:ext cx="5141913" cy="3857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8" name="Рисунок 4" descr="C:\Documents and Settings\user\Рабочий стол\Дет.Сад 74\поделки из брос.мат\3575d8390c2ace44a32a180fa191c5c8.jp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2564904"/>
            <a:ext cx="4143404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7" name="Рисунок 5" descr="C:\Documents and Settings\user\Рабочий стол\Дет.Сад 74\поделки из брос.мат\7273c3996dabf283118bd93e8bcb4251.jpg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2636912"/>
            <a:ext cx="4186480" cy="3357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ropowerpoint.ru/wp-content/uploads/2013/01/HappynessSlideMin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286375"/>
            <a:ext cx="9144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1"/>
          <p:cNvSpPr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>
                <a:latin typeface="Comic Sans MS" pitchFamily="66" charset="0"/>
                <a:cs typeface="Times New Roman" pitchFamily="18" charset="0"/>
              </a:rPr>
              <a:t>А уж из контейнеров от киндер-сюрпризов у нас совместной с детьми вырос целый зоопарк</a:t>
            </a:r>
            <a:endParaRPr lang="ru-RU" sz="3200">
              <a:latin typeface="Comic Sans MS" pitchFamily="66" charset="0"/>
            </a:endParaRPr>
          </a:p>
        </p:txBody>
      </p:sp>
      <p:pic>
        <p:nvPicPr>
          <p:cNvPr id="26628" name="Рисунок 15" descr="C:\Documents and Settings\user\Рабочий стол\Дет.Сад 74\поделки из брос.мат\r25351_larg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000240"/>
            <a:ext cx="4298387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31" name="Рисунок 23" descr="C:\Documents and Settings\user\Рабочий стол\Дет.Сад 74\поделки из брос.мат\812d3b2f83c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1857364"/>
            <a:ext cx="3071834" cy="3370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32" name="Рисунок 11" descr="C:\Documents and Settings\user\Рабочий стол\Дет.Сад 74\поделки из брос.мат\244f25ac40-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1928802"/>
            <a:ext cx="3857652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9" name="Рисунок 14" descr="C:\Documents and Settings\user\Рабочий стол\Дет.Сад 74\поделки из брос.мат\c0f05070ac2ea8819e1a8aa32584b0d8.jpg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1928802"/>
            <a:ext cx="4214842" cy="3429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propowerpoint.ru/wp-content/uploads/2013/01/HappynessSlideMin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286375"/>
            <a:ext cx="9144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0" y="785813"/>
            <a:ext cx="53578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В сказочном превращении мусора нам также помогают родители, с которыми мы тесно сотрудничаем в этом направлении и оформляем выставки поделок из бросового материала.</a:t>
            </a:r>
            <a:endParaRPr lang="ru-RU" sz="3200" b="1">
              <a:latin typeface="Comic Sans MS" pitchFamily="66" charset="0"/>
            </a:endParaRPr>
          </a:p>
        </p:txBody>
      </p:sp>
      <p:pic>
        <p:nvPicPr>
          <p:cNvPr id="27652" name="Рисунок 36" descr="C:\Documents and Settings\user\Рабочий стол\поделки из брос.мат\поделки нашего садика\SAM_10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0" y="714375"/>
            <a:ext cx="34242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ttp://pedsovet.su/_ld/381/998395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857364"/>
            <a:ext cx="8429684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i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Book Antiqua" pitchFamily="18" charset="0"/>
                <a:cs typeface="Gautami" pitchFamily="2"/>
              </a:rPr>
              <a:t>Использование бросового материала в экологическом воспитании дошкольников</a:t>
            </a:r>
          </a:p>
        </p:txBody>
      </p:sp>
      <p:pic>
        <p:nvPicPr>
          <p:cNvPr id="4" name="Picture 2" descr="http://cs5496.userapi.com/v5496532/b7/_1_D0re-7o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75766">
            <a:off x="1071563" y="4000500"/>
            <a:ext cx="1000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cs5496.userapi.com/v5496532/b7/_1_D0re-7oY.jpg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381175">
            <a:off x="8467725" y="4605338"/>
            <a:ext cx="6429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cs5496.userapi.com/v5496532/b7/_1_D0re-7oY.jpg">
            <a:hlinkClick r:id="rId3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3303889">
            <a:off x="8747918" y="1815307"/>
            <a:ext cx="792163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http://cs5496.userapi.com/v5496532/b7/_1_D0re-7o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2976647">
            <a:off x="3795712" y="4418013"/>
            <a:ext cx="1000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-0.05371 C 0.01354 -0.05579 0.01285 -0.05787 0.01163 -0.05973 C 0.01024 -0.06181 0.00833 -0.06343 0.00712 -0.06574 C 0.00226 -0.07454 -0.00087 -0.08496 -0.00503 -0.09398 C -0.00677 -0.09769 -0.00937 -0.10047 -0.01111 -0.10417 C -0.00903 -0.13496 -0.00191 -0.15834 0.00556 -0.18704 C 0.00764 -0.21042 0.00833 -0.2338 -0.00208 -0.25371 C -0.00434 -0.2632 -0.00781 -0.26852 -0.01406 -0.27385 C -0.01614 -0.27778 -0.02101 -0.28125 -0.02014 -0.28588 C -0.01858 -0.29514 -0.01597 -0.30533 -0.01111 -0.31227 C -0.00955 -0.32037 -0.00798 -0.32454 -0.00347 -0.33033 C 0.00261 -0.35718 0.00347 -0.39283 -0.01267 -0.4132 C -0.01458 -0.42153 -0.01788 -0.42477 -0.02326 -0.4294 C -0.02691 -0.43912 -0.03212 -0.44792 -0.03993 -0.45162 C -0.04358 -0.46158 -0.05104 -0.47385 -0.05816 -0.47986 C -0.06215 -0.48797 -0.0684 -0.49028 -0.07483 -0.49607 C -0.07656 -0.49769 -0.0776 -0.50047 -0.07934 -0.50209 C -0.08316 -0.50533 -0.09149 -0.51019 -0.09149 -0.51019 C -0.09826 -0.51968 -0.10312 -0.52801 -0.11267 -0.53241 C -0.11753 -0.53935 -0.12153 -0.54306 -0.12778 -0.54861 C -0.12986 -0.55047 -0.13055 -0.5544 -0.13229 -0.55672 C -0.13576 -0.56135 -0.1408 -0.56482 -0.14444 -0.56875 C -0.14774 -0.57223 -0.15017 -0.57778 -0.15347 -0.58102 C -0.16128 -0.58866 -0.17083 -0.59954 -0.17934 -0.6051 C -0.18455 -0.61227 -0.18923 -0.6169 -0.19601 -0.6213 C -0.19913 -0.6257 -0.20191 -0.63125 -0.20503 -0.63542 C -0.21198 -0.64491 -0.20712 -0.63449 -0.21267 -0.64352 C -0.21389 -0.64537 -0.21423 -0.64792 -0.21562 -0.64954 C -0.21875 -0.65301 -0.22274 -0.65463 -0.22621 -0.65764 C -0.22882 -0.66783 -0.24479 -0.68334 -0.25208 -0.68797 C -0.25798 -0.6963 -0.25451 -0.69607 -0.26267 -0.70417 C -0.2684 -0.71574 -0.26233 -0.7051 -0.27014 -0.71435 C -0.27344 -0.71806 -0.27934 -0.72616 -0.27934 -0.72616 C -0.28212 -0.73843 -0.28628 -0.73773 -0.29149 -0.74653 C -0.2967 -0.7551 -0.29271 -0.74954 -0.29601 -0.7588 C -0.29809 -0.76459 -0.3 -0.76621 -0.30347 -0.77084 C -0.30764 -0.78681 -0.30139 -0.76806 -0.30955 -0.77894 C -0.31562 -0.78704 -0.31441 -0.79236 -0.3217 -0.79699 " pathEditMode="relative" ptsTypes="fffffffffffffffffffffffffffffffffffff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88 0.33311 C -0.16702 0.32176 -0.16528 0.31019 -0.15278 0.30579 C -0.1474 0.29005 -0.15487 0.30787 -0.14393 0.29491 C -0.14132 0.29144 -0.14011 0.28704 -0.1375 0.28334 C -0.13629 0.28172 -0.13438 0.2801 -0.13299 0.27871 C -0.13039 0.26829 -0.13282 0.26436 -0.12205 0.26088 C -0.11806 0.24422 -0.10955 0.22824 -0.10018 0.21366 C -0.09619 0.19977 -0.09202 0.18565 -0.08473 0.17315 C -0.0823 0.16852 -0.07639 0.15973 -0.07639 0.15996 C -0.07396 0.15209 -0.07066 0.14746 -0.06528 0.1419 C -0.06181 0.12662 -0.05191 0.11204 -0.03907 0.10371 C -0.03125 0.09144 -0.03664 0.09885 -0.02171 0.08311 C -0.01962 0.08102 -0.01546 0.07662 -0.01546 0.07686 C -0.01198 0.06783 -0.00624 0.0669 -0.00208 0.05857 C 0.00348 0.04699 0.00938 0.03496 0.01303 0.02292 C 0.01164 0.00672 0.01268 -0.00926 0.00886 -0.02477 C 0.00747 -0.03102 0.00035 -0.03449 -0.00208 -0.04051 C -0.00885 -0.05463 -0.01303 -0.06713 -0.02396 -0.07847 C -0.02813 -0.0912 -0.03716 -0.09861 -0.04566 -0.10764 C -0.0507 -0.12384 -0.04323 -0.10532 -0.05695 -0.11921 C -0.05834 -0.12037 -0.05764 -0.12384 -0.05869 -0.12546 C -0.06077 -0.12824 -0.06285 -0.13078 -0.06528 -0.13264 C -0.07553 -0.13958 -0.07935 -0.13564 -0.08959 -0.14838 C -0.09445 -0.15416 -0.09445 -0.15856 -0.10018 -0.16389 C -0.10417 -0.16782 -0.11337 -0.17291 -0.11337 -0.17268 C -0.11962 -0.18287 -0.1231 -0.18796 -0.13091 -0.19537 C -0.13264 -0.19838 -0.13351 -0.20162 -0.13525 -0.20439 C -0.13646 -0.20625 -0.13994 -0.20671 -0.13994 -0.20879 C -0.14063 -0.22384 -0.14011 -0.25625 -0.12639 -0.26944 C -0.1224 -0.28171 -0.11806 -0.29375 -0.10921 -0.30347 C -0.10556 -0.3074 -0.10122 -0.31041 -0.09827 -0.31481 C -0.09115 -0.32546 -0.08282 -0.33657 -0.07188 -0.34375 C -0.06754 -0.35648 -0.05348 -0.36551 -0.0415 -0.37106 C -0.02292 -0.38912 0.00487 -0.39027 0.02848 -0.39328 C 0.07084 -0.39189 0.10764 -0.39027 0.14844 -0.38449 C 0.17813 -0.37384 0.21337 -0.37523 0.24428 -0.37291 C 0.25851 -0.37615 0.27049 -0.37893 0.28386 -0.38449 C 0.28542 -0.3868 0.28577 -0.38935 0.28803 -0.39097 C 0.2915 -0.39352 0.30869 -0.39791 0.31424 -0.39977 C 0.32553 -0.41273 0.3474 -0.41666 0.36233 -0.42477 C 0.37188 -0.42986 0.38108 -0.43541 0.39063 -0.44027 C 0.3974 -0.44421 0.40573 -0.4456 0.41233 -0.44953 C 0.42952 -0.45926 0.43178 -0.4618 0.44723 -0.46759 C 0.45921 -0.47916 0.4408 -0.46296 0.46251 -0.47407 C 0.46528 -0.47569 0.46667 -0.4787 0.4691 -0.48078 C 0.47587 -0.48634 0.48282 -0.49166 0.49115 -0.49444 C 0.49688 -0.50301 0.5007 -0.50902 0.5106 -0.5125 C 0.51667 -0.51713 0.52362 -0.52176 0.52813 -0.52824 C 0.53768 -0.54166 0.52136 -0.5287 0.53681 -0.53912 C 0.54237 -0.55092 0.55174 -0.5581 0.56303 -0.56412 C 0.56858 -0.57037 0.57049 -0.57731 0.57622 -0.58426 C 0.58889 -0.59953 0.6033 -0.61365 0.61511 -0.62916 C 0.62518 -0.64166 0.62414 -0.64189 0.63073 -0.65185 C 0.63212 -0.65416 0.63507 -0.65833 0.63507 -0.6581 C 0.63976 -0.67384 0.63351 -0.65625 0.64167 -0.67152 C 0.64376 -0.67569 0.64358 -0.68102 0.64584 -0.68541 C 0.64862 -0.69004 0.65278 -0.69352 0.65452 -0.69884 C 0.65799 -0.7081 0.66251 -0.71759 0.66806 -0.72546 C 0.66841 -0.72754 0.67448 -0.75486 0.67448 -0.74328 " pathEditMode="relative" rAng="0" ptsTypes="ffffffffffffffffffffffffffffffffffffffffffffffffffffffffffA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" y="-54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C -0.00347 -0.01019 -0.00642 -0.01759 -0.0151 -0.02361 C -0.01736 -0.02685 -0.01823 -0.03171 -0.0217 -0.03357 C -0.03177 -0.03843 -0.02622 -0.03542 -0.03837 -0.04352 C -0.03958 -0.04445 -0.04028 -0.04607 -0.04149 -0.04699 C -0.05 -0.05116 -0.05538 -0.05255 -0.06319 -0.05509 C -0.0724 -0.06134 -0.08316 -0.06366 -0.09306 -0.06852 C -0.10417 -0.06783 -0.1151 -0.06783 -0.12622 -0.0669 C -0.13628 -0.06621 -0.14618 -0.06134 -0.15608 -0.06019 C -0.16441 -0.05926 -0.17257 -0.05903 -0.1809 -0.0588 C -0.1901 -0.05996 -0.20781 -0.06227 -0.21753 -0.06528 C -0.2276 -0.06875 -0.23819 -0.07338 -0.24896 -0.07523 C -0.25955 -0.07662 -0.27014 -0.07755 -0.28056 -0.07847 C -0.33958 -0.07732 -0.34115 -0.07871 -0.37865 -0.07199 C -0.38837 -0.08704 -0.36927 -0.11783 -0.3934 -0.12338 C -0.40347 -0.1331 -0.41684 -0.13704 -0.42847 -0.14514 C -0.43368 -0.14908 -0.4467 -0.15185 -0.4467 -0.15162 C -0.45399 -0.15695 -0.46198 -0.15949 -0.46997 -0.16343 C -0.48056 -0.16296 -0.49115 -0.16273 -0.50139 -0.16181 C -0.51319 -0.16065 -0.52326 -0.15463 -0.53455 -0.15185 C -0.54097 -0.14722 -0.54705 -0.14746 -0.55451 -0.14514 C -0.56285 -0.14283 -0.57257 -0.1375 -0.58108 -0.13681 C -0.60312 -0.13472 -0.62535 -0.13403 -0.64757 -0.13195 C -0.65417 -0.13056 -0.66059 -0.12847 -0.66719 -0.12685 C -0.68351 -0.11621 -0.6625 -0.1294 -0.67726 -0.12199 C -0.6849 -0.11806 -0.6908 -0.11111 -0.69878 -0.10857 C -0.71441 -0.09283 -0.74271 -0.09607 -0.76198 -0.09514 C -0.78542 -0.09398 -0.80833 -0.09167 -0.8316 -0.09028 C -0.84497 -0.08565 -0.83819 -0.08727 -0.85156 -0.08519 C -0.86111 -0.08195 -0.87083 -0.07986 -0.88003 -0.07685 C -0.88698 -0.06921 -0.87882 -0.07709 -0.88802 -0.07199 C -0.89549 -0.06783 -0.9 -0.06273 -0.90799 -0.06019 C -0.9158 -0.05185 -0.93194 -0.05139 -0.94288 -0.05023 C -0.97431 -0.05463 -1.00365 -0.06088 -1.03559 -0.06366 C -1.05139 -0.06759 -1.04479 -0.06482 -1.05573 -0.07014 " pathEditMode="relative" rAng="0" ptsTypes="ffffffffffffffffffffffffffffffffffA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" y="-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 descr="http://www.0lik.ru/uploads/posts/2010-02/1266434127_0lik.ru_94480134644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00166" y="2214554"/>
            <a:ext cx="678661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28575"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latin typeface="Comic Sans MS" pitchFamily="66" charset="0"/>
              </a:rPr>
              <a:t>Конкурс – выставка</a:t>
            </a:r>
          </a:p>
          <a:p>
            <a:pPr algn="ctr">
              <a:defRPr/>
            </a:pPr>
            <a:r>
              <a:rPr lang="ru-RU" sz="4400" b="1" dirty="0">
                <a:ln w="28575"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latin typeface="Comic Sans MS" pitchFamily="66" charset="0"/>
              </a:rPr>
              <a:t>«Весеннее настроение»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 descr="http://www.0lik.ru/uploads/posts/2010-02/1266434127_0lik.ru_94480134644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41" descr="C:\Documents and Settings\user\Рабочий стол\поделки из брос.мат\поделки нашего садика\IMGP089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36" y="500042"/>
            <a:ext cx="4572032" cy="6076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37" descr="C:\Documents and Settings\user\Рабочий стол\поделки из брос.мат\поделки нашего садика\IMGP09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0298" y="357166"/>
            <a:ext cx="4669380" cy="62151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39" descr="C:\Documents and Settings\user\Рабочий стол\поделки из брос.мат\поделки нашего садика\IMGP089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28860" y="357166"/>
            <a:ext cx="4643437" cy="617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 descr="http://www.zastavki.com/pictures/1680x1050/2010/New_Year_2011_New_Year_2011_026499_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2786063"/>
            <a:ext cx="3000375" cy="1571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472" y="2214554"/>
            <a:ext cx="7552067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000" b="1" dirty="0">
                <a:ln w="28575">
                  <a:solidFill>
                    <a:sysClr val="windowText" lastClr="000000"/>
                  </a:solidFill>
                </a:ln>
                <a:solidFill>
                  <a:srgbClr val="009900"/>
                </a:solidFill>
                <a:latin typeface="Comic Sans MS" pitchFamily="66" charset="0"/>
              </a:rPr>
              <a:t>Конкурс – выставка</a:t>
            </a:r>
          </a:p>
          <a:p>
            <a:pPr algn="ctr">
              <a:defRPr/>
            </a:pPr>
            <a:r>
              <a:rPr lang="ru-RU" sz="6000" b="1" dirty="0">
                <a:ln w="28575">
                  <a:solidFill>
                    <a:sysClr val="windowText" lastClr="000000"/>
                  </a:solidFill>
                </a:ln>
                <a:solidFill>
                  <a:srgbClr val="009900"/>
                </a:solidFill>
                <a:latin typeface="Comic Sans MS" pitchFamily="66" charset="0"/>
              </a:rPr>
              <a:t>«Зимняя сказка»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 descr="http://www.zastavki.com/pictures/1680x1050/2010/New_Year_2011_New_Year_2011_026499_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2786063"/>
            <a:ext cx="3000375" cy="1571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КК</a:t>
            </a:r>
          </a:p>
        </p:txBody>
      </p:sp>
      <p:pic>
        <p:nvPicPr>
          <p:cNvPr id="14338" name="Picture 2" descr="http://cs607827.vk.me/v607827089/f019/ucZUGvnGoVk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2286810" y="1070720"/>
            <a:ext cx="4572032" cy="4287932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j9AL0QBgPp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43042" y="1500174"/>
            <a:ext cx="5612820" cy="3429024"/>
          </a:xfrm>
          <a:prstGeom prst="rect">
            <a:avLst/>
          </a:prstGeom>
          <a:noFill/>
        </p:spPr>
      </p:pic>
      <p:pic>
        <p:nvPicPr>
          <p:cNvPr id="7" name="Рисунок 42" descr="C:\Documents and Settings\user\Рабочий стол\поделки из брос.мат\поделки нашего садика\IMGP080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57356" y="1357298"/>
            <a:ext cx="5286375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User\Рабочий стол\NW4Wisky1a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00298" y="642918"/>
            <a:ext cx="4257675" cy="567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 descr="http://static.playcast.ru/uploads/2013/10/02/621764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429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flipH="1">
            <a:off x="2071670" y="2428868"/>
            <a:ext cx="5929354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28575">
                  <a:solidFill>
                    <a:srgbClr val="000000"/>
                  </a:solidFill>
                </a:ln>
                <a:solidFill>
                  <a:srgbClr val="FF3300"/>
                </a:solidFill>
                <a:latin typeface="Comic Sans MS" pitchFamily="66" charset="0"/>
              </a:rPr>
              <a:t>Конкурс -выставок </a:t>
            </a:r>
          </a:p>
          <a:p>
            <a:pPr algn="ctr">
              <a:defRPr/>
            </a:pPr>
            <a:r>
              <a:rPr lang="ru-RU" sz="4800" b="1" dirty="0">
                <a:ln w="28575">
                  <a:solidFill>
                    <a:srgbClr val="000000"/>
                  </a:solidFill>
                </a:ln>
                <a:solidFill>
                  <a:srgbClr val="FF3300"/>
                </a:solidFill>
                <a:latin typeface="Comic Sans MS" pitchFamily="66" charset="0"/>
              </a:rPr>
              <a:t>«Золотая осень»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 descr="http://static.playcast.ru/uploads/2013/10/02/621764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429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51" descr="C:\Documents and Settings\user\Рабочий стол\поделки из брос.мат\sdc1106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28794" y="1428736"/>
            <a:ext cx="6000792" cy="413887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33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 descr="C:\Documents and Settings\User\Рабочий стол\eZ9aZ8Z_6Uc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71670" y="1428736"/>
            <a:ext cx="6040271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Documents and Settings\User\Рабочий стол\UK6faMVjwOg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71670" y="1214422"/>
            <a:ext cx="5786478" cy="4349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" descr="http://www.art-apple.ru/albums/vector_flowers/938176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57290" y="2500306"/>
            <a:ext cx="6817892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8100">
                  <a:solidFill>
                    <a:schemeClr val="tx1"/>
                  </a:solidFill>
                </a:ln>
                <a:solidFill>
                  <a:srgbClr val="009900"/>
                </a:solidFill>
                <a:latin typeface="Comic Sans MS" pitchFamily="66" charset="0"/>
              </a:rPr>
              <a:t>Конкурс – выставка</a:t>
            </a:r>
          </a:p>
          <a:p>
            <a:pPr algn="ctr">
              <a:defRPr/>
            </a:pPr>
            <a:r>
              <a:rPr lang="ru-RU" sz="5400" b="1" dirty="0">
                <a:ln w="38100">
                  <a:solidFill>
                    <a:schemeClr val="tx1"/>
                  </a:solidFill>
                </a:ln>
                <a:solidFill>
                  <a:srgbClr val="009900"/>
                </a:solidFill>
                <a:latin typeface="Comic Sans MS" pitchFamily="66" charset="0"/>
              </a:rPr>
              <a:t>« Чудо- лето»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1" descr="http://www.art-apple.ru/albums/vector_flowers/938176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42875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50" descr="C:\Documents and Settings\user\Рабочий стол\поделки из брос.мат\IMG_62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71604" y="1285860"/>
            <a:ext cx="5857916" cy="44594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2706" name="Picture 2" descr="C:\Documents and Settings\User\Рабочий стол\фото мои\новые фото\CAM0051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728" y="1142984"/>
            <a:ext cx="6667547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2707" name="Picture 3" descr="C:\Documents and Settings\User\Рабочий стол\поделки из брос.мат\поделки нашего садика\karton3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85852" y="1142984"/>
            <a:ext cx="6881397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propowerpoint.ru/wp-content/uploads/2013/01/HappynessSlideMin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286375"/>
            <a:ext cx="9144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0" y="0"/>
            <a:ext cx="9144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Собрав не значительное количество все возможных на первый взгляд не нужных вещей (пуговицы, бусины, обрезки искусственной кожи, остатки липучки) и добавив немного фантазии и смекалки, мы вместе с ребятами  решили сделать полезную закаливающую дорожку,  которую детки очень полюбили  и с большим удовольствие стали пробегать  по ней после сна</a:t>
            </a:r>
            <a:r>
              <a:rPr lang="ru-RU" sz="14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. </a:t>
            </a:r>
            <a:endParaRPr lang="ru-RU">
              <a:latin typeface="Comic Sans MS" pitchFamily="66" charset="0"/>
            </a:endParaRPr>
          </a:p>
        </p:txBody>
      </p:sp>
      <p:pic>
        <p:nvPicPr>
          <p:cNvPr id="33796" name="Рисунок 34" descr="C:\Documents and Settings\user\Рабочий стол\поделки из брос.мат\IMGP08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298" y="357166"/>
            <a:ext cx="3357586" cy="6082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7" name="Рисунок 33" descr="C:\Documents and Settings\user\Рабочий стол\поделки из брос.мат\IMGP083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0298" y="357166"/>
            <a:ext cx="3921490" cy="6072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8" name="Рисунок 32" descr="C:\Documents and Settings\user\Рабочий стол\поделки из брос.мат\IMGP083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28860" y="285728"/>
            <a:ext cx="4000528" cy="6353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propowerpoint.ru/wp-content/uploads/2013/01/HappynessSlideMin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286375"/>
            <a:ext cx="9144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1"/>
          <p:cNvSpPr>
            <a:spLocks noChangeArrowheads="1"/>
          </p:cNvSpPr>
          <p:nvPr/>
        </p:nvSpPr>
        <p:spPr bwMode="auto">
          <a:xfrm>
            <a:off x="0" y="0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А для занятий по физической культуре вышла вот такая тропинка с препятствиями в изготовлении которой  были использованы, уже известные вам, крышки от пластиковых бутылок, линолеум, массажные губки для тела и не много времени.</a:t>
            </a:r>
            <a:endParaRPr lang="ru-RU" sz="2400">
              <a:latin typeface="Comic Sans MS" pitchFamily="66" charset="0"/>
            </a:endParaRPr>
          </a:p>
        </p:txBody>
      </p:sp>
      <p:pic>
        <p:nvPicPr>
          <p:cNvPr id="34820" name="Рисунок 31" descr="C:\Documents and Settings\user\Рабочий стол\поделки из брос.мат\039272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" y="2071688"/>
            <a:ext cx="793908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-облако 7"/>
          <p:cNvSpPr/>
          <p:nvPr/>
        </p:nvSpPr>
        <p:spPr>
          <a:xfrm>
            <a:off x="0" y="0"/>
            <a:ext cx="6429375" cy="5286375"/>
          </a:xfrm>
          <a:prstGeom prst="cloudCallout">
            <a:avLst>
              <a:gd name="adj1" fmla="val 53510"/>
              <a:gd name="adj2" fmla="val 2737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5" name="Picture 2" descr="http://www.tvoyrebenok.ru/images/presentation/kid/m/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715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http://www.tvoyrebenok.ru/images/presentation/kid/m/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75" y="785813"/>
            <a:ext cx="6715125" cy="609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" descr="http://www.tvoyrebenok.ru/images/presentation/kid/m/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50" y="571500"/>
            <a:ext cx="657225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ьная выноска 8"/>
          <p:cNvSpPr/>
          <p:nvPr/>
        </p:nvSpPr>
        <p:spPr>
          <a:xfrm rot="21385140">
            <a:off x="134938" y="192088"/>
            <a:ext cx="6275387" cy="4535487"/>
          </a:xfrm>
          <a:prstGeom prst="wedgeEllipseCallout">
            <a:avLst>
              <a:gd name="adj1" fmla="val 55161"/>
              <a:gd name="adj2" fmla="val 3922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A5002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1437059">
            <a:off x="506306" y="776933"/>
            <a:ext cx="5737978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>
                  <a:solidFill>
                    <a:srgbClr val="0066CC"/>
                  </a:solidFill>
                </a:ln>
                <a:solidFill>
                  <a:srgbClr val="99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Всё хорошее в людях – из детства!</a:t>
            </a:r>
            <a:br>
              <a:rPr lang="ru-RU" sz="2400" b="1" dirty="0">
                <a:ln w="1905">
                  <a:solidFill>
                    <a:srgbClr val="0066CC"/>
                  </a:solidFill>
                </a:ln>
                <a:solidFill>
                  <a:srgbClr val="99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905">
                  <a:solidFill>
                    <a:srgbClr val="0066CC"/>
                  </a:solidFill>
                </a:ln>
                <a:solidFill>
                  <a:srgbClr val="99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Как истоки добра пробудить?</a:t>
            </a:r>
            <a:br>
              <a:rPr lang="ru-RU" sz="2400" b="1" dirty="0">
                <a:ln w="1905">
                  <a:solidFill>
                    <a:srgbClr val="0066CC"/>
                  </a:solidFill>
                </a:ln>
                <a:solidFill>
                  <a:srgbClr val="99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905">
                  <a:solidFill>
                    <a:srgbClr val="0066CC"/>
                  </a:solidFill>
                </a:ln>
                <a:solidFill>
                  <a:srgbClr val="99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Прикоснуться к природе </a:t>
            </a:r>
          </a:p>
          <a:p>
            <a:pPr algn="ctr">
              <a:defRPr/>
            </a:pPr>
            <a:r>
              <a:rPr lang="ru-RU" sz="2400" b="1" dirty="0">
                <a:ln w="1905">
                  <a:solidFill>
                    <a:srgbClr val="0066CC"/>
                  </a:solidFill>
                </a:ln>
                <a:solidFill>
                  <a:srgbClr val="99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всем сердцем:</a:t>
            </a:r>
            <a:br>
              <a:rPr lang="ru-RU" sz="2400" b="1" dirty="0">
                <a:ln w="1905">
                  <a:solidFill>
                    <a:srgbClr val="0066CC"/>
                  </a:solidFill>
                </a:ln>
                <a:solidFill>
                  <a:srgbClr val="99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905">
                  <a:solidFill>
                    <a:srgbClr val="0066CC"/>
                  </a:solidFill>
                </a:ln>
                <a:solidFill>
                  <a:srgbClr val="99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Удивиться, узнать, полюбить!</a:t>
            </a:r>
            <a:br>
              <a:rPr lang="ru-RU" sz="2400" b="1" dirty="0">
                <a:ln w="1905">
                  <a:solidFill>
                    <a:srgbClr val="0066CC"/>
                  </a:solidFill>
                </a:ln>
                <a:solidFill>
                  <a:srgbClr val="99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905">
                  <a:solidFill>
                    <a:srgbClr val="002060"/>
                  </a:solidFill>
                </a:ln>
                <a:solidFill>
                  <a:srgbClr val="33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Мы хотим, чтоб земля расцветала, </a:t>
            </a:r>
            <a:br>
              <a:rPr lang="ru-RU" sz="2400" b="1" dirty="0">
                <a:ln w="1905">
                  <a:solidFill>
                    <a:srgbClr val="002060"/>
                  </a:solidFill>
                </a:ln>
                <a:solidFill>
                  <a:srgbClr val="33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905">
                  <a:solidFill>
                    <a:srgbClr val="002060"/>
                  </a:solidFill>
                </a:ln>
                <a:solidFill>
                  <a:srgbClr val="33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росли, как цветы, малыши,</a:t>
            </a:r>
            <a:br>
              <a:rPr lang="ru-RU" sz="2400" b="1" dirty="0">
                <a:ln w="1905">
                  <a:solidFill>
                    <a:srgbClr val="002060"/>
                  </a:solidFill>
                </a:ln>
                <a:solidFill>
                  <a:srgbClr val="33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905">
                  <a:solidFill>
                    <a:srgbClr val="002060"/>
                  </a:solidFill>
                </a:ln>
                <a:solidFill>
                  <a:srgbClr val="33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Чтоб для них </a:t>
            </a:r>
            <a:r>
              <a:rPr lang="ru-RU" sz="2400" b="1" u="sng" dirty="0">
                <a:ln w="1905">
                  <a:solidFill>
                    <a:srgbClr val="002060"/>
                  </a:solidFill>
                </a:ln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ЭКОЛОГИЯ</a:t>
            </a:r>
            <a:r>
              <a:rPr lang="ru-RU" sz="2400" b="1" dirty="0">
                <a:ln w="1905">
                  <a:solidFill>
                    <a:srgbClr val="002060"/>
                  </a:solidFill>
                </a:ln>
                <a:solidFill>
                  <a:srgbClr val="33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стала</a:t>
            </a:r>
            <a:br>
              <a:rPr lang="ru-RU" sz="2400" b="1" dirty="0">
                <a:ln w="1905">
                  <a:solidFill>
                    <a:srgbClr val="002060"/>
                  </a:solidFill>
                </a:ln>
                <a:solidFill>
                  <a:srgbClr val="33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905">
                  <a:solidFill>
                    <a:srgbClr val="002060"/>
                  </a:solidFill>
                </a:ln>
                <a:solidFill>
                  <a:srgbClr val="33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 наукой, а частью души!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propowerpoint.ru/wp-content/uploads/2013/01/HappynessSlideMin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286375"/>
            <a:ext cx="9144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1"/>
          <p:cNvSpPr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В нашем детском саду есть золотых дел мастер – педагог по татарскому языку. В своей работе  она с удовольствием пользуется дидактическими пособиями, которые изготавливает из бросового материала.</a:t>
            </a:r>
            <a:endParaRPr lang="ru-RU" sz="2400">
              <a:latin typeface="Comic Sans MS" pitchFamily="66" charset="0"/>
            </a:endParaRPr>
          </a:p>
        </p:txBody>
      </p:sp>
      <p:pic>
        <p:nvPicPr>
          <p:cNvPr id="35848" name="Рисунок 6" descr="E:\Новая папка\ФОТО\DSC032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88" y="1785938"/>
            <a:ext cx="591661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Рисунок 3" descr="E:\Новая папка\ФОТО\DSC033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5656" y="1772816"/>
            <a:ext cx="600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Рисунок 2" descr="E:\Новая папка\ФОТО\DSC033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75656" y="1772816"/>
            <a:ext cx="6072188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Рисунок 5" descr="E:\Новая папка\ФОТО\DSC0331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75656" y="1772816"/>
            <a:ext cx="6072188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Рисунок 7" descr="E:\Новая папка\ФОТО\DSC0330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75656" y="1772816"/>
            <a:ext cx="6143625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propowerpoint.ru/wp-content/uploads/2013/01/HappynessSlideMin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286375"/>
            <a:ext cx="9144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1"/>
          <p:cNvSpPr>
            <a:spLocks noChangeArrowheads="1"/>
          </p:cNvSpPr>
          <p:nvPr/>
        </p:nvSpPr>
        <p:spPr bwMode="auto">
          <a:xfrm>
            <a:off x="1500188" y="500063"/>
            <a:ext cx="60007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И конечно же мы стараемся чтобы наш детский сад был прекрасен не только внутри, но и на территории. Для этого мы используем все, что попадется под руку, это и автомобильные шины из которых рождаются…</a:t>
            </a:r>
          </a:p>
        </p:txBody>
      </p:sp>
      <p:pic>
        <p:nvPicPr>
          <p:cNvPr id="36868" name="Рисунок 61" descr="C:\Documents and Settings\user\Рабочий стол\поделки из брос.мат\1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36" y="1785926"/>
            <a:ext cx="4500594" cy="417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6869" name="Рисунок 58" descr="C:\Documents and Settings\user\Рабочий стол\поделки из брос.мат\C54rI37d8I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08" y="1785926"/>
            <a:ext cx="528709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6870" name="Рисунок 59" descr="C:\Documents and Settings\user\Рабочий стол\поделки из брос.мат\w5yHBsXDh3k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224" y="1785926"/>
            <a:ext cx="747168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6871" name="Рисунок 56" descr="C:\Documents and Settings\user\Рабочий стол\поделки из брос.мат\дизайн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57356" y="1785926"/>
            <a:ext cx="562855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2000232" y="0"/>
            <a:ext cx="5857916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5400" b="1" dirty="0">
                <a:ln>
                  <a:solidFill>
                    <a:schemeClr val="tx1"/>
                  </a:solidFill>
                </a:ln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замечательные зверушки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>
                  <a:solidFill>
                    <a:schemeClr val="tx1"/>
                  </a:solidFill>
                </a:ln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клумбы, красивые песочницы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33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428604"/>
            <a:ext cx="785818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ln>
                  <a:solidFill>
                    <a:schemeClr val="tx1"/>
                  </a:solidFill>
                </a:ln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веселое солнышко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35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35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15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150"/>
                            </p:stCondLst>
                            <p:childTnLst>
                              <p:par>
                                <p:cTn id="59" presetID="35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150"/>
                            </p:stCondLst>
                            <p:childTnLst>
                              <p:par>
                                <p:cTn id="6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35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propowerpoint.ru/wp-content/uploads/2013/01/HappynessSlideMin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286375"/>
            <a:ext cx="9144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1"/>
          <p:cNvSpPr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Это и пластмассовые бутылки из которых вырастают чудесные цветы и забавные животные</a:t>
            </a:r>
            <a:endParaRPr lang="ru-RU" sz="3200">
              <a:latin typeface="Comic Sans MS" pitchFamily="66" charset="0"/>
            </a:endParaRPr>
          </a:p>
        </p:txBody>
      </p:sp>
      <p:pic>
        <p:nvPicPr>
          <p:cNvPr id="37892" name="Рисунок 60" descr="C:\Documents and Settings\user\Рабочий стол\поделки из брос.мат\hpVB7xkpuYw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500" y="1714500"/>
            <a:ext cx="52863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Рисунок 57" descr="C:\Documents and Settings\user\Рабочий стол\поделки из брос.мат\3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43063" y="1714500"/>
            <a:ext cx="5786437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propowerpoint.ru/wp-content/uploads/2013/01/HappynessSlideMin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286375"/>
            <a:ext cx="9144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1"/>
          <p:cNvSpPr>
            <a:spLocks noChangeArrowheads="1"/>
          </p:cNvSpPr>
          <p:nvPr/>
        </p:nvSpPr>
        <p:spPr bwMode="auto">
          <a:xfrm>
            <a:off x="0" y="0"/>
            <a:ext cx="9144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Ребята нашего детского сада очень любят братьев наших меньших животных и птиц,  и поэтому у каждой из групп появились свои кормушки для зимующих птиц и изготовлены они так же из бросового материала</a:t>
            </a:r>
            <a:endParaRPr lang="ru-RU" sz="3200">
              <a:latin typeface="Comic Sans MS" pitchFamily="66" charset="0"/>
            </a:endParaRPr>
          </a:p>
        </p:txBody>
      </p:sp>
      <p:pic>
        <p:nvPicPr>
          <p:cNvPr id="38916" name="Рисунок 21" descr="C:\Documents and Settings\user\Рабочий стол\Дет.Сад 74\поделки из брос.мат\66788831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3214686"/>
            <a:ext cx="4286280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ContrastingRigh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17" name="Рисунок 20" descr="C:\Documents and Settings\user\Рабочий стол\Дет.Сад 74\поделки из брос.мат\6678883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3000372"/>
            <a:ext cx="3786214" cy="3225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18" name="Рисунок 19" descr="C:\Documents and Settings\user\Рабочий стол\Дет.Сад 74\поделки из брос.мат\milk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14612" y="3214686"/>
            <a:ext cx="418988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User\Рабочий стол\слайды\34haqkj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2" descr="http://im13.gulfup.com/2012-01-06/132586766734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00" y="2857500"/>
            <a:ext cx="2857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14546" y="1285860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200" b="1" dirty="0">
                <a:ln w="190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Давайте друзья, </a:t>
            </a:r>
          </a:p>
          <a:p>
            <a:pPr algn="ctr" eaLnBrk="0" hangingPunct="0">
              <a:defRPr/>
            </a:pPr>
            <a:r>
              <a:rPr lang="ru-RU" sz="3200" b="1" dirty="0">
                <a:ln w="190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в любую погоду.</a:t>
            </a:r>
          </a:p>
          <a:p>
            <a:pPr algn="ctr" eaLnBrk="0" hangingPunct="0">
              <a:defRPr/>
            </a:pPr>
            <a:r>
              <a:rPr lang="ru-RU" sz="3200" b="1" dirty="0">
                <a:ln w="190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Будем беречь родную природу.</a:t>
            </a:r>
          </a:p>
          <a:p>
            <a:pPr algn="ctr" eaLnBrk="0" hangingPunct="0">
              <a:defRPr/>
            </a:pPr>
            <a:r>
              <a:rPr lang="ru-RU" sz="3200" b="1" dirty="0">
                <a:ln w="190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И от любви заботливой нашей, </a:t>
            </a:r>
          </a:p>
          <a:p>
            <a:pPr algn="ctr" eaLnBrk="0" hangingPunct="0">
              <a:defRPr/>
            </a:pPr>
            <a:r>
              <a:rPr lang="ru-RU" sz="3200" b="1" dirty="0">
                <a:ln w="190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Станет земля </a:t>
            </a:r>
          </a:p>
          <a:p>
            <a:pPr algn="ctr" eaLnBrk="0" hangingPunct="0">
              <a:defRPr/>
            </a:pPr>
            <a:r>
              <a:rPr lang="ru-RU" sz="3200" b="1" dirty="0">
                <a:ln w="190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и богаче и краше.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http://ig.att.oho.lv/3041/7907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Хорда 29"/>
          <p:cNvSpPr/>
          <p:nvPr/>
        </p:nvSpPr>
        <p:spPr>
          <a:xfrm rot="20022284">
            <a:off x="6475413" y="-1835150"/>
            <a:ext cx="3765550" cy="3670300"/>
          </a:xfrm>
          <a:prstGeom prst="chord">
            <a:avLst>
              <a:gd name="adj1" fmla="val 21538501"/>
              <a:gd name="adj2" fmla="val 1620000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Хорда 28"/>
          <p:cNvSpPr/>
          <p:nvPr/>
        </p:nvSpPr>
        <p:spPr>
          <a:xfrm rot="16200000">
            <a:off x="3203575" y="-2079625"/>
            <a:ext cx="2290763" cy="5008563"/>
          </a:xfrm>
          <a:prstGeom prst="chord">
            <a:avLst>
              <a:gd name="adj1" fmla="val 2700000"/>
              <a:gd name="adj2" fmla="val 18244465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Хорда 30"/>
          <p:cNvSpPr/>
          <p:nvPr/>
        </p:nvSpPr>
        <p:spPr>
          <a:xfrm rot="16825394">
            <a:off x="-2093913" y="-1730375"/>
            <a:ext cx="4187825" cy="4194176"/>
          </a:xfrm>
          <a:prstGeom prst="chord">
            <a:avLst>
              <a:gd name="adj1" fmla="val 21538501"/>
              <a:gd name="adj2" fmla="val 1620000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равая круглая скобка 40"/>
          <p:cNvSpPr/>
          <p:nvPr/>
        </p:nvSpPr>
        <p:spPr>
          <a:xfrm rot="3375725">
            <a:off x="-462757" y="-1215231"/>
            <a:ext cx="1546225" cy="4179888"/>
          </a:xfrm>
          <a:prstGeom prst="rightBracket">
            <a:avLst>
              <a:gd name="adj" fmla="val 179635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45064" name="Picture 2" descr="http://im13.gulfup.com/2012-01-06/132586766734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28938" y="1811338"/>
            <a:ext cx="3621087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Арка 33"/>
          <p:cNvSpPr/>
          <p:nvPr/>
        </p:nvSpPr>
        <p:spPr>
          <a:xfrm rot="10800000">
            <a:off x="2000250" y="-1571625"/>
            <a:ext cx="4786313" cy="1571625"/>
          </a:xfrm>
          <a:prstGeom prst="blockArc">
            <a:avLst>
              <a:gd name="adj1" fmla="val 10717141"/>
              <a:gd name="adj2" fmla="val 21517705"/>
              <a:gd name="adj3" fmla="val 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Правая круглая скобка 37"/>
          <p:cNvSpPr/>
          <p:nvPr/>
        </p:nvSpPr>
        <p:spPr>
          <a:xfrm rot="5400000">
            <a:off x="3594099" y="-1951037"/>
            <a:ext cx="1384301" cy="4857750"/>
          </a:xfrm>
          <a:prstGeom prst="rightBracket">
            <a:avLst>
              <a:gd name="adj" fmla="val 22500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5067" name="TextBox 32"/>
          <p:cNvSpPr txBox="1">
            <a:spLocks noChangeArrowheads="1"/>
          </p:cNvSpPr>
          <p:nvPr/>
        </p:nvSpPr>
        <p:spPr bwMode="auto">
          <a:xfrm>
            <a:off x="3929063" y="2571750"/>
            <a:ext cx="3143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0" y="0"/>
            <a:ext cx="571500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000875" y="0"/>
            <a:ext cx="714375" cy="68580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429625" y="0"/>
            <a:ext cx="714375" cy="68580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71500" y="0"/>
            <a:ext cx="571500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143000" y="0"/>
            <a:ext cx="714375" cy="68580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715272" y="0"/>
            <a:ext cx="714375" cy="68580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857356" y="0"/>
            <a:ext cx="714375" cy="68580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286500" y="0"/>
            <a:ext cx="714375" cy="68580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571750" y="0"/>
            <a:ext cx="714375" cy="68580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572125" y="0"/>
            <a:ext cx="714375" cy="68580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286125" y="0"/>
            <a:ext cx="714375" cy="68580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857750" y="0"/>
            <a:ext cx="714375" cy="68580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000496" y="0"/>
            <a:ext cx="857250" cy="68580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авая круглая скобка 43"/>
          <p:cNvSpPr/>
          <p:nvPr/>
        </p:nvSpPr>
        <p:spPr>
          <a:xfrm rot="3375725">
            <a:off x="-1034257" y="-2089944"/>
            <a:ext cx="1546226" cy="4179888"/>
          </a:xfrm>
          <a:prstGeom prst="rightBracket">
            <a:avLst>
              <a:gd name="adj" fmla="val 179635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3" name="Правая круглая скобка 42"/>
          <p:cNvSpPr/>
          <p:nvPr/>
        </p:nvSpPr>
        <p:spPr>
          <a:xfrm rot="3375725">
            <a:off x="-773113" y="-1787525"/>
            <a:ext cx="1546225" cy="4181476"/>
          </a:xfrm>
          <a:prstGeom prst="rightBracket">
            <a:avLst>
              <a:gd name="adj" fmla="val 179635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2" name="Правая круглая скобка 41"/>
          <p:cNvSpPr/>
          <p:nvPr/>
        </p:nvSpPr>
        <p:spPr>
          <a:xfrm rot="3375725">
            <a:off x="-605632" y="-1500981"/>
            <a:ext cx="1546225" cy="4179888"/>
          </a:xfrm>
          <a:prstGeom prst="rightBracket">
            <a:avLst>
              <a:gd name="adj" fmla="val 179635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0" name="Правая круглая скобка 39"/>
          <p:cNvSpPr/>
          <p:nvPr/>
        </p:nvSpPr>
        <p:spPr>
          <a:xfrm rot="3375725">
            <a:off x="-302419" y="-975519"/>
            <a:ext cx="1544638" cy="4181476"/>
          </a:xfrm>
          <a:prstGeom prst="rightBracket">
            <a:avLst>
              <a:gd name="adj" fmla="val 179635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5" name="Дуга 54"/>
          <p:cNvSpPr/>
          <p:nvPr/>
        </p:nvSpPr>
        <p:spPr>
          <a:xfrm rot="5142815">
            <a:off x="-3068638" y="-2947987"/>
            <a:ext cx="5853113" cy="5005388"/>
          </a:xfrm>
          <a:prstGeom prst="arc">
            <a:avLst>
              <a:gd name="adj1" fmla="val 16586987"/>
              <a:gd name="adj2" fmla="val 1392869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9" name="Правая круглая скобка 48"/>
          <p:cNvSpPr/>
          <p:nvPr/>
        </p:nvSpPr>
        <p:spPr>
          <a:xfrm rot="6746216">
            <a:off x="7670006" y="-1962943"/>
            <a:ext cx="1662113" cy="3022600"/>
          </a:xfrm>
          <a:prstGeom prst="rightBracket">
            <a:avLst>
              <a:gd name="adj" fmla="val 109781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8" name="Правая круглая скобка 47"/>
          <p:cNvSpPr/>
          <p:nvPr/>
        </p:nvSpPr>
        <p:spPr>
          <a:xfrm rot="6746216">
            <a:off x="7496969" y="-1702594"/>
            <a:ext cx="1651000" cy="3259138"/>
          </a:xfrm>
          <a:prstGeom prst="rightBracket">
            <a:avLst>
              <a:gd name="adj" fmla="val 109781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7" name="Правая круглая скобка 46"/>
          <p:cNvSpPr/>
          <p:nvPr/>
        </p:nvSpPr>
        <p:spPr>
          <a:xfrm rot="6746216">
            <a:off x="7466013" y="-1441451"/>
            <a:ext cx="1570038" cy="3446463"/>
          </a:xfrm>
          <a:prstGeom prst="rightBracket">
            <a:avLst>
              <a:gd name="adj" fmla="val 109781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6" name="Правая круглая скобка 45"/>
          <p:cNvSpPr/>
          <p:nvPr/>
        </p:nvSpPr>
        <p:spPr>
          <a:xfrm rot="6746216">
            <a:off x="7342188" y="-1255713"/>
            <a:ext cx="1460500" cy="3724275"/>
          </a:xfrm>
          <a:prstGeom prst="rightBracket">
            <a:avLst>
              <a:gd name="adj" fmla="val 179635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6" name="Дуга 55"/>
          <p:cNvSpPr/>
          <p:nvPr/>
        </p:nvSpPr>
        <p:spPr>
          <a:xfrm rot="6599187">
            <a:off x="6746875" y="-1400175"/>
            <a:ext cx="2540000" cy="3975100"/>
          </a:xfrm>
          <a:prstGeom prst="arc">
            <a:avLst>
              <a:gd name="adj1" fmla="val 15936150"/>
              <a:gd name="adj2" fmla="val 6074709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Правая круглая скобка 36"/>
          <p:cNvSpPr/>
          <p:nvPr/>
        </p:nvSpPr>
        <p:spPr>
          <a:xfrm rot="5400000">
            <a:off x="3736975" y="-2428875"/>
            <a:ext cx="1384300" cy="4857750"/>
          </a:xfrm>
          <a:prstGeom prst="rightBracket">
            <a:avLst>
              <a:gd name="adj" fmla="val 175501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2" grpId="0" animBg="1"/>
      <p:bldP spid="32" grpId="0" animBg="1"/>
      <p:bldP spid="33" grpId="0" animBg="1"/>
      <p:bldP spid="35" grpId="0" animBg="1"/>
      <p:bldP spid="36" grpId="0" animBg="1"/>
      <p:bldP spid="45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35834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Авторы презентации:</a:t>
            </a:r>
          </a:p>
          <a:p>
            <a:pPr>
              <a:lnSpc>
                <a:spcPct val="250000"/>
              </a:lnSpc>
              <a:buFont typeface="Wingdings" pitchFamily="2" charset="2"/>
              <a:buChar char="Ø"/>
            </a:pP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Гиззатуллина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Альфия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Мухаметвагизовна</a:t>
            </a:r>
            <a:endParaRPr lang="ru-RU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Ульянова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Вераника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Андреевна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Дыхнова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 Татьяна Ивановна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000372"/>
            <a:ext cx="9144000" cy="1323439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ru-RU" sz="80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Спасибо за внимание!</a:t>
            </a:r>
            <a:endParaRPr lang="ru-RU" sz="80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13.gulfup.com/2012-01-06/132586766734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0375" y="1811338"/>
            <a:ext cx="3621088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Хорда 28"/>
          <p:cNvSpPr/>
          <p:nvPr/>
        </p:nvSpPr>
        <p:spPr>
          <a:xfrm rot="16200000">
            <a:off x="3203575" y="-2079625"/>
            <a:ext cx="2290763" cy="5008563"/>
          </a:xfrm>
          <a:prstGeom prst="chord">
            <a:avLst>
              <a:gd name="adj1" fmla="val 2700000"/>
              <a:gd name="adj2" fmla="val 18244465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Хорда 29"/>
          <p:cNvSpPr/>
          <p:nvPr/>
        </p:nvSpPr>
        <p:spPr>
          <a:xfrm rot="20022284">
            <a:off x="6475413" y="-1835150"/>
            <a:ext cx="3765550" cy="3670300"/>
          </a:xfrm>
          <a:prstGeom prst="chord">
            <a:avLst>
              <a:gd name="adj1" fmla="val 21538501"/>
              <a:gd name="adj2" fmla="val 1620000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Хорда 30"/>
          <p:cNvSpPr/>
          <p:nvPr/>
        </p:nvSpPr>
        <p:spPr>
          <a:xfrm rot="16825394">
            <a:off x="-2093913" y="-1730375"/>
            <a:ext cx="4187825" cy="4194176"/>
          </a:xfrm>
          <a:prstGeom prst="chord">
            <a:avLst>
              <a:gd name="adj1" fmla="val 21538501"/>
              <a:gd name="adj2" fmla="val 1620000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Арка 33"/>
          <p:cNvSpPr/>
          <p:nvPr/>
        </p:nvSpPr>
        <p:spPr>
          <a:xfrm rot="10800000">
            <a:off x="2000250" y="-1571625"/>
            <a:ext cx="4786313" cy="1571625"/>
          </a:xfrm>
          <a:prstGeom prst="blockArc">
            <a:avLst>
              <a:gd name="adj1" fmla="val 10717141"/>
              <a:gd name="adj2" fmla="val 21517705"/>
              <a:gd name="adj3" fmla="val 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Правая круглая скобка 36"/>
          <p:cNvSpPr/>
          <p:nvPr/>
        </p:nvSpPr>
        <p:spPr>
          <a:xfrm rot="5400000">
            <a:off x="3736975" y="-2428875"/>
            <a:ext cx="1384300" cy="4857750"/>
          </a:xfrm>
          <a:prstGeom prst="rightBracket">
            <a:avLst>
              <a:gd name="adj" fmla="val 175501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8" name="Правая круглая скобка 37"/>
          <p:cNvSpPr/>
          <p:nvPr/>
        </p:nvSpPr>
        <p:spPr>
          <a:xfrm rot="5400000">
            <a:off x="3594099" y="-1951037"/>
            <a:ext cx="1384301" cy="4857750"/>
          </a:xfrm>
          <a:prstGeom prst="rightBracket">
            <a:avLst>
              <a:gd name="adj" fmla="val 22500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0" name="Правая круглая скобка 39"/>
          <p:cNvSpPr/>
          <p:nvPr/>
        </p:nvSpPr>
        <p:spPr>
          <a:xfrm rot="3375725">
            <a:off x="-302419" y="-975519"/>
            <a:ext cx="1544638" cy="4181476"/>
          </a:xfrm>
          <a:prstGeom prst="rightBracket">
            <a:avLst>
              <a:gd name="adj" fmla="val 179635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1" name="Правая круглая скобка 40"/>
          <p:cNvSpPr/>
          <p:nvPr/>
        </p:nvSpPr>
        <p:spPr>
          <a:xfrm rot="3375725">
            <a:off x="-462757" y="-1215231"/>
            <a:ext cx="1546225" cy="4179888"/>
          </a:xfrm>
          <a:prstGeom prst="rightBracket">
            <a:avLst>
              <a:gd name="adj" fmla="val 179635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2" name="Правая круглая скобка 41"/>
          <p:cNvSpPr/>
          <p:nvPr/>
        </p:nvSpPr>
        <p:spPr>
          <a:xfrm rot="3375725">
            <a:off x="-605632" y="-1500981"/>
            <a:ext cx="1546225" cy="4179888"/>
          </a:xfrm>
          <a:prstGeom prst="rightBracket">
            <a:avLst>
              <a:gd name="adj" fmla="val 179635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3" name="Правая круглая скобка 42"/>
          <p:cNvSpPr/>
          <p:nvPr/>
        </p:nvSpPr>
        <p:spPr>
          <a:xfrm rot="3375725">
            <a:off x="-773113" y="-1787525"/>
            <a:ext cx="1546225" cy="4181476"/>
          </a:xfrm>
          <a:prstGeom prst="rightBracket">
            <a:avLst>
              <a:gd name="adj" fmla="val 179635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4" name="Правая круглая скобка 43"/>
          <p:cNvSpPr/>
          <p:nvPr/>
        </p:nvSpPr>
        <p:spPr>
          <a:xfrm rot="3375725">
            <a:off x="-1034257" y="-2089944"/>
            <a:ext cx="1546226" cy="4179888"/>
          </a:xfrm>
          <a:prstGeom prst="rightBracket">
            <a:avLst>
              <a:gd name="adj" fmla="val 179635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6" name="Правая круглая скобка 45"/>
          <p:cNvSpPr/>
          <p:nvPr/>
        </p:nvSpPr>
        <p:spPr>
          <a:xfrm rot="6746216">
            <a:off x="7342188" y="-1255713"/>
            <a:ext cx="1460500" cy="3724275"/>
          </a:xfrm>
          <a:prstGeom prst="rightBracket">
            <a:avLst>
              <a:gd name="adj" fmla="val 179635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7" name="Правая круглая скобка 46"/>
          <p:cNvSpPr/>
          <p:nvPr/>
        </p:nvSpPr>
        <p:spPr>
          <a:xfrm rot="6746216">
            <a:off x="7466013" y="-1441451"/>
            <a:ext cx="1570038" cy="3446463"/>
          </a:xfrm>
          <a:prstGeom prst="rightBracket">
            <a:avLst>
              <a:gd name="adj" fmla="val 109781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8" name="Правая круглая скобка 47"/>
          <p:cNvSpPr/>
          <p:nvPr/>
        </p:nvSpPr>
        <p:spPr>
          <a:xfrm rot="6746216">
            <a:off x="7496969" y="-1702594"/>
            <a:ext cx="1651000" cy="3259138"/>
          </a:xfrm>
          <a:prstGeom prst="rightBracket">
            <a:avLst>
              <a:gd name="adj" fmla="val 109781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9" name="Правая круглая скобка 48"/>
          <p:cNvSpPr/>
          <p:nvPr/>
        </p:nvSpPr>
        <p:spPr>
          <a:xfrm rot="6746216">
            <a:off x="7670006" y="-1962943"/>
            <a:ext cx="1662113" cy="3022600"/>
          </a:xfrm>
          <a:prstGeom prst="rightBracket">
            <a:avLst>
              <a:gd name="adj" fmla="val 109781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0" y="0"/>
            <a:ext cx="571500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143000" y="0"/>
            <a:ext cx="571500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714500" y="0"/>
            <a:ext cx="571500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286000" y="0"/>
            <a:ext cx="571500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857500" y="0"/>
            <a:ext cx="571500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429000" y="0"/>
            <a:ext cx="571500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000500" y="0"/>
            <a:ext cx="571500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71500" y="0"/>
            <a:ext cx="571500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500563" y="0"/>
            <a:ext cx="714375" cy="68580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214938" y="0"/>
            <a:ext cx="714375" cy="68580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929313" y="0"/>
            <a:ext cx="714375" cy="68580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643688" y="0"/>
            <a:ext cx="714375" cy="68580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7358063" y="0"/>
            <a:ext cx="714375" cy="68580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8072438" y="0"/>
            <a:ext cx="714375" cy="68580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429625" y="0"/>
            <a:ext cx="714375" cy="68580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4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4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5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5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8" grpId="1" animBg="1"/>
      <p:bldP spid="59" grpId="0" animBg="1"/>
      <p:bldP spid="59" grpId="1" animBg="1"/>
      <p:bldP spid="59" grpId="2" animBg="1"/>
      <p:bldP spid="60" grpId="0" animBg="1"/>
      <p:bldP spid="61" grpId="0" animBg="1"/>
      <p:bldP spid="62" grpId="0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57290" y="3643314"/>
            <a:ext cx="6643734" cy="2585323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МАДОУ</a:t>
            </a:r>
          </a:p>
          <a:p>
            <a:pPr algn="ctr">
              <a:defRPr/>
            </a:pPr>
            <a:r>
              <a:rPr lang="ru-RU" sz="4800" b="1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Детский сад №74</a:t>
            </a:r>
          </a:p>
          <a:p>
            <a:pPr algn="ctr">
              <a:defRPr/>
            </a:pPr>
            <a:r>
              <a:rPr lang="ru-RU" sz="4800" b="1" spc="5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«ЛАДУШКИ</a:t>
            </a:r>
            <a:r>
              <a:rPr lang="ru-RU" sz="48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  <a:p>
            <a:pPr algn="ctr">
              <a:defRPr/>
            </a:pPr>
            <a:endParaRPr lang="ru-RU" sz="54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Хорда 28"/>
          <p:cNvSpPr/>
          <p:nvPr/>
        </p:nvSpPr>
        <p:spPr>
          <a:xfrm rot="16200000">
            <a:off x="3203575" y="-2079625"/>
            <a:ext cx="2290763" cy="5008563"/>
          </a:xfrm>
          <a:prstGeom prst="chord">
            <a:avLst>
              <a:gd name="adj1" fmla="val 2700000"/>
              <a:gd name="adj2" fmla="val 18244465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Хорда 29"/>
          <p:cNvSpPr/>
          <p:nvPr/>
        </p:nvSpPr>
        <p:spPr>
          <a:xfrm rot="20022284">
            <a:off x="6475413" y="-1835150"/>
            <a:ext cx="3765550" cy="3670300"/>
          </a:xfrm>
          <a:prstGeom prst="chord">
            <a:avLst>
              <a:gd name="adj1" fmla="val 21538501"/>
              <a:gd name="adj2" fmla="val 1620000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Хорда 30"/>
          <p:cNvSpPr/>
          <p:nvPr/>
        </p:nvSpPr>
        <p:spPr>
          <a:xfrm rot="16825394">
            <a:off x="-2093913" y="-1730375"/>
            <a:ext cx="4187825" cy="4194176"/>
          </a:xfrm>
          <a:prstGeom prst="chord">
            <a:avLst>
              <a:gd name="adj1" fmla="val 21538501"/>
              <a:gd name="adj2" fmla="val 1620000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Арка 33"/>
          <p:cNvSpPr/>
          <p:nvPr/>
        </p:nvSpPr>
        <p:spPr>
          <a:xfrm rot="10800000">
            <a:off x="2000250" y="-1571625"/>
            <a:ext cx="4786313" cy="1571625"/>
          </a:xfrm>
          <a:prstGeom prst="blockArc">
            <a:avLst>
              <a:gd name="adj1" fmla="val 10717141"/>
              <a:gd name="adj2" fmla="val 21517705"/>
              <a:gd name="adj3" fmla="val 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Правая круглая скобка 36"/>
          <p:cNvSpPr/>
          <p:nvPr/>
        </p:nvSpPr>
        <p:spPr>
          <a:xfrm rot="5400000">
            <a:off x="3736975" y="-2428875"/>
            <a:ext cx="1384300" cy="4857750"/>
          </a:xfrm>
          <a:prstGeom prst="rightBracket">
            <a:avLst>
              <a:gd name="adj" fmla="val 175501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8" name="Правая круглая скобка 37"/>
          <p:cNvSpPr/>
          <p:nvPr/>
        </p:nvSpPr>
        <p:spPr>
          <a:xfrm rot="5400000">
            <a:off x="3594099" y="-1951037"/>
            <a:ext cx="1384301" cy="4857750"/>
          </a:xfrm>
          <a:prstGeom prst="rightBracket">
            <a:avLst>
              <a:gd name="adj" fmla="val 22500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0" name="Правая круглая скобка 39"/>
          <p:cNvSpPr/>
          <p:nvPr/>
        </p:nvSpPr>
        <p:spPr>
          <a:xfrm rot="3375725">
            <a:off x="-302419" y="-975519"/>
            <a:ext cx="1544638" cy="4181476"/>
          </a:xfrm>
          <a:prstGeom prst="rightBracket">
            <a:avLst>
              <a:gd name="adj" fmla="val 179635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1" name="Правая круглая скобка 40"/>
          <p:cNvSpPr/>
          <p:nvPr/>
        </p:nvSpPr>
        <p:spPr>
          <a:xfrm rot="3375725">
            <a:off x="-462757" y="-1215231"/>
            <a:ext cx="1546225" cy="4179888"/>
          </a:xfrm>
          <a:prstGeom prst="rightBracket">
            <a:avLst>
              <a:gd name="adj" fmla="val 179635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2" name="Правая круглая скобка 41"/>
          <p:cNvSpPr/>
          <p:nvPr/>
        </p:nvSpPr>
        <p:spPr>
          <a:xfrm rot="3375725">
            <a:off x="-605632" y="-1500981"/>
            <a:ext cx="1546225" cy="4179888"/>
          </a:xfrm>
          <a:prstGeom prst="rightBracket">
            <a:avLst>
              <a:gd name="adj" fmla="val 179635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3" name="Правая круглая скобка 42"/>
          <p:cNvSpPr/>
          <p:nvPr/>
        </p:nvSpPr>
        <p:spPr>
          <a:xfrm rot="3375725">
            <a:off x="-773113" y="-1787525"/>
            <a:ext cx="1546225" cy="4181476"/>
          </a:xfrm>
          <a:prstGeom prst="rightBracket">
            <a:avLst>
              <a:gd name="adj" fmla="val 179635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4" name="Правая круглая скобка 43"/>
          <p:cNvSpPr/>
          <p:nvPr/>
        </p:nvSpPr>
        <p:spPr>
          <a:xfrm rot="3375725">
            <a:off x="-1034257" y="-2089944"/>
            <a:ext cx="1546226" cy="4179888"/>
          </a:xfrm>
          <a:prstGeom prst="rightBracket">
            <a:avLst>
              <a:gd name="adj" fmla="val 179635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6" name="Правая круглая скобка 45"/>
          <p:cNvSpPr/>
          <p:nvPr/>
        </p:nvSpPr>
        <p:spPr>
          <a:xfrm rot="6746216">
            <a:off x="7342188" y="-1255713"/>
            <a:ext cx="1460500" cy="3724275"/>
          </a:xfrm>
          <a:prstGeom prst="rightBracket">
            <a:avLst>
              <a:gd name="adj" fmla="val 179635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7" name="Правая круглая скобка 46"/>
          <p:cNvSpPr/>
          <p:nvPr/>
        </p:nvSpPr>
        <p:spPr>
          <a:xfrm rot="6746216">
            <a:off x="7466013" y="-1441451"/>
            <a:ext cx="1570038" cy="3446463"/>
          </a:xfrm>
          <a:prstGeom prst="rightBracket">
            <a:avLst>
              <a:gd name="adj" fmla="val 109781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8" name="Правая круглая скобка 47"/>
          <p:cNvSpPr/>
          <p:nvPr/>
        </p:nvSpPr>
        <p:spPr>
          <a:xfrm rot="6746216">
            <a:off x="7496969" y="-1702594"/>
            <a:ext cx="1651000" cy="3259138"/>
          </a:xfrm>
          <a:prstGeom prst="rightBracket">
            <a:avLst>
              <a:gd name="adj" fmla="val 109781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9" name="Правая круглая скобка 48"/>
          <p:cNvSpPr/>
          <p:nvPr/>
        </p:nvSpPr>
        <p:spPr>
          <a:xfrm rot="6746216">
            <a:off x="7670006" y="-1962943"/>
            <a:ext cx="1662113" cy="3022600"/>
          </a:xfrm>
          <a:prstGeom prst="rightBracket">
            <a:avLst>
              <a:gd name="adj" fmla="val 109781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0" y="0"/>
            <a:ext cx="571500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429625" y="0"/>
            <a:ext cx="714375" cy="68580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41" name="TextBox 32"/>
          <p:cNvSpPr txBox="1">
            <a:spLocks noChangeArrowheads="1"/>
          </p:cNvSpPr>
          <p:nvPr/>
        </p:nvSpPr>
        <p:spPr bwMode="auto">
          <a:xfrm>
            <a:off x="3929063" y="2571750"/>
            <a:ext cx="3143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0" y="4000504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im13.gulfup.com/2012-01-06/132586766734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1811338"/>
            <a:ext cx="3621087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ropowerpoint.ru/wp-content/uploads/2013/01/HappynessSlideMin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286375"/>
            <a:ext cx="9144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maaam.ru/upload/blogs/1de7fe039902826fb3272312954e5f43.jpg.jpg">
            <a:hlinkClick r:id="rId3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28" y="714356"/>
            <a:ext cx="6357982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8" descr="SX9sW97T5EI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9968981">
            <a:off x="2998275" y="641728"/>
            <a:ext cx="3332332" cy="51620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FF99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http://1.bp.blogspot.com/-QaIYbC_RWnc/Tt-5n0Aw9CI/AAAAAAAAAaQ/dF5G496CgtU/s1600/11.jpg">
            <a:hlinkClick r:id="rId3"/>
          </p:cNvPr>
          <p:cNvPicPr/>
          <p:nvPr/>
        </p:nvPicPr>
        <p:blipFill>
          <a:blip r:embed="rId6" cstate="email"/>
          <a:stretch>
            <a:fillRect/>
          </a:stretch>
        </p:blipFill>
        <p:spPr bwMode="auto">
          <a:xfrm rot="570609">
            <a:off x="2398873" y="1031560"/>
            <a:ext cx="5939790" cy="4454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ropowerpoint.ru/wp-content/uploads/2013/01/HappynessSlideMin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286375"/>
            <a:ext cx="9144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1363869997_na-say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85750" y="0"/>
            <a:ext cx="864393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400" b="1" kern="0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8197" name="Прямоугольник 7"/>
          <p:cNvSpPr>
            <a:spLocks noChangeArrowheads="1"/>
          </p:cNvSpPr>
          <p:nvPr/>
        </p:nvSpPr>
        <p:spPr bwMode="auto">
          <a:xfrm>
            <a:off x="4929188" y="4214813"/>
            <a:ext cx="3500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928670"/>
            <a:ext cx="7858180" cy="46474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0" dirty="0">
                <a:ln w="76200"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360 кг</a:t>
            </a:r>
          </a:p>
          <a:p>
            <a:pPr algn="ctr">
              <a:defRPr/>
            </a:pPr>
            <a:r>
              <a:rPr lang="ru-RU" sz="9600" dirty="0">
                <a:ln w="28575">
                  <a:solidFill>
                    <a:srgbClr val="C00000"/>
                  </a:solidFill>
                </a:ln>
                <a:solidFill>
                  <a:srgbClr val="000000"/>
                </a:solidFill>
              </a:rPr>
              <a:t>за год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2" dur="1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ropowerpoint.ru/wp-content/uploads/2013/01/HappynessSlideMin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286375"/>
            <a:ext cx="9144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85720" y="0"/>
            <a:ext cx="8643966" cy="135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4400" b="1" kern="0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+mj-ea"/>
                <a:cs typeface="+mj-cs"/>
              </a:rPr>
              <a:t>Мало кто знает, что…</a:t>
            </a:r>
            <a:endParaRPr lang="ru-RU" sz="4400" b="1" kern="0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9220" name="Прямоугольник 7"/>
          <p:cNvSpPr>
            <a:spLocks noChangeArrowheads="1"/>
          </p:cNvSpPr>
          <p:nvPr/>
        </p:nvSpPr>
        <p:spPr bwMode="auto">
          <a:xfrm>
            <a:off x="4929188" y="4214813"/>
            <a:ext cx="3500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4" name="Picture 2" descr="C:\Documents and Settings\Admin\Мои документы\Мои рисунки\172613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25" y="1071563"/>
            <a:ext cx="5072063" cy="46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User\Рабочий стол\новьё\0001-001-Musor-globalnaja-ekologicheskaja-problem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519</Words>
  <Application>Microsoft Office PowerPoint</Application>
  <PresentationFormat>Экран (4:3)</PresentationFormat>
  <Paragraphs>62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Остап Бендер</cp:lastModifiedBy>
  <cp:revision>164</cp:revision>
  <dcterms:modified xsi:type="dcterms:W3CDTF">2014-04-26T12:33:08Z</dcterms:modified>
</cp:coreProperties>
</file>