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A3BAA-7BD7-4050-908E-C18CDF156A7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62F54-6A09-4CF1-8E96-98D9B6783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1143000"/>
            <a:ext cx="6627813" cy="2208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6850"/>
            <a:ext cx="7770813" cy="1304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5213" y="1600200"/>
            <a:ext cx="38100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5213" y="3940175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6850"/>
            <a:ext cx="7770813" cy="1304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5213" y="1600200"/>
            <a:ext cx="3810000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6850"/>
            <a:ext cx="7770813" cy="1304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5213" y="1600200"/>
            <a:ext cx="38100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5213" y="3940175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CCD0AD-031E-4DE3-9C1C-A496B221F949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E314FD-24CC-4750-A695-DCBEE36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057400" y="836613"/>
            <a:ext cx="6629400" cy="2516187"/>
          </a:xfrm>
          <a:ln/>
        </p:spPr>
        <p:txBody>
          <a:bodyPr>
            <a:norm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dirty="0" smtClean="0"/>
              <a:t>Родительское собрание </a:t>
            </a:r>
            <a:r>
              <a:rPr lang="ru-RU" sz="4800" dirty="0" smtClean="0"/>
              <a:t>«</a:t>
            </a:r>
            <a:r>
              <a:rPr lang="en-GB" sz="4800" dirty="0" err="1" smtClean="0"/>
              <a:t>Гиперактивный</a:t>
            </a:r>
            <a:r>
              <a:rPr lang="en-GB" sz="4800" dirty="0" smtClean="0"/>
              <a:t> </a:t>
            </a:r>
            <a:r>
              <a:rPr lang="en-GB" sz="4800" dirty="0" err="1"/>
              <a:t>ребёнок</a:t>
            </a:r>
            <a:r>
              <a:rPr lang="en-GB" sz="4800" dirty="0"/>
              <a:t> </a:t>
            </a:r>
            <a:r>
              <a:rPr lang="en-GB" sz="4800" dirty="0" smtClean="0"/>
              <a:t>в</a:t>
            </a:r>
            <a:r>
              <a:rPr lang="ru-RU" sz="4800" dirty="0" smtClean="0"/>
              <a:t> ДОУ»</a:t>
            </a:r>
            <a:r>
              <a:rPr lang="en-GB" sz="4800" dirty="0" smtClean="0"/>
              <a:t>   </a:t>
            </a:r>
            <a:endParaRPr lang="en-GB" sz="4800" dirty="0"/>
          </a:p>
        </p:txBody>
      </p:sp>
      <p:pic>
        <p:nvPicPr>
          <p:cNvPr id="4100" name="Picture 4" descr="vozh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28802"/>
            <a:ext cx="2428892" cy="34464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</a:t>
            </a:r>
            <a:r>
              <a:rPr lang="ru-RU" b="1">
                <a:solidFill>
                  <a:srgbClr val="008000"/>
                </a:solidFill>
              </a:rPr>
              <a:t>НЕ ОПУСКАЙТЕ РУК!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00200"/>
            <a:ext cx="4752975" cy="452913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</a:rPr>
              <a:t>    </a:t>
            </a:r>
            <a:r>
              <a:rPr lang="ru-RU" b="1">
                <a:latin typeface="Times New Roman" pitchFamily="18" charset="0"/>
              </a:rPr>
              <a:t>Любите вашего норовистого ребенка, помогите ему быть успешным, преодолеть школьные трудности.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b="1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</a:rPr>
              <a:t>    </a:t>
            </a:r>
            <a:r>
              <a:rPr lang="ru-RU" sz="2400" b="1">
                <a:latin typeface="Times New Roman" pitchFamily="18" charset="0"/>
              </a:rPr>
              <a:t>ПОМНИТЕ, что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008000"/>
                </a:solidFill>
                <a:latin typeface="Times New Roman" pitchFamily="18" charset="0"/>
              </a:rPr>
              <a:t>«…Норовистые дети похожи на розы – им нужен особый уход.    И иногда поранишься о шипы, чтобы</a:t>
            </a:r>
            <a:r>
              <a:rPr lang="ru-RU" sz="240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008000"/>
                </a:solidFill>
                <a:latin typeface="Times New Roman" pitchFamily="18" charset="0"/>
              </a:rPr>
              <a:t>увидеть их красоту»</a:t>
            </a:r>
            <a:r>
              <a:rPr lang="ru-RU" sz="240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(Мэри Ш. Курчинка)</a:t>
            </a:r>
          </a:p>
        </p:txBody>
      </p:sp>
      <p:pic>
        <p:nvPicPr>
          <p:cNvPr id="26631" name="Picture 7" descr="04500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2557463"/>
            <a:ext cx="2233612" cy="2143125"/>
          </a:xfrm>
          <a:ln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12 -0.02397  0.033 -0.0586  0.058 -0.0586  C 0.095 -0.0586  0.125 -0.02264  0.125 0.02264  C 0.125 0.03729  0.122 0.05061  0.116 0.06259  C 0.117 0.06259  0.0 0.24239  0.0 0.24372  C 0.0 0.24239  -0.117 0.06259  -0.116 0.06259  C -0.122 0.05061  -0.125 0.03729  -0.125 0.02264  C -0.125 -0.02264  -0.095 -0.0586  -0.057 -0.0586  C -0.033 -0.0586  -0.012 -0.02397  0.0 0.0  Z" pathEditMode="relative" ptsTypes="">
                                      <p:cBhvr>
                                        <p:cTn id="36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dirty="0"/>
              <a:t>КОГДА СТАНОВИТСЯ СОВСЕМ ТЯЖЕЛО…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6321425" cy="4529138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>
                <a:latin typeface="Times New Roman" pitchFamily="18" charset="0"/>
              </a:rPr>
              <a:t>   </a:t>
            </a:r>
            <a:r>
              <a:rPr lang="ru-RU" sz="3200" b="1">
                <a:solidFill>
                  <a:srgbClr val="008000"/>
                </a:solidFill>
                <a:latin typeface="Times New Roman" pitchFamily="18" charset="0"/>
              </a:rPr>
              <a:t> ГИПЕРАКТИВНОСТЬ </a:t>
            </a:r>
            <a:r>
              <a:rPr lang="ru-RU" sz="3200">
                <a:solidFill>
                  <a:srgbClr val="008000"/>
                </a:solidFill>
                <a:latin typeface="Times New Roman" pitchFamily="18" charset="0"/>
              </a:rPr>
              <a:t>ПРОХОДИТ К ПОДРОСТКОВОМУ ВОЗРАСТУ, А У НЕКОТОРЫХ ДЕТЕЙ И РАНЬШЕ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   ВАЖНО, чтобы ребенок подошел к этому возрасту без груза отрицательных эмоций и комплексов неполноценности </a:t>
            </a:r>
          </a:p>
        </p:txBody>
      </p:sp>
      <p:pic>
        <p:nvPicPr>
          <p:cNvPr id="66564" name="Picture 4" descr="kid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1000108"/>
            <a:ext cx="2193925" cy="1928826"/>
          </a:xfrm>
        </p:spPr>
      </p:pic>
      <p:pic>
        <p:nvPicPr>
          <p:cNvPr id="66567" name="Picture 7" descr="slide0033_image280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3860800"/>
            <a:ext cx="1054100" cy="792163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-0.001 0.03329  0.06 0.06259  0.137 0.06393  C 0.198 0.06659  0.248 0.05061  0.249 0.03063  C 0.249 0.01065  0.2 -0.00799  0.138 -0.00932  C 0.107 -0.00932  0.079 -0.00666  0.059 0.0  C 0.03 0.00932  0.013 0.02397  0.013 0.04129  C 0.013 0.05061  0.018 0.05993  0.027 0.06792  C 0.048 0.08523  0.089 0.09722  0.136 0.09855  C 0.191 0.10122  0.236 0.08657  0.236 0.06925  C 0.237 0.05061  0.192 0.03463  0.137 0.03196  C 0.109 0.03196  0.084 0.03463  0.065 0.03995  C 0.04 0.04928  0.024 0.06393  0.024 0.07858  C 0.024 0.08657  0.029 0.09456  0.037 0.10255  C 0.056 0.1172  0.092 0.12918  0.135 0.13052  C 0.185 0.13185  0.225 0.11853  0.225 0.10255  C 0.226 0.08657  0.186 0.07192  0.136 0.07058  C 0.111 0.06925  0.088 0.07192  0.071 0.07724  C 0.048 0.08523  0.035 0.09722  0.035 0.11187  C 0.035 0.11853  0.039 0.12652  0.046 0.13318  C 0.063 0.1465  0.096 0.15715  0.134 0.15848  C 0.179 0.15848  0.215 0.14783  0.215 0.13318  C 0.215 0.11853  0.18 0.10521  0.135 0.10388  C 0.113 0.10388  0.092 0.10654  0.077 0.11054  C 0.056 0.1172  0.044 0.12918  0.043 0.14117  C 0.043 0.14783  0.048 0.15449  0.054 0.15982  C 0.069 0.17313  0.099 0.18246  0.133 0.18246  C 0.173 0.18379  0.206 0.17446  0.206 0.16115  C 0.207 0.14783  0.174 0.13584  0.134 0.13451  C 0.114 0.13451  0.095 0.13584  0.082 0.14117  C 0.063 0.1465  0.052 0.15715  0.052 0.16781  C 0.052 0.17446  0.055 0.17979  0.061 0.18512  C 0.075 0.19711  0.101 0.2051  0.132 0.20643  C 0.169 0.20643  0.198 0.19844  0.198 0.18645  C 0.199 0.17446  0.17 0.16381  0.133 0.16248  C 0.115 0.16248  0.099 0.16381  0.087 0.16781  C 0.07 0.17313  0.06 0.18246  0.06 0.19311  C 0.06 0.19844  0.063 0.20243  0.068 0.20776  C 0.08 0.21841  0.104 0.22507  0.132 0.2264  C 0.165 0.22774  0.191 0.21975  0.191 0.20776  C 0.191 0.19844  0.166 0.18778  0.133 0.18778  C 0.116 0.18645  0.101 0.18911  0.09 0.19178  C 0.075 0.19711  0.066 0.2051  0.066 0.21442  C 0.066 0.21975  0.069 0.22374  0.074 0.22774  C 0.085 0.23706  0.107 0.24372  0.131 0.24505  C 0.161 0.24638  0.185 0.23839  0.185 0.22907  C 0.185 0.21841  0.161 0.21042  0.132 0.20909  C 0.118 0.20909  0.104 0.21042  0.094 0.21442  C 0.08 0.21841  0.072 0.22507  0.072 0.2344  C 0.072 0.23839  0.075 0.24239  0.079 0.24638  C 0.089 0.25437  0.108 0.26103  0.131 0.26103  C 0.157 0.26236  0.179 0.2557  0.179 0.24638  C 0.179 0.23839  0.158 0.2304  0.131 0.2304  C 0.119 0.22907  0.106 0.2304  0.097 0.23306  C 0.085 0.23839  0.078 0.24505  0.078 0.25171  C 0.078 0.2557  0.08 0.2597  0.084 0.26236  C 0.093 0.27035  0.11 0.27568  0.131 0.27701  C 0.155 0.27701  0.174 0.27035  0.174 0.26369  C 0.174 0.2557  0.155 0.24771  0.131 0.24771  C 0.119 0.24771  0.108 0.24905  0.101 0.25171  C 0.089 0.25437  0.083 0.26103  0.083 0.26769  C 0.083 0.27035  0.085 0.27435  0.088 0.27701  C 0.096 0.285  0.112 0.289  0.13 0.29033  C 0.152 0.29033  0.169 0.285  0.169 0.27834  C 0.169 0.27035  0.152 0.26503  0.131 0.26369  C 0.12 0.26369  0.11 0.26503  0.103 0.26769  C 0.093 0.27035  0.087 0.27568  0.087 0.28234  C 0.087 0.285  0.089 0.28767  0.092 0.29033  E" pathEditMode="relative" ptsTypes="">
                                      <p:cBhvr>
                                        <p:cTn id="39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928670"/>
            <a:ext cx="6715172" cy="1993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 smtClean="0">
                <a:solidFill>
                  <a:srgbClr val="008000"/>
                </a:solidFill>
              </a:rPr>
              <a:t>«АКТИВНЫЙ» -ДЕЯТЕЛЬНЫЙ, ДЕЙСТВЕННЫЙ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 smtClean="0">
                <a:solidFill>
                  <a:srgbClr val="008000"/>
                </a:solidFill>
              </a:rPr>
              <a:t>«ГИПЕР» - ПРЕВЫШЕНИЕ НОРМЫ</a:t>
            </a:r>
            <a:endParaRPr lang="en-GB" sz="3200" b="1" dirty="0">
              <a:solidFill>
                <a:srgbClr val="00800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378206" cy="3143272"/>
          </a:xfrm>
          <a:prstGeom prst="rect">
            <a:avLst/>
          </a:prstGeom>
          <a:noFill/>
          <a:ln w="22225">
            <a:solidFill>
              <a:srgbClr val="800000"/>
            </a:solidFill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357562"/>
            <a:ext cx="3317871" cy="3071833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loud"/>
          <p:cNvSpPr>
            <a:spLocks noChangeAspect="1" noEditPoints="1" noChangeArrowheads="1"/>
          </p:cNvSpPr>
          <p:nvPr/>
        </p:nvSpPr>
        <p:spPr bwMode="auto">
          <a:xfrm>
            <a:off x="500034" y="1125538"/>
            <a:ext cx="392909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D8B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 «</a:t>
            </a:r>
            <a:r>
              <a:rPr lang="ru-RU" sz="2400" b="1" dirty="0" smtClean="0">
                <a:solidFill>
                  <a:schemeClr val="tx1"/>
                </a:solidFill>
              </a:rPr>
              <a:t>подвижные</a:t>
            </a:r>
            <a:r>
              <a:rPr lang="ru-RU" sz="2400" b="1" dirty="0">
                <a:solidFill>
                  <a:schemeClr val="tx1"/>
                </a:solidFill>
              </a:rPr>
              <a:t>»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«</a:t>
            </a:r>
            <a:r>
              <a:rPr lang="ru-RU" sz="2400" b="1" dirty="0" err="1" smtClean="0">
                <a:solidFill>
                  <a:schemeClr val="tx1"/>
                </a:solidFill>
              </a:rPr>
              <a:t>вулканчики</a:t>
            </a:r>
            <a:r>
              <a:rPr lang="ru-RU" sz="2400" b="1" dirty="0" smtClean="0">
                <a:solidFill>
                  <a:schemeClr val="tx1"/>
                </a:solidFill>
              </a:rPr>
              <a:t>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2227" name="Cloud"/>
          <p:cNvSpPr>
            <a:spLocks noChangeAspect="1" noEditPoints="1" noChangeArrowheads="1"/>
          </p:cNvSpPr>
          <p:nvPr/>
        </p:nvSpPr>
        <p:spPr bwMode="auto">
          <a:xfrm>
            <a:off x="4714876" y="3933825"/>
            <a:ext cx="3752849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D8B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«моторчик на ножках»</a:t>
            </a:r>
          </a:p>
        </p:txBody>
      </p:sp>
      <p:sp>
        <p:nvSpPr>
          <p:cNvPr id="52228" name="Cloud"/>
          <p:cNvSpPr>
            <a:spLocks noChangeAspect="1" noEditPoints="1" noChangeArrowheads="1"/>
          </p:cNvSpPr>
          <p:nvPr/>
        </p:nvSpPr>
        <p:spPr bwMode="auto">
          <a:xfrm>
            <a:off x="4429124" y="642919"/>
            <a:ext cx="4464051" cy="214313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D8B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</a:rPr>
              <a:t>импульсивные»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«норовистые»</a:t>
            </a:r>
          </a:p>
        </p:txBody>
      </p:sp>
      <p:sp>
        <p:nvSpPr>
          <p:cNvPr id="52229" name="Cloud"/>
          <p:cNvSpPr>
            <a:spLocks noChangeAspect="1" noEditPoints="1" noChangeArrowheads="1"/>
          </p:cNvSpPr>
          <p:nvPr/>
        </p:nvSpPr>
        <p:spPr bwMode="auto">
          <a:xfrm>
            <a:off x="827088" y="3860800"/>
            <a:ext cx="3240087" cy="2179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D8B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/>
              <a:t>  </a:t>
            </a:r>
          </a:p>
          <a:p>
            <a:pPr algn="ctr"/>
            <a:r>
              <a:rPr lang="ru-RU" sz="2400" b="1">
                <a:solidFill>
                  <a:schemeClr val="tx1"/>
                </a:solidFill>
              </a:rPr>
              <a:t>«шустрики»</a:t>
            </a:r>
          </a:p>
          <a:p>
            <a:pPr algn="ctr"/>
            <a:r>
              <a:rPr lang="ru-RU" sz="2400" b="1">
                <a:solidFill>
                  <a:schemeClr val="tx1"/>
                </a:solidFill>
              </a:rPr>
              <a:t>«вечный двигатель»</a:t>
            </a:r>
          </a:p>
          <a:p>
            <a:pPr algn="ctr"/>
            <a:endParaRPr lang="ru-RU" sz="2400" b="1">
              <a:solidFill>
                <a:schemeClr val="tx1"/>
              </a:solidFill>
            </a:endParaRPr>
          </a:p>
          <a:p>
            <a:endParaRPr lang="ru-RU" sz="2400" b="1">
              <a:solidFill>
                <a:schemeClr val="tx1"/>
              </a:solidFill>
            </a:endParaRPr>
          </a:p>
          <a:p>
            <a:endParaRPr lang="ru-RU"/>
          </a:p>
        </p:txBody>
      </p:sp>
      <p:pic>
        <p:nvPicPr>
          <p:cNvPr id="52230" name="Picture 6" descr="slide0055_image07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565400"/>
            <a:ext cx="2447925" cy="168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27" grpId="0" animBg="1"/>
      <p:bldP spid="52228" grpId="0" animBg="1"/>
      <p:bldP spid="522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Freeform 1"/>
          <p:cNvSpPr>
            <a:spLocks noChangeArrowheads="1"/>
          </p:cNvSpPr>
          <p:nvPr/>
        </p:nvSpPr>
        <p:spPr bwMode="auto">
          <a:xfrm>
            <a:off x="3563938" y="3286124"/>
            <a:ext cx="1436690" cy="785818"/>
          </a:xfrm>
          <a:custGeom>
            <a:avLst/>
            <a:gdLst/>
            <a:ahLst/>
            <a:cxnLst>
              <a:cxn ang="0">
                <a:pos x="2501" y="0"/>
              </a:cxn>
              <a:cxn ang="0">
                <a:pos x="3496" y="521"/>
              </a:cxn>
              <a:cxn ang="0">
                <a:pos x="3010" y="521"/>
              </a:cxn>
              <a:cxn ang="0">
                <a:pos x="3010" y="1034"/>
              </a:cxn>
              <a:cxn ang="0">
                <a:pos x="3998" y="1034"/>
              </a:cxn>
              <a:cxn ang="0">
                <a:pos x="3998" y="781"/>
              </a:cxn>
              <a:cxn ang="0">
                <a:pos x="5002" y="1299"/>
              </a:cxn>
              <a:cxn ang="0">
                <a:pos x="3998" y="1816"/>
              </a:cxn>
              <a:cxn ang="0">
                <a:pos x="3998" y="1563"/>
              </a:cxn>
              <a:cxn ang="0">
                <a:pos x="1003" y="1563"/>
              </a:cxn>
              <a:cxn ang="0">
                <a:pos x="1003" y="1816"/>
              </a:cxn>
              <a:cxn ang="0">
                <a:pos x="0" y="1299"/>
              </a:cxn>
              <a:cxn ang="0">
                <a:pos x="1003" y="781"/>
              </a:cxn>
              <a:cxn ang="0">
                <a:pos x="1003" y="1034"/>
              </a:cxn>
              <a:cxn ang="0">
                <a:pos x="1991" y="1034"/>
              </a:cxn>
              <a:cxn ang="0">
                <a:pos x="1991" y="521"/>
              </a:cxn>
              <a:cxn ang="0">
                <a:pos x="1505" y="521"/>
              </a:cxn>
              <a:cxn ang="0">
                <a:pos x="2501" y="0"/>
              </a:cxn>
            </a:cxnLst>
            <a:rect l="0" t="0" r="r" b="b"/>
            <a:pathLst>
              <a:path w="5003" h="1817">
                <a:moveTo>
                  <a:pt x="2501" y="0"/>
                </a:moveTo>
                <a:lnTo>
                  <a:pt x="3496" y="521"/>
                </a:lnTo>
                <a:lnTo>
                  <a:pt x="3010" y="521"/>
                </a:lnTo>
                <a:lnTo>
                  <a:pt x="3010" y="1034"/>
                </a:lnTo>
                <a:lnTo>
                  <a:pt x="3998" y="1034"/>
                </a:lnTo>
                <a:lnTo>
                  <a:pt x="3998" y="781"/>
                </a:lnTo>
                <a:lnTo>
                  <a:pt x="5002" y="1299"/>
                </a:lnTo>
                <a:lnTo>
                  <a:pt x="3998" y="1816"/>
                </a:lnTo>
                <a:lnTo>
                  <a:pt x="3998" y="1563"/>
                </a:lnTo>
                <a:lnTo>
                  <a:pt x="1003" y="1563"/>
                </a:lnTo>
                <a:lnTo>
                  <a:pt x="1003" y="1816"/>
                </a:lnTo>
                <a:lnTo>
                  <a:pt x="0" y="1299"/>
                </a:lnTo>
                <a:lnTo>
                  <a:pt x="1003" y="781"/>
                </a:lnTo>
                <a:lnTo>
                  <a:pt x="1003" y="1034"/>
                </a:lnTo>
                <a:lnTo>
                  <a:pt x="1991" y="1034"/>
                </a:lnTo>
                <a:lnTo>
                  <a:pt x="1991" y="521"/>
                </a:lnTo>
                <a:lnTo>
                  <a:pt x="1505" y="521"/>
                </a:lnTo>
                <a:lnTo>
                  <a:pt x="2501" y="0"/>
                </a:lnTo>
              </a:path>
            </a:pathLst>
          </a:custGeom>
          <a:solidFill>
            <a:srgbClr val="008000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35150" y="1989138"/>
            <a:ext cx="48244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500"/>
              </a:spcBef>
              <a:buClr>
                <a:srgbClr val="808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808000"/>
                </a:solidFill>
              </a:rPr>
              <a:t>Чрезмерная двигательная активность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000628" y="3500438"/>
            <a:ext cx="3532185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1500"/>
              </a:spcBef>
              <a:buClr>
                <a:srgbClr val="808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err="1">
                <a:solidFill>
                  <a:srgbClr val="808000"/>
                </a:solidFill>
              </a:rPr>
              <a:t>Импульсивность</a:t>
            </a:r>
            <a:endParaRPr lang="en-GB" sz="2800" b="1" dirty="0">
              <a:solidFill>
                <a:srgbClr val="808000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4" y="3500438"/>
            <a:ext cx="3892548" cy="8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1500"/>
              </a:spcBef>
              <a:buClr>
                <a:srgbClr val="808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err="1">
                <a:solidFill>
                  <a:srgbClr val="808000"/>
                </a:solidFill>
              </a:rPr>
              <a:t>Отвлекаемость-невнимательность</a:t>
            </a:r>
            <a:endParaRPr lang="en-GB" sz="2800" b="1" dirty="0">
              <a:solidFill>
                <a:srgbClr val="808000"/>
              </a:solidFill>
            </a:endParaRPr>
          </a:p>
        </p:txBody>
      </p:sp>
      <p:pic>
        <p:nvPicPr>
          <p:cNvPr id="7174" name="Picture 6" descr="футболитска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708400" y="476250"/>
            <a:ext cx="1584325" cy="981075"/>
          </a:xfrm>
        </p:spPr>
      </p:pic>
      <p:pic>
        <p:nvPicPr>
          <p:cNvPr id="7176" name="Picture 8" descr="l1_friends_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6500826" y="1428736"/>
            <a:ext cx="2214578" cy="1970101"/>
          </a:xfrm>
        </p:spPr>
      </p:pic>
      <p:pic>
        <p:nvPicPr>
          <p:cNvPr id="7179" name="Picture 11" descr="l1_golovolom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042988" y="4581525"/>
            <a:ext cx="1679575" cy="1973263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0" grpId="0"/>
      <p:bldP spid="7171" grpId="0"/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1" name="Rectangle 19"/>
          <p:cNvSpPr>
            <a:spLocks noGrp="1" noChangeArrowheads="1"/>
          </p:cNvSpPr>
          <p:nvPr>
            <p:ph type="title"/>
          </p:nvPr>
        </p:nvSpPr>
        <p:spPr>
          <a:xfrm>
            <a:off x="914400" y="196850"/>
            <a:ext cx="7905750" cy="193675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СРЕДИ ДЕТЕЙ</a:t>
            </a:r>
            <a:r>
              <a:rPr lang="ru-RU" sz="3800" dirty="0">
                <a:solidFill>
                  <a:srgbClr val="669900"/>
                </a:solidFill>
              </a:rPr>
              <a:t> </a:t>
            </a:r>
            <a:r>
              <a:rPr lang="ru-RU" sz="3800" b="1" dirty="0">
                <a:solidFill>
                  <a:srgbClr val="008000"/>
                </a:solidFill>
              </a:rPr>
              <a:t>5</a:t>
            </a:r>
            <a:r>
              <a:rPr lang="ru-RU" sz="3800" b="1" dirty="0" smtClean="0">
                <a:solidFill>
                  <a:srgbClr val="008000"/>
                </a:solidFill>
              </a:rPr>
              <a:t> </a:t>
            </a:r>
            <a:r>
              <a:rPr lang="ru-RU" sz="3800" b="1" dirty="0">
                <a:solidFill>
                  <a:srgbClr val="008000"/>
                </a:solidFill>
              </a:rPr>
              <a:t>– </a:t>
            </a:r>
            <a:r>
              <a:rPr lang="ru-RU" sz="3800" b="1" dirty="0" smtClean="0">
                <a:solidFill>
                  <a:srgbClr val="008000"/>
                </a:solidFill>
              </a:rPr>
              <a:t>8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ЛЕТ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3800" b="1" dirty="0">
                <a:solidFill>
                  <a:srgbClr val="669900"/>
                </a:solidFill>
              </a:rPr>
              <a:t>ГИПЕРАКТИВНЫЕ </a:t>
            </a:r>
            <a:r>
              <a:rPr lang="ru-RU" sz="2800" b="1" dirty="0">
                <a:solidFill>
                  <a:schemeClr val="tx1"/>
                </a:solidFill>
              </a:rPr>
              <a:t>СОСТАВЛЯЮТ</a:t>
            </a:r>
            <a:r>
              <a:rPr lang="ru-RU" sz="3800" dirty="0">
                <a:solidFill>
                  <a:srgbClr val="669900"/>
                </a:solidFill>
              </a:rPr>
              <a:t> </a:t>
            </a:r>
            <a:r>
              <a:rPr lang="ru-RU" sz="3800" b="1" dirty="0">
                <a:solidFill>
                  <a:srgbClr val="669900"/>
                </a:solidFill>
              </a:rPr>
              <a:t>16,5%</a:t>
            </a:r>
          </a:p>
        </p:txBody>
      </p:sp>
      <p:pic>
        <p:nvPicPr>
          <p:cNvPr id="59397" name="Picture 5" descr="cliparts0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565400"/>
            <a:ext cx="1520825" cy="2016125"/>
          </a:xfrm>
        </p:spPr>
      </p:pic>
      <p:pic>
        <p:nvPicPr>
          <p:cNvPr id="59398" name="Picture 6" descr="slide0054_image061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781800" y="2060575"/>
            <a:ext cx="2362200" cy="2808288"/>
          </a:xfrm>
        </p:spPr>
      </p:pic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684213" y="50133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611188" y="5013325"/>
            <a:ext cx="1512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chemeClr val="tx1"/>
                </a:solidFill>
              </a:rPr>
              <a:t>10%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6804025" y="5084763"/>
            <a:ext cx="143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chemeClr val="tx1"/>
                </a:solidFill>
              </a:rPr>
              <a:t>22%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3995738" y="2852738"/>
            <a:ext cx="1871662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b="1">
                <a:solidFill>
                  <a:schemeClr val="tx1"/>
                </a:solidFill>
              </a:rPr>
              <a:t>&lt;</a:t>
            </a:r>
            <a:endParaRPr lang="ru-RU" sz="13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1" grpId="0"/>
      <p:bldP spid="59414" grpId="0"/>
      <p:bldP spid="59415" grpId="0"/>
      <p:bldP spid="594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КОРРЕКЦИЯ В СЕМЬЕ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113588" cy="1612900"/>
          </a:xfrm>
          <a:ln/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>
                <a:solidFill>
                  <a:srgbClr val="808000"/>
                </a:solidFill>
                <a:latin typeface="Times New Roman" pitchFamily="18" charset="0"/>
              </a:rPr>
              <a:t>При воспитании гиперактивного ребенка</a:t>
            </a:r>
            <a:r>
              <a:rPr lang="en-GB" sz="3200" b="1">
                <a:latin typeface="Times New Roman" pitchFamily="18" charset="0"/>
              </a:rPr>
              <a:t> </a:t>
            </a:r>
            <a:r>
              <a:rPr lang="en-GB" sz="3200" b="1">
                <a:solidFill>
                  <a:srgbClr val="808000"/>
                </a:solidFill>
                <a:latin typeface="Times New Roman" pitchFamily="18" charset="0"/>
              </a:rPr>
              <a:t>близкие должны избегать </a:t>
            </a:r>
            <a:r>
              <a:rPr lang="en-GB" sz="3200" b="1" u="sng">
                <a:solidFill>
                  <a:srgbClr val="808000"/>
                </a:solidFill>
                <a:latin typeface="Times New Roman" pitchFamily="18" charset="0"/>
              </a:rPr>
              <a:t>двух крайностей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3213100"/>
            <a:ext cx="4176712" cy="3240088"/>
            <a:chOff x="113" y="2024"/>
            <a:chExt cx="2586" cy="1906"/>
          </a:xfrm>
        </p:grpSpPr>
        <p:sp>
          <p:nvSpPr>
            <p:cNvPr id="9220" name="Freeform 4"/>
            <p:cNvSpPr>
              <a:spLocks noChangeArrowheads="1"/>
            </p:cNvSpPr>
            <p:nvPr/>
          </p:nvSpPr>
          <p:spPr bwMode="auto">
            <a:xfrm>
              <a:off x="113" y="2024"/>
              <a:ext cx="2586" cy="1906"/>
            </a:xfrm>
            <a:custGeom>
              <a:avLst/>
              <a:gdLst/>
              <a:ahLst/>
              <a:cxnLst>
                <a:cxn ang="0">
                  <a:pos x="5135" y="6288"/>
                </a:cxn>
                <a:cxn ang="0">
                  <a:pos x="5698" y="6304"/>
                </a:cxn>
                <a:cxn ang="0">
                  <a:pos x="6261" y="6289"/>
                </a:cxn>
                <a:cxn ang="0">
                  <a:pos x="6819" y="6243"/>
                </a:cxn>
                <a:cxn ang="0">
                  <a:pos x="7366" y="6167"/>
                </a:cxn>
                <a:cxn ang="0">
                  <a:pos x="7897" y="6061"/>
                </a:cxn>
                <a:cxn ang="0">
                  <a:pos x="8406" y="5927"/>
                </a:cxn>
                <a:cxn ang="0">
                  <a:pos x="8889" y="5766"/>
                </a:cxn>
                <a:cxn ang="0">
                  <a:pos x="9340" y="5579"/>
                </a:cxn>
                <a:cxn ang="0">
                  <a:pos x="9756" y="5368"/>
                </a:cxn>
                <a:cxn ang="0">
                  <a:pos x="10133" y="5136"/>
                </a:cxn>
                <a:cxn ang="0">
                  <a:pos x="10465" y="4884"/>
                </a:cxn>
                <a:cxn ang="0">
                  <a:pos x="10752" y="4616"/>
                </a:cxn>
                <a:cxn ang="0">
                  <a:pos x="10989" y="4333"/>
                </a:cxn>
                <a:cxn ang="0">
                  <a:pos x="11174" y="4038"/>
                </a:cxn>
                <a:cxn ang="0">
                  <a:pos x="11306" y="3735"/>
                </a:cxn>
                <a:cxn ang="0">
                  <a:pos x="11382" y="3426"/>
                </a:cxn>
                <a:cxn ang="0">
                  <a:pos x="11404" y="3115"/>
                </a:cxn>
                <a:cxn ang="0">
                  <a:pos x="11369" y="2804"/>
                </a:cxn>
                <a:cxn ang="0">
                  <a:pos x="11279" y="2496"/>
                </a:cxn>
                <a:cxn ang="0">
                  <a:pos x="11135" y="2195"/>
                </a:cxn>
                <a:cxn ang="0">
                  <a:pos x="10937" y="1903"/>
                </a:cxn>
                <a:cxn ang="0">
                  <a:pos x="10688" y="1623"/>
                </a:cxn>
                <a:cxn ang="0">
                  <a:pos x="10390" y="1358"/>
                </a:cxn>
                <a:cxn ang="0">
                  <a:pos x="10047" y="1111"/>
                </a:cxn>
                <a:cxn ang="0">
                  <a:pos x="9661" y="883"/>
                </a:cxn>
                <a:cxn ang="0">
                  <a:pos x="9236" y="678"/>
                </a:cxn>
                <a:cxn ang="0">
                  <a:pos x="8776" y="497"/>
                </a:cxn>
                <a:cxn ang="0">
                  <a:pos x="8287" y="343"/>
                </a:cxn>
                <a:cxn ang="0">
                  <a:pos x="7772" y="215"/>
                </a:cxn>
                <a:cxn ang="0">
                  <a:pos x="7237" y="116"/>
                </a:cxn>
                <a:cxn ang="0">
                  <a:pos x="6687" y="47"/>
                </a:cxn>
                <a:cxn ang="0">
                  <a:pos x="6128" y="9"/>
                </a:cxn>
                <a:cxn ang="0">
                  <a:pos x="5564" y="1"/>
                </a:cxn>
                <a:cxn ang="0">
                  <a:pos x="5001" y="24"/>
                </a:cxn>
                <a:cxn ang="0">
                  <a:pos x="4446" y="77"/>
                </a:cxn>
                <a:cxn ang="0">
                  <a:pos x="3902" y="161"/>
                </a:cxn>
                <a:cxn ang="0">
                  <a:pos x="3377" y="274"/>
                </a:cxn>
                <a:cxn ang="0">
                  <a:pos x="2874" y="415"/>
                </a:cxn>
                <a:cxn ang="0">
                  <a:pos x="2398" y="583"/>
                </a:cxn>
                <a:cxn ang="0">
                  <a:pos x="1955" y="776"/>
                </a:cxn>
                <a:cxn ang="0">
                  <a:pos x="1549" y="992"/>
                </a:cxn>
                <a:cxn ang="0">
                  <a:pos x="1183" y="1229"/>
                </a:cxn>
                <a:cxn ang="0">
                  <a:pos x="862" y="1486"/>
                </a:cxn>
                <a:cxn ang="0">
                  <a:pos x="588" y="1758"/>
                </a:cxn>
                <a:cxn ang="0">
                  <a:pos x="364" y="2044"/>
                </a:cxn>
                <a:cxn ang="0">
                  <a:pos x="192" y="2341"/>
                </a:cxn>
                <a:cxn ang="0">
                  <a:pos x="74" y="2646"/>
                </a:cxn>
                <a:cxn ang="0">
                  <a:pos x="11" y="2956"/>
                </a:cxn>
                <a:cxn ang="0">
                  <a:pos x="4" y="3268"/>
                </a:cxn>
                <a:cxn ang="0">
                  <a:pos x="52" y="3578"/>
                </a:cxn>
                <a:cxn ang="0">
                  <a:pos x="156" y="3885"/>
                </a:cxn>
                <a:cxn ang="0">
                  <a:pos x="314" y="4184"/>
                </a:cxn>
                <a:cxn ang="0">
                  <a:pos x="525" y="4473"/>
                </a:cxn>
                <a:cxn ang="0">
                  <a:pos x="786" y="4749"/>
                </a:cxn>
                <a:cxn ang="0">
                  <a:pos x="1096" y="5010"/>
                </a:cxn>
                <a:cxn ang="0">
                  <a:pos x="1451" y="5252"/>
                </a:cxn>
              </a:cxnLst>
              <a:rect l="0" t="0" r="r" b="b"/>
              <a:pathLst>
                <a:path w="11405" h="8403">
                  <a:moveTo>
                    <a:pt x="5684" y="8402"/>
                  </a:moveTo>
                  <a:lnTo>
                    <a:pt x="4855" y="6269"/>
                  </a:lnTo>
                  <a:lnTo>
                    <a:pt x="4995" y="6280"/>
                  </a:lnTo>
                  <a:lnTo>
                    <a:pt x="5135" y="6288"/>
                  </a:lnTo>
                  <a:lnTo>
                    <a:pt x="5275" y="6295"/>
                  </a:lnTo>
                  <a:lnTo>
                    <a:pt x="5416" y="6300"/>
                  </a:lnTo>
                  <a:lnTo>
                    <a:pt x="5557" y="6303"/>
                  </a:lnTo>
                  <a:lnTo>
                    <a:pt x="5698" y="6304"/>
                  </a:lnTo>
                  <a:lnTo>
                    <a:pt x="5839" y="6303"/>
                  </a:lnTo>
                  <a:lnTo>
                    <a:pt x="5980" y="6300"/>
                  </a:lnTo>
                  <a:lnTo>
                    <a:pt x="6121" y="6295"/>
                  </a:lnTo>
                  <a:lnTo>
                    <a:pt x="6261" y="6289"/>
                  </a:lnTo>
                  <a:lnTo>
                    <a:pt x="6402" y="6280"/>
                  </a:lnTo>
                  <a:lnTo>
                    <a:pt x="6541" y="6270"/>
                  </a:lnTo>
                  <a:lnTo>
                    <a:pt x="6681" y="6257"/>
                  </a:lnTo>
                  <a:lnTo>
                    <a:pt x="6819" y="6243"/>
                  </a:lnTo>
                  <a:lnTo>
                    <a:pt x="6957" y="6227"/>
                  </a:lnTo>
                  <a:lnTo>
                    <a:pt x="7095" y="6209"/>
                  </a:lnTo>
                  <a:lnTo>
                    <a:pt x="7231" y="6189"/>
                  </a:lnTo>
                  <a:lnTo>
                    <a:pt x="7366" y="6167"/>
                  </a:lnTo>
                  <a:lnTo>
                    <a:pt x="7501" y="6143"/>
                  </a:lnTo>
                  <a:lnTo>
                    <a:pt x="7634" y="6118"/>
                  </a:lnTo>
                  <a:lnTo>
                    <a:pt x="7766" y="6090"/>
                  </a:lnTo>
                  <a:lnTo>
                    <a:pt x="7897" y="6061"/>
                  </a:lnTo>
                  <a:lnTo>
                    <a:pt x="8026" y="6030"/>
                  </a:lnTo>
                  <a:lnTo>
                    <a:pt x="8154" y="5998"/>
                  </a:lnTo>
                  <a:lnTo>
                    <a:pt x="8281" y="5963"/>
                  </a:lnTo>
                  <a:lnTo>
                    <a:pt x="8406" y="5927"/>
                  </a:lnTo>
                  <a:lnTo>
                    <a:pt x="8529" y="5889"/>
                  </a:lnTo>
                  <a:lnTo>
                    <a:pt x="8651" y="5850"/>
                  </a:lnTo>
                  <a:lnTo>
                    <a:pt x="8771" y="5809"/>
                  </a:lnTo>
                  <a:lnTo>
                    <a:pt x="8889" y="5766"/>
                  </a:lnTo>
                  <a:lnTo>
                    <a:pt x="9005" y="5721"/>
                  </a:lnTo>
                  <a:lnTo>
                    <a:pt x="9119" y="5675"/>
                  </a:lnTo>
                  <a:lnTo>
                    <a:pt x="9231" y="5628"/>
                  </a:lnTo>
                  <a:lnTo>
                    <a:pt x="9340" y="5579"/>
                  </a:lnTo>
                  <a:lnTo>
                    <a:pt x="9448" y="5528"/>
                  </a:lnTo>
                  <a:lnTo>
                    <a:pt x="9553" y="5477"/>
                  </a:lnTo>
                  <a:lnTo>
                    <a:pt x="9656" y="5423"/>
                  </a:lnTo>
                  <a:lnTo>
                    <a:pt x="9756" y="5368"/>
                  </a:lnTo>
                  <a:lnTo>
                    <a:pt x="9854" y="5312"/>
                  </a:lnTo>
                  <a:lnTo>
                    <a:pt x="9950" y="5255"/>
                  </a:lnTo>
                  <a:lnTo>
                    <a:pt x="10042" y="5196"/>
                  </a:lnTo>
                  <a:lnTo>
                    <a:pt x="10133" y="5136"/>
                  </a:lnTo>
                  <a:lnTo>
                    <a:pt x="10220" y="5075"/>
                  </a:lnTo>
                  <a:lnTo>
                    <a:pt x="10305" y="5013"/>
                  </a:lnTo>
                  <a:lnTo>
                    <a:pt x="10386" y="4949"/>
                  </a:lnTo>
                  <a:lnTo>
                    <a:pt x="10465" y="4884"/>
                  </a:lnTo>
                  <a:lnTo>
                    <a:pt x="10542" y="4819"/>
                  </a:lnTo>
                  <a:lnTo>
                    <a:pt x="10615" y="4752"/>
                  </a:lnTo>
                  <a:lnTo>
                    <a:pt x="10685" y="4684"/>
                  </a:lnTo>
                  <a:lnTo>
                    <a:pt x="10752" y="4616"/>
                  </a:lnTo>
                  <a:lnTo>
                    <a:pt x="10816" y="4546"/>
                  </a:lnTo>
                  <a:lnTo>
                    <a:pt x="10877" y="4476"/>
                  </a:lnTo>
                  <a:lnTo>
                    <a:pt x="10934" y="4405"/>
                  </a:lnTo>
                  <a:lnTo>
                    <a:pt x="10989" y="4333"/>
                  </a:lnTo>
                  <a:lnTo>
                    <a:pt x="11040" y="4260"/>
                  </a:lnTo>
                  <a:lnTo>
                    <a:pt x="11088" y="4187"/>
                  </a:lnTo>
                  <a:lnTo>
                    <a:pt x="11133" y="4113"/>
                  </a:lnTo>
                  <a:lnTo>
                    <a:pt x="11174" y="4038"/>
                  </a:lnTo>
                  <a:lnTo>
                    <a:pt x="11212" y="3963"/>
                  </a:lnTo>
                  <a:lnTo>
                    <a:pt x="11246" y="3888"/>
                  </a:lnTo>
                  <a:lnTo>
                    <a:pt x="11278" y="3812"/>
                  </a:lnTo>
                  <a:lnTo>
                    <a:pt x="11306" y="3735"/>
                  </a:lnTo>
                  <a:lnTo>
                    <a:pt x="11330" y="3658"/>
                  </a:lnTo>
                  <a:lnTo>
                    <a:pt x="11351" y="3581"/>
                  </a:lnTo>
                  <a:lnTo>
                    <a:pt x="11368" y="3504"/>
                  </a:lnTo>
                  <a:lnTo>
                    <a:pt x="11382" y="3426"/>
                  </a:lnTo>
                  <a:lnTo>
                    <a:pt x="11393" y="3349"/>
                  </a:lnTo>
                  <a:lnTo>
                    <a:pt x="11400" y="3271"/>
                  </a:lnTo>
                  <a:lnTo>
                    <a:pt x="11404" y="3193"/>
                  </a:lnTo>
                  <a:lnTo>
                    <a:pt x="11404" y="3115"/>
                  </a:lnTo>
                  <a:lnTo>
                    <a:pt x="11400" y="3037"/>
                  </a:lnTo>
                  <a:lnTo>
                    <a:pt x="11393" y="2959"/>
                  </a:lnTo>
                  <a:lnTo>
                    <a:pt x="11383" y="2881"/>
                  </a:lnTo>
                  <a:lnTo>
                    <a:pt x="11369" y="2804"/>
                  </a:lnTo>
                  <a:lnTo>
                    <a:pt x="11352" y="2726"/>
                  </a:lnTo>
                  <a:lnTo>
                    <a:pt x="11331" y="2649"/>
                  </a:lnTo>
                  <a:lnTo>
                    <a:pt x="11307" y="2572"/>
                  </a:lnTo>
                  <a:lnTo>
                    <a:pt x="11279" y="2496"/>
                  </a:lnTo>
                  <a:lnTo>
                    <a:pt x="11248" y="2420"/>
                  </a:lnTo>
                  <a:lnTo>
                    <a:pt x="11214" y="2344"/>
                  </a:lnTo>
                  <a:lnTo>
                    <a:pt x="11176" y="2269"/>
                  </a:lnTo>
                  <a:lnTo>
                    <a:pt x="11135" y="2195"/>
                  </a:lnTo>
                  <a:lnTo>
                    <a:pt x="11090" y="2121"/>
                  </a:lnTo>
                  <a:lnTo>
                    <a:pt x="11042" y="2047"/>
                  </a:lnTo>
                  <a:lnTo>
                    <a:pt x="10991" y="1974"/>
                  </a:lnTo>
                  <a:lnTo>
                    <a:pt x="10937" y="1903"/>
                  </a:lnTo>
                  <a:lnTo>
                    <a:pt x="10879" y="1831"/>
                  </a:lnTo>
                  <a:lnTo>
                    <a:pt x="10819" y="1761"/>
                  </a:lnTo>
                  <a:lnTo>
                    <a:pt x="10755" y="1691"/>
                  </a:lnTo>
                  <a:lnTo>
                    <a:pt x="10688" y="1623"/>
                  </a:lnTo>
                  <a:lnTo>
                    <a:pt x="10618" y="1555"/>
                  </a:lnTo>
                  <a:lnTo>
                    <a:pt x="10545" y="1488"/>
                  </a:lnTo>
                  <a:lnTo>
                    <a:pt x="10469" y="1423"/>
                  </a:lnTo>
                  <a:lnTo>
                    <a:pt x="10390" y="1358"/>
                  </a:lnTo>
                  <a:lnTo>
                    <a:pt x="10309" y="1294"/>
                  </a:lnTo>
                  <a:lnTo>
                    <a:pt x="10224" y="1232"/>
                  </a:lnTo>
                  <a:lnTo>
                    <a:pt x="10137" y="1171"/>
                  </a:lnTo>
                  <a:lnTo>
                    <a:pt x="10047" y="1111"/>
                  </a:lnTo>
                  <a:lnTo>
                    <a:pt x="9954" y="1052"/>
                  </a:lnTo>
                  <a:lnTo>
                    <a:pt x="9859" y="994"/>
                  </a:lnTo>
                  <a:lnTo>
                    <a:pt x="9761" y="938"/>
                  </a:lnTo>
                  <a:lnTo>
                    <a:pt x="9661" y="883"/>
                  </a:lnTo>
                  <a:lnTo>
                    <a:pt x="9558" y="830"/>
                  </a:lnTo>
                  <a:lnTo>
                    <a:pt x="9453" y="778"/>
                  </a:lnTo>
                  <a:lnTo>
                    <a:pt x="9345" y="727"/>
                  </a:lnTo>
                  <a:lnTo>
                    <a:pt x="9236" y="678"/>
                  </a:lnTo>
                  <a:lnTo>
                    <a:pt x="9124" y="631"/>
                  </a:lnTo>
                  <a:lnTo>
                    <a:pt x="9010" y="585"/>
                  </a:lnTo>
                  <a:lnTo>
                    <a:pt x="8894" y="540"/>
                  </a:lnTo>
                  <a:lnTo>
                    <a:pt x="8776" y="497"/>
                  </a:lnTo>
                  <a:lnTo>
                    <a:pt x="8657" y="456"/>
                  </a:lnTo>
                  <a:lnTo>
                    <a:pt x="8535" y="417"/>
                  </a:lnTo>
                  <a:lnTo>
                    <a:pt x="8412" y="379"/>
                  </a:lnTo>
                  <a:lnTo>
                    <a:pt x="8287" y="343"/>
                  </a:lnTo>
                  <a:lnTo>
                    <a:pt x="8161" y="308"/>
                  </a:lnTo>
                  <a:lnTo>
                    <a:pt x="8033" y="275"/>
                  </a:lnTo>
                  <a:lnTo>
                    <a:pt x="7903" y="244"/>
                  </a:lnTo>
                  <a:lnTo>
                    <a:pt x="7772" y="215"/>
                  </a:lnTo>
                  <a:lnTo>
                    <a:pt x="7640" y="188"/>
                  </a:lnTo>
                  <a:lnTo>
                    <a:pt x="7507" y="162"/>
                  </a:lnTo>
                  <a:lnTo>
                    <a:pt x="7373" y="138"/>
                  </a:lnTo>
                  <a:lnTo>
                    <a:pt x="7237" y="116"/>
                  </a:lnTo>
                  <a:lnTo>
                    <a:pt x="7101" y="96"/>
                  </a:lnTo>
                  <a:lnTo>
                    <a:pt x="6964" y="78"/>
                  </a:lnTo>
                  <a:lnTo>
                    <a:pt x="6826" y="62"/>
                  </a:lnTo>
                  <a:lnTo>
                    <a:pt x="6687" y="47"/>
                  </a:lnTo>
                  <a:lnTo>
                    <a:pt x="6548" y="35"/>
                  </a:lnTo>
                  <a:lnTo>
                    <a:pt x="6408" y="24"/>
                  </a:lnTo>
                  <a:lnTo>
                    <a:pt x="6268" y="16"/>
                  </a:lnTo>
                  <a:lnTo>
                    <a:pt x="6128" y="9"/>
                  </a:lnTo>
                  <a:lnTo>
                    <a:pt x="5987" y="4"/>
                  </a:lnTo>
                  <a:lnTo>
                    <a:pt x="5846" y="1"/>
                  </a:lnTo>
                  <a:lnTo>
                    <a:pt x="5705" y="0"/>
                  </a:lnTo>
                  <a:lnTo>
                    <a:pt x="5564" y="1"/>
                  </a:lnTo>
                  <a:lnTo>
                    <a:pt x="5423" y="4"/>
                  </a:lnTo>
                  <a:lnTo>
                    <a:pt x="5282" y="9"/>
                  </a:lnTo>
                  <a:lnTo>
                    <a:pt x="5142" y="15"/>
                  </a:lnTo>
                  <a:lnTo>
                    <a:pt x="5001" y="24"/>
                  </a:lnTo>
                  <a:lnTo>
                    <a:pt x="4862" y="34"/>
                  </a:lnTo>
                  <a:lnTo>
                    <a:pt x="4722" y="47"/>
                  </a:lnTo>
                  <a:lnTo>
                    <a:pt x="4584" y="61"/>
                  </a:lnTo>
                  <a:lnTo>
                    <a:pt x="4446" y="77"/>
                  </a:lnTo>
                  <a:lnTo>
                    <a:pt x="4309" y="96"/>
                  </a:lnTo>
                  <a:lnTo>
                    <a:pt x="4172" y="116"/>
                  </a:lnTo>
                  <a:lnTo>
                    <a:pt x="4037" y="137"/>
                  </a:lnTo>
                  <a:lnTo>
                    <a:pt x="3902" y="161"/>
                  </a:lnTo>
                  <a:lnTo>
                    <a:pt x="3769" y="187"/>
                  </a:lnTo>
                  <a:lnTo>
                    <a:pt x="3637" y="214"/>
                  </a:lnTo>
                  <a:lnTo>
                    <a:pt x="3506" y="243"/>
                  </a:lnTo>
                  <a:lnTo>
                    <a:pt x="3377" y="274"/>
                  </a:lnTo>
                  <a:lnTo>
                    <a:pt x="3249" y="307"/>
                  </a:lnTo>
                  <a:lnTo>
                    <a:pt x="3122" y="341"/>
                  </a:lnTo>
                  <a:lnTo>
                    <a:pt x="2997" y="377"/>
                  </a:lnTo>
                  <a:lnTo>
                    <a:pt x="2874" y="415"/>
                  </a:lnTo>
                  <a:lnTo>
                    <a:pt x="2752" y="455"/>
                  </a:lnTo>
                  <a:lnTo>
                    <a:pt x="2632" y="496"/>
                  </a:lnTo>
                  <a:lnTo>
                    <a:pt x="2514" y="539"/>
                  </a:lnTo>
                  <a:lnTo>
                    <a:pt x="2398" y="583"/>
                  </a:lnTo>
                  <a:lnTo>
                    <a:pt x="2284" y="629"/>
                  </a:lnTo>
                  <a:lnTo>
                    <a:pt x="2173" y="676"/>
                  </a:lnTo>
                  <a:lnTo>
                    <a:pt x="2063" y="725"/>
                  </a:lnTo>
                  <a:lnTo>
                    <a:pt x="1955" y="776"/>
                  </a:lnTo>
                  <a:lnTo>
                    <a:pt x="1850" y="828"/>
                  </a:lnTo>
                  <a:lnTo>
                    <a:pt x="1747" y="881"/>
                  </a:lnTo>
                  <a:lnTo>
                    <a:pt x="1647" y="936"/>
                  </a:lnTo>
                  <a:lnTo>
                    <a:pt x="1549" y="992"/>
                  </a:lnTo>
                  <a:lnTo>
                    <a:pt x="1454" y="1050"/>
                  </a:lnTo>
                  <a:lnTo>
                    <a:pt x="1361" y="1108"/>
                  </a:lnTo>
                  <a:lnTo>
                    <a:pt x="1271" y="1168"/>
                  </a:lnTo>
                  <a:lnTo>
                    <a:pt x="1183" y="1229"/>
                  </a:lnTo>
                  <a:lnTo>
                    <a:pt x="1099" y="1292"/>
                  </a:lnTo>
                  <a:lnTo>
                    <a:pt x="1017" y="1355"/>
                  </a:lnTo>
                  <a:lnTo>
                    <a:pt x="938" y="1420"/>
                  </a:lnTo>
                  <a:lnTo>
                    <a:pt x="862" y="1486"/>
                  </a:lnTo>
                  <a:lnTo>
                    <a:pt x="789" y="1552"/>
                  </a:lnTo>
                  <a:lnTo>
                    <a:pt x="719" y="1620"/>
                  </a:lnTo>
                  <a:lnTo>
                    <a:pt x="652" y="1689"/>
                  </a:lnTo>
                  <a:lnTo>
                    <a:pt x="588" y="1758"/>
                  </a:lnTo>
                  <a:lnTo>
                    <a:pt x="527" y="1828"/>
                  </a:lnTo>
                  <a:lnTo>
                    <a:pt x="469" y="1900"/>
                  </a:lnTo>
                  <a:lnTo>
                    <a:pt x="415" y="1972"/>
                  </a:lnTo>
                  <a:lnTo>
                    <a:pt x="364" y="2044"/>
                  </a:lnTo>
                  <a:lnTo>
                    <a:pt x="316" y="2118"/>
                  </a:lnTo>
                  <a:lnTo>
                    <a:pt x="271" y="2192"/>
                  </a:lnTo>
                  <a:lnTo>
                    <a:pt x="230" y="2266"/>
                  </a:lnTo>
                  <a:lnTo>
                    <a:pt x="192" y="2341"/>
                  </a:lnTo>
                  <a:lnTo>
                    <a:pt x="157" y="2417"/>
                  </a:lnTo>
                  <a:lnTo>
                    <a:pt x="126" y="2493"/>
                  </a:lnTo>
                  <a:lnTo>
                    <a:pt x="98" y="2569"/>
                  </a:lnTo>
                  <a:lnTo>
                    <a:pt x="74" y="2646"/>
                  </a:lnTo>
                  <a:lnTo>
                    <a:pt x="53" y="2723"/>
                  </a:lnTo>
                  <a:lnTo>
                    <a:pt x="36" y="2801"/>
                  </a:lnTo>
                  <a:lnTo>
                    <a:pt x="22" y="2878"/>
                  </a:lnTo>
                  <a:lnTo>
                    <a:pt x="11" y="2956"/>
                  </a:lnTo>
                  <a:lnTo>
                    <a:pt x="4" y="3034"/>
                  </a:lnTo>
                  <a:lnTo>
                    <a:pt x="0" y="3112"/>
                  </a:lnTo>
                  <a:lnTo>
                    <a:pt x="0" y="3190"/>
                  </a:lnTo>
                  <a:lnTo>
                    <a:pt x="4" y="3268"/>
                  </a:lnTo>
                  <a:lnTo>
                    <a:pt x="11" y="3346"/>
                  </a:lnTo>
                  <a:lnTo>
                    <a:pt x="21" y="3423"/>
                  </a:lnTo>
                  <a:lnTo>
                    <a:pt x="35" y="3501"/>
                  </a:lnTo>
                  <a:lnTo>
                    <a:pt x="52" y="3578"/>
                  </a:lnTo>
                  <a:lnTo>
                    <a:pt x="73" y="3655"/>
                  </a:lnTo>
                  <a:lnTo>
                    <a:pt x="97" y="3732"/>
                  </a:lnTo>
                  <a:lnTo>
                    <a:pt x="125" y="3809"/>
                  </a:lnTo>
                  <a:lnTo>
                    <a:pt x="156" y="3885"/>
                  </a:lnTo>
                  <a:lnTo>
                    <a:pt x="191" y="3960"/>
                  </a:lnTo>
                  <a:lnTo>
                    <a:pt x="229" y="4035"/>
                  </a:lnTo>
                  <a:lnTo>
                    <a:pt x="270" y="4110"/>
                  </a:lnTo>
                  <a:lnTo>
                    <a:pt x="314" y="4184"/>
                  </a:lnTo>
                  <a:lnTo>
                    <a:pt x="362" y="4257"/>
                  </a:lnTo>
                  <a:lnTo>
                    <a:pt x="413" y="4330"/>
                  </a:lnTo>
                  <a:lnTo>
                    <a:pt x="468" y="4402"/>
                  </a:lnTo>
                  <a:lnTo>
                    <a:pt x="525" y="4473"/>
                  </a:lnTo>
                  <a:lnTo>
                    <a:pt x="586" y="4544"/>
                  </a:lnTo>
                  <a:lnTo>
                    <a:pt x="650" y="4613"/>
                  </a:lnTo>
                  <a:lnTo>
                    <a:pt x="717" y="4682"/>
                  </a:lnTo>
                  <a:lnTo>
                    <a:pt x="786" y="4749"/>
                  </a:lnTo>
                  <a:lnTo>
                    <a:pt x="859" y="4816"/>
                  </a:lnTo>
                  <a:lnTo>
                    <a:pt x="935" y="4882"/>
                  </a:lnTo>
                  <a:lnTo>
                    <a:pt x="1014" y="4946"/>
                  </a:lnTo>
                  <a:lnTo>
                    <a:pt x="1096" y="5010"/>
                  </a:lnTo>
                  <a:lnTo>
                    <a:pt x="1181" y="5072"/>
                  </a:lnTo>
                  <a:lnTo>
                    <a:pt x="1268" y="5134"/>
                  </a:lnTo>
                  <a:lnTo>
                    <a:pt x="1358" y="5194"/>
                  </a:lnTo>
                  <a:lnTo>
                    <a:pt x="1451" y="5252"/>
                  </a:lnTo>
                  <a:lnTo>
                    <a:pt x="1546" y="5310"/>
                  </a:lnTo>
                  <a:lnTo>
                    <a:pt x="5684" y="8402"/>
                  </a:lnTo>
                </a:path>
              </a:pathLst>
            </a:custGeom>
            <a:solidFill>
              <a:srgbClr val="CCCC99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492" y="2233"/>
              <a:ext cx="2075" cy="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 err="1">
                  <a:solidFill>
                    <a:schemeClr val="tx1"/>
                  </a:solidFill>
                </a:rPr>
                <a:t>Проявление</a:t>
              </a:r>
              <a:r>
                <a:rPr lang="en-GB" sz="2400" b="1" dirty="0">
                  <a:solidFill>
                    <a:schemeClr val="tx1"/>
                  </a:solidFill>
                </a:rPr>
                <a:t> </a:t>
              </a:r>
              <a:r>
                <a:rPr lang="en-GB" sz="2400" b="1" dirty="0" err="1">
                  <a:solidFill>
                    <a:schemeClr val="tx1"/>
                  </a:solidFill>
                </a:rPr>
                <a:t>чрезмерной</a:t>
              </a:r>
              <a:r>
                <a:rPr lang="en-GB" sz="2400" b="1" dirty="0">
                  <a:solidFill>
                    <a:schemeClr val="tx1"/>
                  </a:solidFill>
                </a:rPr>
                <a:t> </a:t>
              </a:r>
              <a:r>
                <a:rPr lang="en-GB" sz="2400" b="1" dirty="0" err="1">
                  <a:solidFill>
                    <a:schemeClr val="tx1"/>
                  </a:solidFill>
                </a:rPr>
                <a:t>жалости</a:t>
              </a:r>
              <a:r>
                <a:rPr lang="en-GB" sz="2400" b="1" dirty="0">
                  <a:solidFill>
                    <a:schemeClr val="tx1"/>
                  </a:solidFill>
                </a:rPr>
                <a:t> и </a:t>
              </a:r>
              <a:r>
                <a:rPr lang="en-GB" sz="2400" b="1" dirty="0" err="1">
                  <a:solidFill>
                    <a:schemeClr val="tx1"/>
                  </a:solidFill>
                </a:rPr>
                <a:t>вседозволенности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787900" y="3284538"/>
            <a:ext cx="4356100" cy="3168650"/>
            <a:chOff x="3129" y="2069"/>
            <a:chExt cx="2631" cy="1906"/>
          </a:xfrm>
        </p:grpSpPr>
        <p:sp>
          <p:nvSpPr>
            <p:cNvPr id="9223" name="Freeform 7"/>
            <p:cNvSpPr>
              <a:spLocks noChangeArrowheads="1"/>
            </p:cNvSpPr>
            <p:nvPr/>
          </p:nvSpPr>
          <p:spPr bwMode="auto">
            <a:xfrm>
              <a:off x="3129" y="2069"/>
              <a:ext cx="2631" cy="1906"/>
            </a:xfrm>
            <a:custGeom>
              <a:avLst/>
              <a:gdLst/>
              <a:ahLst/>
              <a:cxnLst>
                <a:cxn ang="0">
                  <a:pos x="5224" y="6292"/>
                </a:cxn>
                <a:cxn ang="0">
                  <a:pos x="5797" y="6308"/>
                </a:cxn>
                <a:cxn ang="0">
                  <a:pos x="6370" y="6293"/>
                </a:cxn>
                <a:cxn ang="0">
                  <a:pos x="6938" y="6247"/>
                </a:cxn>
                <a:cxn ang="0">
                  <a:pos x="7494" y="6171"/>
                </a:cxn>
                <a:cxn ang="0">
                  <a:pos x="8034" y="6065"/>
                </a:cxn>
                <a:cxn ang="0">
                  <a:pos x="8552" y="5931"/>
                </a:cxn>
                <a:cxn ang="0">
                  <a:pos x="9043" y="5770"/>
                </a:cxn>
                <a:cxn ang="0">
                  <a:pos x="9502" y="5583"/>
                </a:cxn>
                <a:cxn ang="0">
                  <a:pos x="9925" y="5372"/>
                </a:cxn>
                <a:cxn ang="0">
                  <a:pos x="10308" y="5140"/>
                </a:cxn>
                <a:cxn ang="0">
                  <a:pos x="10647" y="4888"/>
                </a:cxn>
                <a:cxn ang="0">
                  <a:pos x="10938" y="4619"/>
                </a:cxn>
                <a:cxn ang="0">
                  <a:pos x="11179" y="4336"/>
                </a:cxn>
                <a:cxn ang="0">
                  <a:pos x="11368" y="4041"/>
                </a:cxn>
                <a:cxn ang="0">
                  <a:pos x="11502" y="3738"/>
                </a:cxn>
                <a:cxn ang="0">
                  <a:pos x="11580" y="3429"/>
                </a:cxn>
                <a:cxn ang="0">
                  <a:pos x="11602" y="3117"/>
                </a:cxn>
                <a:cxn ang="0">
                  <a:pos x="11567" y="2806"/>
                </a:cxn>
                <a:cxn ang="0">
                  <a:pos x="11475" y="2498"/>
                </a:cxn>
                <a:cxn ang="0">
                  <a:pos x="11328" y="2196"/>
                </a:cxn>
                <a:cxn ang="0">
                  <a:pos x="11127" y="1904"/>
                </a:cxn>
                <a:cxn ang="0">
                  <a:pos x="10874" y="1624"/>
                </a:cxn>
                <a:cxn ang="0">
                  <a:pos x="10571" y="1359"/>
                </a:cxn>
                <a:cxn ang="0">
                  <a:pos x="10222" y="1112"/>
                </a:cxn>
                <a:cxn ang="0">
                  <a:pos x="9829" y="884"/>
                </a:cxn>
                <a:cxn ang="0">
                  <a:pos x="9397" y="679"/>
                </a:cxn>
                <a:cxn ang="0">
                  <a:pos x="8929" y="498"/>
                </a:cxn>
                <a:cxn ang="0">
                  <a:pos x="8432" y="343"/>
                </a:cxn>
                <a:cxn ang="0">
                  <a:pos x="7908" y="215"/>
                </a:cxn>
                <a:cxn ang="0">
                  <a:pos x="7364" y="117"/>
                </a:cxn>
                <a:cxn ang="0">
                  <a:pos x="6804" y="48"/>
                </a:cxn>
                <a:cxn ang="0">
                  <a:pos x="6235" y="9"/>
                </a:cxn>
                <a:cxn ang="0">
                  <a:pos x="5661" y="1"/>
                </a:cxn>
                <a:cxn ang="0">
                  <a:pos x="5089" y="24"/>
                </a:cxn>
                <a:cxn ang="0">
                  <a:pos x="4524" y="77"/>
                </a:cxn>
                <a:cxn ang="0">
                  <a:pos x="3971" y="161"/>
                </a:cxn>
                <a:cxn ang="0">
                  <a:pos x="3436" y="274"/>
                </a:cxn>
                <a:cxn ang="0">
                  <a:pos x="2924" y="415"/>
                </a:cxn>
                <a:cxn ang="0">
                  <a:pos x="2441" y="583"/>
                </a:cxn>
                <a:cxn ang="0">
                  <a:pos x="1990" y="776"/>
                </a:cxn>
                <a:cxn ang="0">
                  <a:pos x="1577" y="992"/>
                </a:cxn>
                <a:cxn ang="0">
                  <a:pos x="1205" y="1230"/>
                </a:cxn>
                <a:cxn ang="0">
                  <a:pos x="877" y="1486"/>
                </a:cxn>
                <a:cxn ang="0">
                  <a:pos x="599" y="1759"/>
                </a:cxn>
                <a:cxn ang="0">
                  <a:pos x="370" y="2045"/>
                </a:cxn>
                <a:cxn ang="0">
                  <a:pos x="196" y="2342"/>
                </a:cxn>
                <a:cxn ang="0">
                  <a:pos x="75" y="2647"/>
                </a:cxn>
                <a:cxn ang="0">
                  <a:pos x="11" y="2957"/>
                </a:cxn>
                <a:cxn ang="0">
                  <a:pos x="4" y="3269"/>
                </a:cxn>
                <a:cxn ang="0">
                  <a:pos x="53" y="3580"/>
                </a:cxn>
                <a:cxn ang="0">
                  <a:pos x="159" y="3887"/>
                </a:cxn>
                <a:cxn ang="0">
                  <a:pos x="319" y="4186"/>
                </a:cxn>
                <a:cxn ang="0">
                  <a:pos x="534" y="4475"/>
                </a:cxn>
                <a:cxn ang="0">
                  <a:pos x="799" y="4752"/>
                </a:cxn>
                <a:cxn ang="0">
                  <a:pos x="1114" y="5013"/>
                </a:cxn>
                <a:cxn ang="0">
                  <a:pos x="1475" y="5255"/>
                </a:cxn>
              </a:cxnLst>
              <a:rect l="0" t="0" r="r" b="b"/>
              <a:pathLst>
                <a:path w="11603" h="8407">
                  <a:moveTo>
                    <a:pt x="5783" y="8406"/>
                  </a:moveTo>
                  <a:lnTo>
                    <a:pt x="4939" y="6273"/>
                  </a:lnTo>
                  <a:lnTo>
                    <a:pt x="5081" y="6284"/>
                  </a:lnTo>
                  <a:lnTo>
                    <a:pt x="5224" y="6292"/>
                  </a:lnTo>
                  <a:lnTo>
                    <a:pt x="5367" y="6299"/>
                  </a:lnTo>
                  <a:lnTo>
                    <a:pt x="5510" y="6304"/>
                  </a:lnTo>
                  <a:lnTo>
                    <a:pt x="5653" y="6307"/>
                  </a:lnTo>
                  <a:lnTo>
                    <a:pt x="5797" y="6308"/>
                  </a:lnTo>
                  <a:lnTo>
                    <a:pt x="5940" y="6307"/>
                  </a:lnTo>
                  <a:lnTo>
                    <a:pt x="6084" y="6304"/>
                  </a:lnTo>
                  <a:lnTo>
                    <a:pt x="6227" y="6299"/>
                  </a:lnTo>
                  <a:lnTo>
                    <a:pt x="6370" y="6293"/>
                  </a:lnTo>
                  <a:lnTo>
                    <a:pt x="6513" y="6284"/>
                  </a:lnTo>
                  <a:lnTo>
                    <a:pt x="6655" y="6274"/>
                  </a:lnTo>
                  <a:lnTo>
                    <a:pt x="6797" y="6261"/>
                  </a:lnTo>
                  <a:lnTo>
                    <a:pt x="6938" y="6247"/>
                  </a:lnTo>
                  <a:lnTo>
                    <a:pt x="7078" y="6231"/>
                  </a:lnTo>
                  <a:lnTo>
                    <a:pt x="7217" y="6213"/>
                  </a:lnTo>
                  <a:lnTo>
                    <a:pt x="7356" y="6193"/>
                  </a:lnTo>
                  <a:lnTo>
                    <a:pt x="7494" y="6171"/>
                  </a:lnTo>
                  <a:lnTo>
                    <a:pt x="7631" y="6147"/>
                  </a:lnTo>
                  <a:lnTo>
                    <a:pt x="7766" y="6121"/>
                  </a:lnTo>
                  <a:lnTo>
                    <a:pt x="7901" y="6094"/>
                  </a:lnTo>
                  <a:lnTo>
                    <a:pt x="8034" y="6065"/>
                  </a:lnTo>
                  <a:lnTo>
                    <a:pt x="8166" y="6034"/>
                  </a:lnTo>
                  <a:lnTo>
                    <a:pt x="8296" y="6001"/>
                  </a:lnTo>
                  <a:lnTo>
                    <a:pt x="8425" y="5967"/>
                  </a:lnTo>
                  <a:lnTo>
                    <a:pt x="8552" y="5931"/>
                  </a:lnTo>
                  <a:lnTo>
                    <a:pt x="8677" y="5893"/>
                  </a:lnTo>
                  <a:lnTo>
                    <a:pt x="8801" y="5853"/>
                  </a:lnTo>
                  <a:lnTo>
                    <a:pt x="8923" y="5812"/>
                  </a:lnTo>
                  <a:lnTo>
                    <a:pt x="9043" y="5770"/>
                  </a:lnTo>
                  <a:lnTo>
                    <a:pt x="9161" y="5725"/>
                  </a:lnTo>
                  <a:lnTo>
                    <a:pt x="9277" y="5679"/>
                  </a:lnTo>
                  <a:lnTo>
                    <a:pt x="9391" y="5632"/>
                  </a:lnTo>
                  <a:lnTo>
                    <a:pt x="9502" y="5583"/>
                  </a:lnTo>
                  <a:lnTo>
                    <a:pt x="9612" y="5532"/>
                  </a:lnTo>
                  <a:lnTo>
                    <a:pt x="9719" y="5480"/>
                  </a:lnTo>
                  <a:lnTo>
                    <a:pt x="9823" y="5427"/>
                  </a:lnTo>
                  <a:lnTo>
                    <a:pt x="9925" y="5372"/>
                  </a:lnTo>
                  <a:lnTo>
                    <a:pt x="10025" y="5316"/>
                  </a:lnTo>
                  <a:lnTo>
                    <a:pt x="10122" y="5258"/>
                  </a:lnTo>
                  <a:lnTo>
                    <a:pt x="10217" y="5200"/>
                  </a:lnTo>
                  <a:lnTo>
                    <a:pt x="10308" y="5140"/>
                  </a:lnTo>
                  <a:lnTo>
                    <a:pt x="10397" y="5078"/>
                  </a:lnTo>
                  <a:lnTo>
                    <a:pt x="10483" y="5016"/>
                  </a:lnTo>
                  <a:lnTo>
                    <a:pt x="10567" y="4952"/>
                  </a:lnTo>
                  <a:lnTo>
                    <a:pt x="10647" y="4888"/>
                  </a:lnTo>
                  <a:lnTo>
                    <a:pt x="10724" y="4822"/>
                  </a:lnTo>
                  <a:lnTo>
                    <a:pt x="10799" y="4755"/>
                  </a:lnTo>
                  <a:lnTo>
                    <a:pt x="10870" y="4688"/>
                  </a:lnTo>
                  <a:lnTo>
                    <a:pt x="10938" y="4619"/>
                  </a:lnTo>
                  <a:lnTo>
                    <a:pt x="11003" y="4549"/>
                  </a:lnTo>
                  <a:lnTo>
                    <a:pt x="11065" y="4479"/>
                  </a:lnTo>
                  <a:lnTo>
                    <a:pt x="11124" y="4408"/>
                  </a:lnTo>
                  <a:lnTo>
                    <a:pt x="11179" y="4336"/>
                  </a:lnTo>
                  <a:lnTo>
                    <a:pt x="11231" y="4263"/>
                  </a:lnTo>
                  <a:lnTo>
                    <a:pt x="11280" y="4190"/>
                  </a:lnTo>
                  <a:lnTo>
                    <a:pt x="11326" y="4116"/>
                  </a:lnTo>
                  <a:lnTo>
                    <a:pt x="11368" y="4041"/>
                  </a:lnTo>
                  <a:lnTo>
                    <a:pt x="11406" y="3966"/>
                  </a:lnTo>
                  <a:lnTo>
                    <a:pt x="11442" y="3890"/>
                  </a:lnTo>
                  <a:lnTo>
                    <a:pt x="11473" y="3814"/>
                  </a:lnTo>
                  <a:lnTo>
                    <a:pt x="11502" y="3738"/>
                  </a:lnTo>
                  <a:lnTo>
                    <a:pt x="11527" y="3661"/>
                  </a:lnTo>
                  <a:lnTo>
                    <a:pt x="11548" y="3584"/>
                  </a:lnTo>
                  <a:lnTo>
                    <a:pt x="11566" y="3506"/>
                  </a:lnTo>
                  <a:lnTo>
                    <a:pt x="11580" y="3429"/>
                  </a:lnTo>
                  <a:lnTo>
                    <a:pt x="11591" y="3351"/>
                  </a:lnTo>
                  <a:lnTo>
                    <a:pt x="11598" y="3273"/>
                  </a:lnTo>
                  <a:lnTo>
                    <a:pt x="11602" y="3195"/>
                  </a:lnTo>
                  <a:lnTo>
                    <a:pt x="11602" y="3117"/>
                  </a:lnTo>
                  <a:lnTo>
                    <a:pt x="11598" y="3039"/>
                  </a:lnTo>
                  <a:lnTo>
                    <a:pt x="11591" y="2961"/>
                  </a:lnTo>
                  <a:lnTo>
                    <a:pt x="11581" y="2883"/>
                  </a:lnTo>
                  <a:lnTo>
                    <a:pt x="11567" y="2806"/>
                  </a:lnTo>
                  <a:lnTo>
                    <a:pt x="11549" y="2728"/>
                  </a:lnTo>
                  <a:lnTo>
                    <a:pt x="11528" y="2651"/>
                  </a:lnTo>
                  <a:lnTo>
                    <a:pt x="11503" y="2574"/>
                  </a:lnTo>
                  <a:lnTo>
                    <a:pt x="11475" y="2498"/>
                  </a:lnTo>
                  <a:lnTo>
                    <a:pt x="11443" y="2422"/>
                  </a:lnTo>
                  <a:lnTo>
                    <a:pt x="11408" y="2346"/>
                  </a:lnTo>
                  <a:lnTo>
                    <a:pt x="11370" y="2271"/>
                  </a:lnTo>
                  <a:lnTo>
                    <a:pt x="11328" y="2196"/>
                  </a:lnTo>
                  <a:lnTo>
                    <a:pt x="11283" y="2122"/>
                  </a:lnTo>
                  <a:lnTo>
                    <a:pt x="11234" y="2049"/>
                  </a:lnTo>
                  <a:lnTo>
                    <a:pt x="11182" y="1976"/>
                  </a:lnTo>
                  <a:lnTo>
                    <a:pt x="11127" y="1904"/>
                  </a:lnTo>
                  <a:lnTo>
                    <a:pt x="11068" y="1833"/>
                  </a:lnTo>
                  <a:lnTo>
                    <a:pt x="11007" y="1762"/>
                  </a:lnTo>
                  <a:lnTo>
                    <a:pt x="10942" y="1693"/>
                  </a:lnTo>
                  <a:lnTo>
                    <a:pt x="10874" y="1624"/>
                  </a:lnTo>
                  <a:lnTo>
                    <a:pt x="10803" y="1556"/>
                  </a:lnTo>
                  <a:lnTo>
                    <a:pt x="10728" y="1490"/>
                  </a:lnTo>
                  <a:lnTo>
                    <a:pt x="10651" y="1424"/>
                  </a:lnTo>
                  <a:lnTo>
                    <a:pt x="10571" y="1359"/>
                  </a:lnTo>
                  <a:lnTo>
                    <a:pt x="10488" y="1296"/>
                  </a:lnTo>
                  <a:lnTo>
                    <a:pt x="10402" y="1233"/>
                  </a:lnTo>
                  <a:lnTo>
                    <a:pt x="10313" y="1172"/>
                  </a:lnTo>
                  <a:lnTo>
                    <a:pt x="10222" y="1112"/>
                  </a:lnTo>
                  <a:lnTo>
                    <a:pt x="10127" y="1053"/>
                  </a:lnTo>
                  <a:lnTo>
                    <a:pt x="10030" y="995"/>
                  </a:lnTo>
                  <a:lnTo>
                    <a:pt x="9931" y="939"/>
                  </a:lnTo>
                  <a:lnTo>
                    <a:pt x="9829" y="884"/>
                  </a:lnTo>
                  <a:lnTo>
                    <a:pt x="9724" y="831"/>
                  </a:lnTo>
                  <a:lnTo>
                    <a:pt x="9617" y="779"/>
                  </a:lnTo>
                  <a:lnTo>
                    <a:pt x="9508" y="728"/>
                  </a:lnTo>
                  <a:lnTo>
                    <a:pt x="9397" y="679"/>
                  </a:lnTo>
                  <a:lnTo>
                    <a:pt x="9283" y="631"/>
                  </a:lnTo>
                  <a:lnTo>
                    <a:pt x="9167" y="585"/>
                  </a:lnTo>
                  <a:lnTo>
                    <a:pt x="9049" y="541"/>
                  </a:lnTo>
                  <a:lnTo>
                    <a:pt x="8929" y="498"/>
                  </a:lnTo>
                  <a:lnTo>
                    <a:pt x="8808" y="457"/>
                  </a:lnTo>
                  <a:lnTo>
                    <a:pt x="8684" y="417"/>
                  </a:lnTo>
                  <a:lnTo>
                    <a:pt x="8559" y="379"/>
                  </a:lnTo>
                  <a:lnTo>
                    <a:pt x="8432" y="343"/>
                  </a:lnTo>
                  <a:lnTo>
                    <a:pt x="8303" y="308"/>
                  </a:lnTo>
                  <a:lnTo>
                    <a:pt x="8173" y="276"/>
                  </a:lnTo>
                  <a:lnTo>
                    <a:pt x="8041" y="245"/>
                  </a:lnTo>
                  <a:lnTo>
                    <a:pt x="7908" y="215"/>
                  </a:lnTo>
                  <a:lnTo>
                    <a:pt x="7774" y="188"/>
                  </a:lnTo>
                  <a:lnTo>
                    <a:pt x="7638" y="162"/>
                  </a:lnTo>
                  <a:lnTo>
                    <a:pt x="7501" y="139"/>
                  </a:lnTo>
                  <a:lnTo>
                    <a:pt x="7364" y="117"/>
                  </a:lnTo>
                  <a:lnTo>
                    <a:pt x="7225" y="97"/>
                  </a:lnTo>
                  <a:lnTo>
                    <a:pt x="7086" y="78"/>
                  </a:lnTo>
                  <a:lnTo>
                    <a:pt x="6945" y="62"/>
                  </a:lnTo>
                  <a:lnTo>
                    <a:pt x="6804" y="48"/>
                  </a:lnTo>
                  <a:lnTo>
                    <a:pt x="6663" y="35"/>
                  </a:lnTo>
                  <a:lnTo>
                    <a:pt x="6520" y="24"/>
                  </a:lnTo>
                  <a:lnTo>
                    <a:pt x="6378" y="16"/>
                  </a:lnTo>
                  <a:lnTo>
                    <a:pt x="6235" y="9"/>
                  </a:lnTo>
                  <a:lnTo>
                    <a:pt x="6092" y="4"/>
                  </a:lnTo>
                  <a:lnTo>
                    <a:pt x="5948" y="1"/>
                  </a:lnTo>
                  <a:lnTo>
                    <a:pt x="5805" y="0"/>
                  </a:lnTo>
                  <a:lnTo>
                    <a:pt x="5661" y="1"/>
                  </a:lnTo>
                  <a:lnTo>
                    <a:pt x="5518" y="4"/>
                  </a:lnTo>
                  <a:lnTo>
                    <a:pt x="5375" y="9"/>
                  </a:lnTo>
                  <a:lnTo>
                    <a:pt x="5232" y="15"/>
                  </a:lnTo>
                  <a:lnTo>
                    <a:pt x="5089" y="24"/>
                  </a:lnTo>
                  <a:lnTo>
                    <a:pt x="4947" y="34"/>
                  </a:lnTo>
                  <a:lnTo>
                    <a:pt x="4805" y="47"/>
                  </a:lnTo>
                  <a:lnTo>
                    <a:pt x="4664" y="61"/>
                  </a:lnTo>
                  <a:lnTo>
                    <a:pt x="4524" y="77"/>
                  </a:lnTo>
                  <a:lnTo>
                    <a:pt x="4384" y="96"/>
                  </a:lnTo>
                  <a:lnTo>
                    <a:pt x="4245" y="116"/>
                  </a:lnTo>
                  <a:lnTo>
                    <a:pt x="4108" y="137"/>
                  </a:lnTo>
                  <a:lnTo>
                    <a:pt x="3971" y="161"/>
                  </a:lnTo>
                  <a:lnTo>
                    <a:pt x="3835" y="187"/>
                  </a:lnTo>
                  <a:lnTo>
                    <a:pt x="3701" y="214"/>
                  </a:lnTo>
                  <a:lnTo>
                    <a:pt x="3568" y="243"/>
                  </a:lnTo>
                  <a:lnTo>
                    <a:pt x="3436" y="274"/>
                  </a:lnTo>
                  <a:lnTo>
                    <a:pt x="3306" y="307"/>
                  </a:lnTo>
                  <a:lnTo>
                    <a:pt x="3177" y="341"/>
                  </a:lnTo>
                  <a:lnTo>
                    <a:pt x="3050" y="377"/>
                  </a:lnTo>
                  <a:lnTo>
                    <a:pt x="2924" y="415"/>
                  </a:lnTo>
                  <a:lnTo>
                    <a:pt x="2801" y="455"/>
                  </a:lnTo>
                  <a:lnTo>
                    <a:pt x="2679" y="496"/>
                  </a:lnTo>
                  <a:lnTo>
                    <a:pt x="2559" y="539"/>
                  </a:lnTo>
                  <a:lnTo>
                    <a:pt x="2441" y="583"/>
                  </a:lnTo>
                  <a:lnTo>
                    <a:pt x="2325" y="629"/>
                  </a:lnTo>
                  <a:lnTo>
                    <a:pt x="2211" y="676"/>
                  </a:lnTo>
                  <a:lnTo>
                    <a:pt x="2099" y="726"/>
                  </a:lnTo>
                  <a:lnTo>
                    <a:pt x="1990" y="776"/>
                  </a:lnTo>
                  <a:lnTo>
                    <a:pt x="1883" y="828"/>
                  </a:lnTo>
                  <a:lnTo>
                    <a:pt x="1779" y="881"/>
                  </a:lnTo>
                  <a:lnTo>
                    <a:pt x="1676" y="936"/>
                  </a:lnTo>
                  <a:lnTo>
                    <a:pt x="1577" y="992"/>
                  </a:lnTo>
                  <a:lnTo>
                    <a:pt x="1480" y="1050"/>
                  </a:lnTo>
                  <a:lnTo>
                    <a:pt x="1385" y="1109"/>
                  </a:lnTo>
                  <a:lnTo>
                    <a:pt x="1294" y="1169"/>
                  </a:lnTo>
                  <a:lnTo>
                    <a:pt x="1205" y="1230"/>
                  </a:lnTo>
                  <a:lnTo>
                    <a:pt x="1118" y="1292"/>
                  </a:lnTo>
                  <a:lnTo>
                    <a:pt x="1035" y="1356"/>
                  </a:lnTo>
                  <a:lnTo>
                    <a:pt x="955" y="1420"/>
                  </a:lnTo>
                  <a:lnTo>
                    <a:pt x="877" y="1486"/>
                  </a:lnTo>
                  <a:lnTo>
                    <a:pt x="803" y="1553"/>
                  </a:lnTo>
                  <a:lnTo>
                    <a:pt x="732" y="1621"/>
                  </a:lnTo>
                  <a:lnTo>
                    <a:pt x="664" y="1689"/>
                  </a:lnTo>
                  <a:lnTo>
                    <a:pt x="599" y="1759"/>
                  </a:lnTo>
                  <a:lnTo>
                    <a:pt x="537" y="1829"/>
                  </a:lnTo>
                  <a:lnTo>
                    <a:pt x="478" y="1900"/>
                  </a:lnTo>
                  <a:lnTo>
                    <a:pt x="423" y="1972"/>
                  </a:lnTo>
                  <a:lnTo>
                    <a:pt x="370" y="2045"/>
                  </a:lnTo>
                  <a:lnTo>
                    <a:pt x="322" y="2118"/>
                  </a:lnTo>
                  <a:lnTo>
                    <a:pt x="276" y="2192"/>
                  </a:lnTo>
                  <a:lnTo>
                    <a:pt x="234" y="2267"/>
                  </a:lnTo>
                  <a:lnTo>
                    <a:pt x="196" y="2342"/>
                  </a:lnTo>
                  <a:lnTo>
                    <a:pt x="160" y="2418"/>
                  </a:lnTo>
                  <a:lnTo>
                    <a:pt x="129" y="2494"/>
                  </a:lnTo>
                  <a:lnTo>
                    <a:pt x="100" y="2570"/>
                  </a:lnTo>
                  <a:lnTo>
                    <a:pt x="75" y="2647"/>
                  </a:lnTo>
                  <a:lnTo>
                    <a:pt x="54" y="2724"/>
                  </a:lnTo>
                  <a:lnTo>
                    <a:pt x="36" y="2802"/>
                  </a:lnTo>
                  <a:lnTo>
                    <a:pt x="22" y="2879"/>
                  </a:lnTo>
                  <a:lnTo>
                    <a:pt x="11" y="2957"/>
                  </a:lnTo>
                  <a:lnTo>
                    <a:pt x="4" y="3035"/>
                  </a:lnTo>
                  <a:lnTo>
                    <a:pt x="0" y="3113"/>
                  </a:lnTo>
                  <a:lnTo>
                    <a:pt x="0" y="3191"/>
                  </a:lnTo>
                  <a:lnTo>
                    <a:pt x="4" y="3269"/>
                  </a:lnTo>
                  <a:lnTo>
                    <a:pt x="11" y="3347"/>
                  </a:lnTo>
                  <a:lnTo>
                    <a:pt x="21" y="3425"/>
                  </a:lnTo>
                  <a:lnTo>
                    <a:pt x="36" y="3502"/>
                  </a:lnTo>
                  <a:lnTo>
                    <a:pt x="53" y="3580"/>
                  </a:lnTo>
                  <a:lnTo>
                    <a:pt x="74" y="3657"/>
                  </a:lnTo>
                  <a:lnTo>
                    <a:pt x="99" y="3734"/>
                  </a:lnTo>
                  <a:lnTo>
                    <a:pt x="127" y="3810"/>
                  </a:lnTo>
                  <a:lnTo>
                    <a:pt x="159" y="3887"/>
                  </a:lnTo>
                  <a:lnTo>
                    <a:pt x="194" y="3962"/>
                  </a:lnTo>
                  <a:lnTo>
                    <a:pt x="232" y="4037"/>
                  </a:lnTo>
                  <a:lnTo>
                    <a:pt x="274" y="4112"/>
                  </a:lnTo>
                  <a:lnTo>
                    <a:pt x="319" y="4186"/>
                  </a:lnTo>
                  <a:lnTo>
                    <a:pt x="368" y="4259"/>
                  </a:lnTo>
                  <a:lnTo>
                    <a:pt x="420" y="4332"/>
                  </a:lnTo>
                  <a:lnTo>
                    <a:pt x="475" y="4404"/>
                  </a:lnTo>
                  <a:lnTo>
                    <a:pt x="534" y="4475"/>
                  </a:lnTo>
                  <a:lnTo>
                    <a:pt x="595" y="4546"/>
                  </a:lnTo>
                  <a:lnTo>
                    <a:pt x="660" y="4615"/>
                  </a:lnTo>
                  <a:lnTo>
                    <a:pt x="728" y="4684"/>
                  </a:lnTo>
                  <a:lnTo>
                    <a:pt x="799" y="4752"/>
                  </a:lnTo>
                  <a:lnTo>
                    <a:pt x="874" y="4819"/>
                  </a:lnTo>
                  <a:lnTo>
                    <a:pt x="951" y="4884"/>
                  </a:lnTo>
                  <a:lnTo>
                    <a:pt x="1031" y="4949"/>
                  </a:lnTo>
                  <a:lnTo>
                    <a:pt x="1114" y="5013"/>
                  </a:lnTo>
                  <a:lnTo>
                    <a:pt x="1200" y="5075"/>
                  </a:lnTo>
                  <a:lnTo>
                    <a:pt x="1289" y="5136"/>
                  </a:lnTo>
                  <a:lnTo>
                    <a:pt x="1381" y="5196"/>
                  </a:lnTo>
                  <a:lnTo>
                    <a:pt x="1475" y="5255"/>
                  </a:lnTo>
                  <a:lnTo>
                    <a:pt x="1572" y="5313"/>
                  </a:lnTo>
                  <a:lnTo>
                    <a:pt x="5783" y="8406"/>
                  </a:lnTo>
                </a:path>
              </a:pathLst>
            </a:custGeom>
            <a:solidFill>
              <a:srgbClr val="CCCC99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514" y="2278"/>
              <a:ext cx="1861" cy="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chemeClr val="tx1"/>
                  </a:solidFill>
                </a:rPr>
                <a:t>     </a:t>
              </a:r>
              <a:r>
                <a:rPr lang="en-GB" sz="2000" b="1">
                  <a:solidFill>
                    <a:schemeClr val="tx1"/>
                  </a:solidFill>
                </a:rPr>
                <a:t>Постановка </a:t>
              </a:r>
              <a:r>
                <a:rPr lang="ru-RU" sz="2000" b="1">
                  <a:solidFill>
                    <a:schemeClr val="tx1"/>
                  </a:solidFill>
                </a:rPr>
                <a:t>    </a:t>
              </a:r>
              <a:r>
                <a:rPr lang="en-GB" sz="2000" b="1">
                  <a:solidFill>
                    <a:schemeClr val="tx1"/>
                  </a:solidFill>
                </a:rPr>
                <a:t>завышенных требований в сочетании с излишней пунктуальностью, жестокостью</a:t>
              </a:r>
            </a:p>
          </p:txBody>
        </p:sp>
      </p:grpSp>
      <p:sp>
        <p:nvSpPr>
          <p:cNvPr id="9225" name="Freeform 9"/>
          <p:cNvSpPr>
            <a:spLocks noChangeArrowheads="1"/>
          </p:cNvSpPr>
          <p:nvPr/>
        </p:nvSpPr>
        <p:spPr bwMode="auto">
          <a:xfrm>
            <a:off x="3635375" y="5445125"/>
            <a:ext cx="1728788" cy="720725"/>
          </a:xfrm>
          <a:custGeom>
            <a:avLst/>
            <a:gdLst/>
            <a:ahLst/>
            <a:cxnLst>
              <a:cxn ang="0">
                <a:pos x="0" y="999"/>
              </a:cxn>
              <a:cxn ang="0">
                <a:pos x="955" y="0"/>
              </a:cxn>
              <a:cxn ang="0">
                <a:pos x="955" y="499"/>
              </a:cxn>
              <a:cxn ang="0">
                <a:pos x="3843" y="499"/>
              </a:cxn>
              <a:cxn ang="0">
                <a:pos x="3843" y="0"/>
              </a:cxn>
              <a:cxn ang="0">
                <a:pos x="4799" y="999"/>
              </a:cxn>
              <a:cxn ang="0">
                <a:pos x="3843" y="1999"/>
              </a:cxn>
              <a:cxn ang="0">
                <a:pos x="3843" y="1499"/>
              </a:cxn>
              <a:cxn ang="0">
                <a:pos x="955" y="1499"/>
              </a:cxn>
              <a:cxn ang="0">
                <a:pos x="955" y="1999"/>
              </a:cxn>
              <a:cxn ang="0">
                <a:pos x="0" y="999"/>
              </a:cxn>
            </a:cxnLst>
            <a:rect l="0" t="0" r="r" b="b"/>
            <a:pathLst>
              <a:path w="4800" h="2000">
                <a:moveTo>
                  <a:pt x="0" y="999"/>
                </a:moveTo>
                <a:lnTo>
                  <a:pt x="955" y="0"/>
                </a:lnTo>
                <a:lnTo>
                  <a:pt x="955" y="499"/>
                </a:lnTo>
                <a:lnTo>
                  <a:pt x="3843" y="499"/>
                </a:lnTo>
                <a:lnTo>
                  <a:pt x="3843" y="0"/>
                </a:lnTo>
                <a:lnTo>
                  <a:pt x="4799" y="999"/>
                </a:lnTo>
                <a:lnTo>
                  <a:pt x="3843" y="1999"/>
                </a:lnTo>
                <a:lnTo>
                  <a:pt x="3843" y="1499"/>
                </a:lnTo>
                <a:lnTo>
                  <a:pt x="955" y="1499"/>
                </a:lnTo>
                <a:lnTo>
                  <a:pt x="955" y="1999"/>
                </a:lnTo>
                <a:lnTo>
                  <a:pt x="0" y="999"/>
                </a:lnTo>
              </a:path>
            </a:pathLst>
          </a:custGeom>
          <a:solidFill>
            <a:srgbClr val="808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8" grpId="0" build="p"/>
      <p:bldP spid="9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6850"/>
            <a:ext cx="5097463" cy="1304925"/>
          </a:xfrm>
        </p:spPr>
        <p:txBody>
          <a:bodyPr/>
          <a:lstStyle/>
          <a:p>
            <a:pPr algn="ctr"/>
            <a:r>
              <a:rPr lang="ru-RU" sz="3800" b="1"/>
              <a:t>РЕКОМЕНДАЦИИ РОДИТЕЛЯМ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905750" cy="452913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b="1">
                <a:solidFill>
                  <a:srgbClr val="008000"/>
                </a:solidFill>
                <a:latin typeface="Times New Roman" pitchFamily="18" charset="0"/>
              </a:rPr>
              <a:t>I</a:t>
            </a:r>
            <a:r>
              <a:rPr lang="ru-RU" sz="3200" b="1">
                <a:solidFill>
                  <a:srgbClr val="008000"/>
                </a:solidFill>
                <a:latin typeface="Times New Roman" pitchFamily="18" charset="0"/>
              </a:rPr>
              <a:t> ГРУППА </a:t>
            </a:r>
            <a:r>
              <a:rPr lang="en-US" sz="3200" b="1">
                <a:solidFill>
                  <a:srgbClr val="008000"/>
                </a:solidFill>
                <a:latin typeface="Times New Roman" pitchFamily="18" charset="0"/>
              </a:rPr>
              <a:t>/ </a:t>
            </a:r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Внешняя сторона поведения близких ребенку взрослых людей</a:t>
            </a:r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/</a:t>
            </a:r>
            <a:endParaRPr lang="ru-RU" sz="3200" b="1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        </a:t>
            </a:r>
            <a:r>
              <a:rPr lang="ru-RU" sz="3200" b="1">
                <a:solidFill>
                  <a:srgbClr val="008000"/>
                </a:solidFill>
                <a:latin typeface="Times New Roman" pitchFamily="18" charset="0"/>
              </a:rPr>
              <a:t>Сдерживать свои бурные аффекты. Воспитывайте в себе интерес к глубокому познанию ребенка. 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>
                <a:solidFill>
                  <a:srgbClr val="008000"/>
                </a:solidFill>
                <a:latin typeface="Times New Roman" pitchFamily="18" charset="0"/>
              </a:rPr>
              <a:t>         Избегайте категоричных слов и выражений.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>
                <a:solidFill>
                  <a:srgbClr val="008000"/>
                </a:solidFill>
                <a:latin typeface="Times New Roman" pitchFamily="18" charset="0"/>
              </a:rPr>
              <a:t>         Следите за своей речью.</a:t>
            </a:r>
          </a:p>
        </p:txBody>
      </p:sp>
      <p:pic>
        <p:nvPicPr>
          <p:cNvPr id="36868" name="Picture 4" descr="RGRAY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4292600"/>
            <a:ext cx="1258887" cy="347663"/>
          </a:xfrm>
        </p:spPr>
      </p:pic>
      <p:pic>
        <p:nvPicPr>
          <p:cNvPr id="36870" name="Picture 6" descr="RGRA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5516563"/>
            <a:ext cx="1260475" cy="323850"/>
          </a:xfrm>
          <a:ln/>
        </p:spPr>
      </p:pic>
      <p:pic>
        <p:nvPicPr>
          <p:cNvPr id="36872" name="Picture 8" descr="RGR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852738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9" descr="Рисунок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60350"/>
            <a:ext cx="1862138" cy="14398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800" b="1"/>
              <a:t>  </a:t>
            </a:r>
            <a:r>
              <a:rPr lang="en-GB" sz="3800" b="1"/>
              <a:t>РЕКОМЕНДАЦИИ РОДИТЕЛЯМ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61288" cy="4529138"/>
          </a:xfrm>
          <a:ln/>
        </p:spPr>
        <p:txBody>
          <a:bodyPr lIns="0" tIns="0" rIns="0" bIns="0"/>
          <a:lstStyle/>
          <a:p>
            <a:pPr marL="342900" indent="-3429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</a:rPr>
              <a:t>II </a:t>
            </a:r>
            <a:r>
              <a:rPr lang="en-GB" sz="3200" b="1" dirty="0">
                <a:solidFill>
                  <a:srgbClr val="008000"/>
                </a:solidFill>
                <a:latin typeface="Times New Roman" pitchFamily="18" charset="0"/>
              </a:rPr>
              <a:t>ГРУППА</a:t>
            </a:r>
            <a:r>
              <a:rPr lang="en-GB" sz="3200" dirty="0">
                <a:latin typeface="Times New Roman" pitchFamily="18" charset="0"/>
              </a:rPr>
              <a:t> </a:t>
            </a:r>
            <a:r>
              <a:rPr lang="en-GB" sz="3200" b="1" dirty="0">
                <a:latin typeface="Times New Roman" pitchFamily="18" charset="0"/>
              </a:rPr>
              <a:t>/ </a:t>
            </a:r>
            <a:r>
              <a:rPr lang="ru-RU" sz="3200" b="1" dirty="0">
                <a:latin typeface="Times New Roman" pitchFamily="18" charset="0"/>
              </a:rPr>
              <a:t>Организация среды и окружающей обстановки в семье</a:t>
            </a:r>
            <a:r>
              <a:rPr lang="en-US" sz="3200" b="1" dirty="0">
                <a:latin typeface="Times New Roman" pitchFamily="18" charset="0"/>
              </a:rPr>
              <a:t>/</a:t>
            </a:r>
          </a:p>
          <a:p>
            <a:pPr marL="342900" indent="-3429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solidFill>
                  <a:srgbClr val="008000"/>
                </a:solidFill>
                <a:latin typeface="Times New Roman" pitchFamily="18" charset="0"/>
              </a:rPr>
              <a:t>    Постарайтесь выделить для ребёнка комнату или ее часть для занятий, игр, уединений.</a:t>
            </a:r>
          </a:p>
          <a:p>
            <a:pPr marL="342900" indent="-3429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solidFill>
                  <a:srgbClr val="008000"/>
                </a:solidFill>
                <a:latin typeface="Times New Roman" pitchFamily="18" charset="0"/>
              </a:rPr>
              <a:t>   Составьте распорядок дня вместе с ребенком.</a:t>
            </a:r>
          </a:p>
          <a:p>
            <a:pPr marL="342900" indent="-3429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dirty="0">
                <a:solidFill>
                  <a:srgbClr val="008000"/>
                </a:solidFill>
                <a:latin typeface="Times New Roman" pitchFamily="18" charset="0"/>
              </a:rPr>
              <a:t>   Определите для ребенка круг его обязанностей.</a:t>
            </a:r>
            <a:endParaRPr lang="en-US" sz="32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3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20484" name="Picture 4" descr="byd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83575" y="214290"/>
            <a:ext cx="860425" cy="1366838"/>
          </a:xfrm>
        </p:spPr>
      </p:pic>
      <p:pic>
        <p:nvPicPr>
          <p:cNvPr id="20486" name="Picture 6" descr="RGRA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11188" y="4149725"/>
            <a:ext cx="1081087" cy="360363"/>
          </a:xfrm>
        </p:spPr>
      </p:pic>
      <p:pic>
        <p:nvPicPr>
          <p:cNvPr id="20488" name="Picture 8" descr="RGR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708275"/>
            <a:ext cx="104616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RGR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5084763"/>
            <a:ext cx="1152525" cy="384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6850"/>
            <a:ext cx="5673725" cy="1304925"/>
          </a:xfrm>
        </p:spPr>
        <p:txBody>
          <a:bodyPr/>
          <a:lstStyle/>
          <a:p>
            <a:pPr algn="ctr"/>
            <a:r>
              <a:rPr lang="ru-RU" sz="3800" b="1"/>
              <a:t>РЕКОМЕНДАЦИИ РОДИТЕЛЯМ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45388" cy="452913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sz="3200" b="1">
                <a:solidFill>
                  <a:srgbClr val="008000"/>
                </a:solidFill>
                <a:latin typeface="Times New Roman" pitchFamily="18" charset="0"/>
              </a:rPr>
              <a:t>III </a:t>
            </a:r>
            <a:r>
              <a:rPr lang="ru-RU" sz="3200" b="1">
                <a:solidFill>
                  <a:srgbClr val="008000"/>
                </a:solidFill>
                <a:latin typeface="Times New Roman" pitchFamily="18" charset="0"/>
              </a:rPr>
              <a:t>ГРУППА</a:t>
            </a:r>
            <a:r>
              <a:rPr lang="ru-RU" sz="3200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/</a:t>
            </a:r>
            <a:r>
              <a:rPr lang="ru-RU" sz="3200" b="1">
                <a:latin typeface="Times New Roman" pitchFamily="18" charset="0"/>
              </a:rPr>
              <a:t>Активное взаимодействие ребенка с близким взрослым, на развитие способности, как взрослого, так и ребёнка почувствовать друг друга, сблизиться эмоционально</a:t>
            </a:r>
            <a:r>
              <a:rPr lang="en-US" sz="3200" b="1">
                <a:latin typeface="Times New Roman" pitchFamily="18" charset="0"/>
              </a:rPr>
              <a:t>/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ru-RU" sz="3200" b="1">
                <a:solidFill>
                  <a:srgbClr val="008000"/>
                </a:solidFill>
                <a:latin typeface="Times New Roman" pitchFamily="18" charset="0"/>
              </a:rPr>
              <a:t>   Использовать эмоциональные воздействия через интонацию голоса, мимику, жесты</a:t>
            </a:r>
            <a:endParaRPr lang="en-US" sz="3200" b="1">
              <a:solidFill>
                <a:srgbClr val="008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endParaRPr lang="ru-RU" sz="3200" b="1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25604" name="Picture 4" descr="l1_pro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0" y="1"/>
            <a:ext cx="2286000" cy="1857364"/>
          </a:xfrm>
        </p:spPr>
      </p:pic>
      <p:pic>
        <p:nvPicPr>
          <p:cNvPr id="25606" name="Picture 6" descr="RGRA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4292600"/>
            <a:ext cx="1117600" cy="349250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310</Words>
  <Application>Microsoft Office PowerPoint</Application>
  <PresentationFormat>Экран (4:3)</PresentationFormat>
  <Paragraphs>44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Родительское собрание «Гиперактивный ребёнок в ДОУ»   </vt:lpstr>
      <vt:lpstr>Слайд 2</vt:lpstr>
      <vt:lpstr>Слайд 3</vt:lpstr>
      <vt:lpstr>Слайд 4</vt:lpstr>
      <vt:lpstr>СРЕДИ ДЕТЕЙ 5 – 8 ЛЕТ ГИПЕРАКТИВНЫЕ СОСТАВЛЯЮТ 16,5%</vt:lpstr>
      <vt:lpstr>КОРРЕКЦИЯ В СЕМЬЕ</vt:lpstr>
      <vt:lpstr>РЕКОМЕНДАЦИИ РОДИТЕЛЯМ</vt:lpstr>
      <vt:lpstr>  РЕКОМЕНДАЦИИ РОДИТЕЛЯМ</vt:lpstr>
      <vt:lpstr>РЕКОМЕНДАЦИИ РОДИТЕЛЯМ</vt:lpstr>
      <vt:lpstr>      НЕ ОПУСКАЙТЕ РУК!</vt:lpstr>
      <vt:lpstr>КОГДА СТАНОВИТСЯ СОВСЕМ ТЯЖЕЛО…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«Гиперактивный ребёнок в школе»   </dc:title>
  <dc:creator>Admin</dc:creator>
  <cp:lastModifiedBy>Valued Acer Customer</cp:lastModifiedBy>
  <cp:revision>4</cp:revision>
  <dcterms:created xsi:type="dcterms:W3CDTF">2012-04-07T07:57:50Z</dcterms:created>
  <dcterms:modified xsi:type="dcterms:W3CDTF">2014-03-06T15:26:29Z</dcterms:modified>
</cp:coreProperties>
</file>