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70" r:id="rId2"/>
    <p:sldId id="259" r:id="rId3"/>
    <p:sldId id="261" r:id="rId4"/>
    <p:sldId id="263" r:id="rId5"/>
    <p:sldId id="266" r:id="rId6"/>
    <p:sldId id="260" r:id="rId7"/>
    <p:sldId id="272" r:id="rId8"/>
    <p:sldId id="274" r:id="rId9"/>
    <p:sldId id="267" r:id="rId10"/>
    <p:sldId id="262" r:id="rId11"/>
    <p:sldId id="27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78" autoAdjust="0"/>
  </p:normalViewPr>
  <p:slideViewPr>
    <p:cSldViewPr>
      <p:cViewPr varScale="1">
        <p:scale>
          <a:sx n="99" d="100"/>
          <a:sy n="99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8FBF-4271-443F-926A-A4FBA03D535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91BD2-A5C2-4DB2-B30C-30971718C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653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91BD2-A5C2-4DB2-B30C-30971718C38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75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9353-51B8-4546-A0B7-BACF048757B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E378-0AE5-44FD-BC3D-6705CDFDB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0"/>
            <a:ext cx="65277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общения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семье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1857364"/>
            <a:ext cx="4358666" cy="3384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75090" y="5857892"/>
            <a:ext cx="326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Подготовил: педагог-психолог </a:t>
            </a:r>
          </a:p>
          <a:p>
            <a:pPr algn="r"/>
            <a:r>
              <a:rPr lang="ru-RU" b="1" dirty="0" smtClean="0">
                <a:solidFill>
                  <a:srgbClr val="FF0000"/>
                </a:solidFill>
              </a:rPr>
              <a:t>Малыгина С.А.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хвалить ребёнка?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251520" y="692696"/>
            <a:ext cx="8568952" cy="521664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Хвалить можно только конкретные дела и поступки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ребенка, а не его самого.</a:t>
            </a:r>
          </a:p>
          <a:p>
            <a:r>
              <a:rPr lang="ru-RU" sz="2400" dirty="0" smtClean="0"/>
              <a:t>совмещайте похвалу </a:t>
            </a:r>
            <a:r>
              <a:rPr lang="ru-RU" sz="2400" b="1" dirty="0" smtClean="0"/>
              <a:t>с улыбкой, объятиями, мягким тоном разговора</a:t>
            </a:r>
          </a:p>
          <a:p>
            <a:r>
              <a:rPr lang="ru-RU" sz="2400" dirty="0" smtClean="0"/>
              <a:t>используйте слово </a:t>
            </a:r>
            <a:r>
              <a:rPr lang="ru-RU" sz="2400" b="1" dirty="0" smtClean="0"/>
              <a:t>"Я" при формировании похвалы</a:t>
            </a:r>
            <a:r>
              <a:rPr lang="ru-RU" sz="2400" dirty="0" smtClean="0"/>
              <a:t>: "Я горжусь, что ты сделал это сам".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Вредно,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хвалят ребенка за то, что ему дается легко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повторяйте  похвалу  без необходимости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Внушайте ребенку чувство уверенности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 заостряйте  внимание на самых малых успехах.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пытайтесь сделать из ребенка самого-самого.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старайтесь замечать все то , что у ребенка хорошо получается.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"Если вы не знаете, за что похвалить ребенк</a:t>
            </a:r>
            <a:r>
              <a:rPr lang="ru-RU" sz="2400" b="1" dirty="0" smtClean="0">
                <a:solidFill>
                  <a:srgbClr val="FF0000"/>
                </a:solidFill>
              </a:rPr>
              <a:t>а,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придумайте это!«(В.Леви)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любить своего ребёнка?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Выражайте свою любовь ребёнку в   приветливых взглядах, ласковых прикосновениях, прямых словах: «Мне хорошо, когда мы вместе…»,«Я рада тебя видеть»</a:t>
            </a:r>
          </a:p>
          <a:p>
            <a:r>
              <a:rPr lang="ru-RU" b="1" dirty="0" smtClean="0"/>
              <a:t>Чаще  обнимайте, поглаживайте ребенка </a:t>
            </a:r>
            <a:r>
              <a:rPr lang="ru-RU" dirty="0" smtClean="0"/>
              <a:t>(не менее 8 раз в день - формула счастья) - при пробуждении, перед садиком, после садика, перед сном.</a:t>
            </a:r>
          </a:p>
          <a:p>
            <a:r>
              <a:rPr lang="ru-RU" b="1" dirty="0" smtClean="0"/>
              <a:t>Говорите: </a:t>
            </a:r>
            <a:r>
              <a:rPr lang="ru-RU" dirty="0" smtClean="0"/>
              <a:t>"Я тебя, доченька, сильно-сильно люблю, потому что ты у меня есть",</a:t>
            </a:r>
          </a:p>
          <a:p>
            <a:r>
              <a:rPr lang="ru-RU" dirty="0" smtClean="0"/>
              <a:t> а не за то-то и то-то. </a:t>
            </a:r>
          </a:p>
          <a:p>
            <a:r>
              <a:rPr lang="ru-RU" b="1" i="1" dirty="0" smtClean="0"/>
              <a:t>Можно выражать свое</a:t>
            </a:r>
          </a:p>
          <a:p>
            <a:pPr>
              <a:buNone/>
            </a:pPr>
            <a:r>
              <a:rPr lang="ru-RU" b="1" i="1" dirty="0" smtClean="0"/>
              <a:t> недовольство отдельными</a:t>
            </a:r>
          </a:p>
          <a:p>
            <a:pPr>
              <a:buNone/>
            </a:pPr>
            <a:r>
              <a:rPr lang="ru-RU" b="1" i="1" dirty="0" smtClean="0"/>
              <a:t> действиями ребенка, но не</a:t>
            </a:r>
          </a:p>
          <a:p>
            <a:pPr>
              <a:buNone/>
            </a:pPr>
            <a:r>
              <a:rPr lang="ru-RU" b="1" i="1" dirty="0" smtClean="0"/>
              <a:t> ребенком в целом.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8" name="Содержимое 10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188524"/>
            <a:ext cx="3563888" cy="2669476"/>
          </a:xfrm>
          <a:prstGeom prst="rect">
            <a:avLst/>
          </a:prstGeom>
        </p:spPr>
      </p:pic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Начинай день с радости, 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заканчивай миром.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636912"/>
            <a:ext cx="4032448" cy="3008827"/>
          </a:xfrm>
          <a:prstGeom prst="rect">
            <a:avLst/>
          </a:prstGeom>
        </p:spPr>
      </p:pic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Как разговаривать  и  слушать  ребёнка?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4294967295"/>
          </p:nvPr>
        </p:nvSpPr>
        <p:spPr>
          <a:xfrm>
            <a:off x="0" y="908720"/>
            <a:ext cx="9144000" cy="5716141"/>
          </a:xfrm>
        </p:spPr>
        <p:txBody>
          <a:bodyPr>
            <a:normAutofit fontScale="77500" lnSpcReduction="20000"/>
          </a:bodyPr>
          <a:lstStyle/>
          <a:p>
            <a:pPr marL="324000" lvl="0" indent="-324000" fontAlgn="base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cs typeface="Times New Roman" pitchFamily="18" charset="0"/>
              </a:rPr>
              <a:t>Сосредоточьте все свое </a:t>
            </a:r>
            <a:r>
              <a:rPr lang="ru-RU" b="1" dirty="0" smtClean="0">
                <a:cs typeface="Times New Roman" pitchFamily="18" charset="0"/>
              </a:rPr>
              <a:t>внимание на ребенке.</a:t>
            </a:r>
          </a:p>
          <a:p>
            <a:pPr marL="324000" lvl="0" indent="-324000" fontAlgn="base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cs typeface="Times New Roman" pitchFamily="18" charset="0"/>
              </a:rPr>
              <a:t>Смотрите   ребенку </a:t>
            </a:r>
            <a:r>
              <a:rPr lang="ru-RU" b="1" dirty="0" smtClean="0">
                <a:cs typeface="Times New Roman" pitchFamily="18" charset="0"/>
              </a:rPr>
              <a:t>в глаза </a:t>
            </a:r>
          </a:p>
          <a:p>
            <a:pPr marL="324000" lvl="0" indent="-324000" fontAlgn="base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cs typeface="Times New Roman" pitchFamily="18" charset="0"/>
              </a:rPr>
              <a:t>Cядьте</a:t>
            </a:r>
            <a:r>
              <a:rPr lang="ru-RU" dirty="0" smtClean="0">
                <a:cs typeface="Times New Roman" pitchFamily="18" charset="0"/>
              </a:rPr>
              <a:t>  так, чтобы находиться с ним на </a:t>
            </a:r>
            <a:r>
              <a:rPr lang="ru-RU" b="1" dirty="0" smtClean="0">
                <a:cs typeface="Times New Roman" pitchFamily="18" charset="0"/>
              </a:rPr>
              <a:t>одном уровне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marL="324000" indent="-324000" fontAlgn="base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cs typeface="Times New Roman" pitchFamily="18" charset="0"/>
              </a:rPr>
              <a:t>Покажите, что вы </a:t>
            </a:r>
            <a:r>
              <a:rPr lang="ru-RU" b="1" dirty="0" smtClean="0">
                <a:cs typeface="Times New Roman" pitchFamily="18" charset="0"/>
              </a:rPr>
              <a:t>разделяете чувства </a:t>
            </a:r>
            <a:r>
              <a:rPr lang="ru-RU" dirty="0" smtClean="0">
                <a:cs typeface="Times New Roman" pitchFamily="18" charset="0"/>
              </a:rPr>
              <a:t>ребенка и понимаете его. Проговариваете ему его же </a:t>
            </a:r>
            <a:r>
              <a:rPr lang="ru-RU" b="1" dirty="0" smtClean="0">
                <a:cs typeface="Times New Roman" pitchFamily="18" charset="0"/>
              </a:rPr>
              <a:t>чувство.</a:t>
            </a:r>
            <a:r>
              <a:rPr lang="ru-RU" dirty="0" smtClean="0">
                <a:cs typeface="Times New Roman" pitchFamily="18" charset="0"/>
              </a:rPr>
              <a:t>(«Ты –сообщение») </a:t>
            </a:r>
          </a:p>
          <a:p>
            <a:pPr marL="324000" indent="-32400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cs typeface="Times New Roman" pitchFamily="18" charset="0"/>
              </a:rPr>
              <a:t>Повторяйте слова  за ребёнком, этим  вы даете ему понять, что его слушают, понимают и с ним согласны.</a:t>
            </a:r>
          </a:p>
          <a:p>
            <a:pPr marL="324000" indent="-32400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cs typeface="Times New Roman" pitchFamily="18" charset="0"/>
              </a:rPr>
              <a:t>Формулируйте </a:t>
            </a:r>
            <a:r>
              <a:rPr lang="ru-RU" dirty="0">
                <a:cs typeface="Times New Roman" pitchFamily="18" charset="0"/>
              </a:rPr>
              <a:t>слова, </a:t>
            </a:r>
            <a:r>
              <a:rPr lang="ru-RU" dirty="0" smtClean="0">
                <a:cs typeface="Times New Roman" pitchFamily="18" charset="0"/>
              </a:rPr>
              <a:t>обращенные  к </a:t>
            </a:r>
            <a:r>
              <a:rPr lang="ru-RU" dirty="0">
                <a:cs typeface="Times New Roman" pitchFamily="18" charset="0"/>
              </a:rPr>
              <a:t>ребенку </a:t>
            </a:r>
            <a:r>
              <a:rPr lang="ru-RU" dirty="0" smtClean="0">
                <a:cs typeface="Times New Roman" pitchFamily="18" charset="0"/>
              </a:rPr>
              <a:t>– </a:t>
            </a:r>
          </a:p>
          <a:p>
            <a:pPr marL="324000" indent="-32400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cs typeface="Times New Roman" pitchFamily="18" charset="0"/>
              </a:rPr>
              <a:t>ясно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ru-RU" dirty="0" smtClean="0">
                <a:cs typeface="Times New Roman" pitchFamily="18" charset="0"/>
              </a:rPr>
              <a:t>четко, постарайтесь, чтобы указание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cs typeface="Times New Roman" pitchFamily="18" charset="0"/>
              </a:rPr>
              <a:t>      не начиналось с  частицы  «не».</a:t>
            </a:r>
          </a:p>
          <a:p>
            <a:r>
              <a:rPr lang="ru-RU" dirty="0" smtClean="0"/>
              <a:t>Исключите из общения окрики,</a:t>
            </a:r>
          </a:p>
          <a:p>
            <a:pPr>
              <a:buNone/>
            </a:pPr>
            <a:r>
              <a:rPr lang="ru-RU" dirty="0" smtClean="0"/>
              <a:t>     грубые интонации, неуважительный тон. </a:t>
            </a:r>
          </a:p>
          <a:p>
            <a:r>
              <a:rPr lang="ru-RU" b="1" dirty="0" smtClean="0">
                <a:cs typeface="Times New Roman" pitchFamily="18" charset="0"/>
              </a:rPr>
              <a:t>все самое важное должно быть сказано </a:t>
            </a:r>
          </a:p>
          <a:p>
            <a:pPr>
              <a:buNone/>
            </a:pPr>
            <a:r>
              <a:rPr lang="ru-RU" b="1" dirty="0" smtClean="0">
                <a:cs typeface="Times New Roman" pitchFamily="18" charset="0"/>
              </a:rPr>
              <a:t>   ребенку шепотом (или тихо напевая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</a:p>
        </p:txBody>
      </p:sp>
      <p:pic>
        <p:nvPicPr>
          <p:cNvPr id="6" name="Рисунок 5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3429000"/>
            <a:ext cx="2088232" cy="3168352"/>
          </a:xfrm>
          <a:prstGeom prst="rect">
            <a:avLst/>
          </a:prstGeom>
        </p:spPr>
      </p:pic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0" y="0"/>
            <a:ext cx="4499992" cy="6858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Не рекомендуемые фразы для общения  с детьми:</a:t>
            </a:r>
            <a:endParaRPr lang="ru-RU" dirty="0" smtClean="0"/>
          </a:p>
          <a:p>
            <a:r>
              <a:rPr lang="ru-RU" dirty="0" smtClean="0"/>
              <a:t>-Я тысячу раз говорил тебе, что…</a:t>
            </a:r>
          </a:p>
          <a:p>
            <a:r>
              <a:rPr lang="ru-RU" dirty="0" smtClean="0"/>
              <a:t>-Сколько раз надо повторять…</a:t>
            </a:r>
          </a:p>
          <a:p>
            <a:r>
              <a:rPr lang="ru-RU" dirty="0" smtClean="0"/>
              <a:t>-О чём ты только думаешь…</a:t>
            </a:r>
          </a:p>
          <a:p>
            <a:r>
              <a:rPr lang="ru-RU" dirty="0" smtClean="0"/>
              <a:t>-Неужели тебе трудно запомнить, что…</a:t>
            </a:r>
          </a:p>
          <a:p>
            <a:r>
              <a:rPr lang="ru-RU" dirty="0" smtClean="0"/>
              <a:t>-Ты становишься…</a:t>
            </a:r>
          </a:p>
          <a:p>
            <a:r>
              <a:rPr lang="ru-RU" dirty="0" smtClean="0"/>
              <a:t>-Ты такой же как…</a:t>
            </a:r>
          </a:p>
          <a:p>
            <a:r>
              <a:rPr lang="ru-RU" dirty="0" smtClean="0"/>
              <a:t>-Отстань, некогда мне…</a:t>
            </a:r>
          </a:p>
          <a:p>
            <a:r>
              <a:rPr lang="ru-RU" dirty="0" smtClean="0"/>
              <a:t>-Почему Лена (Настя, Вася и т. д.) такая, а ты - нет…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716016" y="0"/>
            <a:ext cx="4427984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Рекомендуемые фразы для общения: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-Как хорошо, что у меня есть ты.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-Какой ты у меня молодец.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-Я тебя очень люблю.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-Как хорошо ты это сделал, научи и меня этому.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-Спасибо тебе, я тебе очень благодарна.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-Если бы не ты, я бы никогда с этим не справился.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SkazkaForSerge" pitchFamily="18" charset="0"/>
              </a:rPr>
              <a:t>..</a:t>
            </a:r>
          </a:p>
        </p:txBody>
      </p:sp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 заниматься с ребёнком?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214282" y="908720"/>
            <a:ext cx="8750206" cy="57349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Не </a:t>
            </a:r>
            <a:r>
              <a:rPr lang="ru-RU" b="1" dirty="0"/>
              <a:t>стоит заниматься с ребенком против </a:t>
            </a:r>
            <a:r>
              <a:rPr lang="ru-RU" b="1" dirty="0" smtClean="0"/>
              <a:t>его воли</a:t>
            </a:r>
          </a:p>
          <a:p>
            <a:pPr lvl="0"/>
            <a:r>
              <a:rPr lang="ru-RU" b="1" dirty="0" smtClean="0"/>
              <a:t>Нельзя критиковать и учить как делать  правильно</a:t>
            </a:r>
          </a:p>
          <a:p>
            <a:pPr lvl="0"/>
            <a:r>
              <a:rPr lang="ru-RU" b="1" dirty="0" smtClean="0"/>
              <a:t>Не </a:t>
            </a:r>
            <a:r>
              <a:rPr lang="ru-RU" b="1" dirty="0"/>
              <a:t>вмешивайтесь в дело, которым занят ребенок, если он не просит о помощи. Своим невмешательством </a:t>
            </a:r>
            <a:r>
              <a:rPr lang="ru-RU" b="1" dirty="0" smtClean="0"/>
              <a:t> Вы </a:t>
            </a:r>
            <a:r>
              <a:rPr lang="ru-RU" b="1" dirty="0"/>
              <a:t>говорите ему: "С тобой все в порядке! Ты справишься!". </a:t>
            </a:r>
          </a:p>
          <a:p>
            <a:pPr lvl="0"/>
            <a:r>
              <a:rPr lang="ru-RU" b="1" dirty="0"/>
              <a:t>Если ребенку трудно и он готов 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принять </a:t>
            </a:r>
            <a:r>
              <a:rPr lang="ru-RU" b="1" dirty="0"/>
              <a:t>вашу помощь, 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обязательно </a:t>
            </a:r>
            <a:r>
              <a:rPr lang="ru-RU" b="1" dirty="0"/>
              <a:t>помогите ему. </a:t>
            </a:r>
          </a:p>
          <a:p>
            <a:r>
              <a:rPr lang="ru-RU" b="1" dirty="0" smtClean="0"/>
              <a:t>Учитывайте интересы и </a:t>
            </a:r>
          </a:p>
          <a:p>
            <a:pPr>
              <a:buNone/>
            </a:pPr>
            <a:r>
              <a:rPr lang="ru-RU" b="1" dirty="0" smtClean="0"/>
              <a:t>    возрастные особенности </a:t>
            </a:r>
          </a:p>
          <a:p>
            <a:pPr>
              <a:buNone/>
            </a:pPr>
            <a:r>
              <a:rPr lang="ru-RU" b="1" dirty="0" smtClean="0"/>
              <a:t>     ребёнка</a:t>
            </a:r>
          </a:p>
          <a:p>
            <a:r>
              <a:rPr lang="ru-RU" b="1" dirty="0" smtClean="0"/>
              <a:t>Включайте в занятия</a:t>
            </a:r>
          </a:p>
          <a:p>
            <a:r>
              <a:rPr lang="ru-RU" b="1" dirty="0" smtClean="0"/>
              <a:t> соревновательные  и игровые  моменты</a:t>
            </a:r>
          </a:p>
          <a:p>
            <a:r>
              <a:rPr lang="ru-RU" b="1" dirty="0" smtClean="0"/>
              <a:t>Время занятий не должно превышать 15-30 минут в зависимости от возраста ребёнка </a:t>
            </a:r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endParaRPr lang="ru-RU" b="1" dirty="0"/>
          </a:p>
          <a:p>
            <a:endParaRPr lang="ru-RU" dirty="0"/>
          </a:p>
        </p:txBody>
      </p:sp>
      <p:pic>
        <p:nvPicPr>
          <p:cNvPr id="9" name="Рисунок 8" descr="pochemy-neigraet-samostoyatel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780928"/>
            <a:ext cx="3563888" cy="2503631"/>
          </a:xfrm>
          <a:prstGeom prst="rect">
            <a:avLst/>
          </a:prstGeom>
        </p:spPr>
      </p:pic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читать сказки?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665312"/>
            <a:ext cx="8964488" cy="6192688"/>
          </a:xfrm>
        </p:spPr>
        <p:txBody>
          <a:bodyPr>
            <a:noAutofit/>
          </a:bodyPr>
          <a:lstStyle/>
          <a:p>
            <a:pPr lvl="0"/>
            <a:r>
              <a:rPr lang="ru-RU" sz="2400" b="1" i="1" dirty="0" smtClean="0"/>
              <a:t>Подбирайте сказки в соответствии с возрастом </a:t>
            </a:r>
            <a:r>
              <a:rPr lang="ru-RU" sz="2400" i="1" dirty="0" smtClean="0"/>
              <a:t>ребенка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Перечитывайте</a:t>
            </a:r>
            <a:r>
              <a:rPr lang="ru-RU" sz="2400" i="1" dirty="0" smtClean="0"/>
              <a:t> с ребенком любимые сказки много раз.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Рассказывайте</a:t>
            </a:r>
            <a:r>
              <a:rPr lang="ru-RU" sz="2400" i="1" dirty="0" smtClean="0"/>
              <a:t> народные «бабушкины» сказки.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Сочиняйте</a:t>
            </a:r>
            <a:r>
              <a:rPr lang="ru-RU" sz="2400" i="1" dirty="0" smtClean="0"/>
              <a:t> сказки вместе с ребенком, развивая его творческие способности и речь.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Рисуйте</a:t>
            </a:r>
            <a:r>
              <a:rPr lang="ru-RU" sz="2400" i="1" dirty="0" smtClean="0"/>
              <a:t> иллюстрации к прочитанному,</a:t>
            </a:r>
            <a:endParaRPr lang="ru-RU" sz="2400" dirty="0" smtClean="0"/>
          </a:p>
          <a:p>
            <a:pPr lvl="0">
              <a:buNone/>
            </a:pPr>
            <a:r>
              <a:rPr lang="ru-RU" sz="2400" i="1" dirty="0" smtClean="0"/>
              <a:t>      лепите  героев и персонажей.</a:t>
            </a:r>
            <a:endParaRPr lang="ru-RU" sz="2400" dirty="0" smtClean="0"/>
          </a:p>
          <a:p>
            <a:pPr lvl="0"/>
            <a:r>
              <a:rPr lang="ru-RU" sz="2400" i="1" dirty="0" smtClean="0"/>
              <a:t>Почувствуйте проблему малыша</a:t>
            </a:r>
          </a:p>
          <a:p>
            <a:pPr lvl="0">
              <a:buNone/>
            </a:pPr>
            <a:r>
              <a:rPr lang="ru-RU" sz="2400" i="1" dirty="0" smtClean="0"/>
              <a:t> (страх, тревогу, одиночество) и </a:t>
            </a:r>
            <a:r>
              <a:rPr lang="ru-RU" sz="2400" b="1" i="1" dirty="0" smtClean="0"/>
              <a:t>придумайте</a:t>
            </a:r>
            <a:r>
              <a:rPr lang="ru-RU" sz="2400" i="1" dirty="0" smtClean="0"/>
              <a:t> сказку, где герой находит способы преодолеть эту неприятность.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Разыгрывайте</a:t>
            </a:r>
            <a:r>
              <a:rPr lang="ru-RU" sz="2400" i="1" dirty="0" smtClean="0"/>
              <a:t> сказочные сюжеты, отводя ребенку роль персонажа с похожими проблемными или недостающими ребенку чертами характера: боязливому — роль смелого рыцаря, а жадному — щедрого волшебника.</a:t>
            </a:r>
            <a:endParaRPr lang="ru-RU" sz="2400" dirty="0" smtClean="0"/>
          </a:p>
          <a:p>
            <a:endParaRPr lang="ru-RU" sz="2400" dirty="0"/>
          </a:p>
        </p:txBody>
      </p:sp>
      <p:pic>
        <p:nvPicPr>
          <p:cNvPr id="8" name="Рисунок 7" descr="article-2221119-00000D8200000CB2-593_634x3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7598" y="2348880"/>
            <a:ext cx="3376402" cy="1890572"/>
          </a:xfrm>
          <a:prstGeom prst="rect">
            <a:avLst/>
          </a:prstGeom>
        </p:spPr>
      </p:pic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Запреты. Нужны ли они?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63367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4000" b="1" dirty="0">
                <a:cs typeface="Times New Roman" pitchFamily="18" charset="0"/>
              </a:rPr>
              <a:t>З</a:t>
            </a:r>
            <a:r>
              <a:rPr lang="ru-RU" sz="4000" b="1" dirty="0" smtClean="0">
                <a:cs typeface="Times New Roman" pitchFamily="18" charset="0"/>
              </a:rPr>
              <a:t>апреты </a:t>
            </a:r>
            <a:r>
              <a:rPr lang="ru-RU" sz="4000" b="1" dirty="0">
                <a:cs typeface="Times New Roman" pitchFamily="18" charset="0"/>
              </a:rPr>
              <a:t>нужны для ощущения безопасности </a:t>
            </a:r>
            <a:r>
              <a:rPr lang="ru-RU" sz="4000" b="1" dirty="0" smtClean="0">
                <a:cs typeface="Times New Roman" pitchFamily="18" charset="0"/>
              </a:rPr>
              <a:t>ребенка.</a:t>
            </a:r>
            <a:endParaRPr lang="ru-RU" sz="4000" b="1" dirty="0">
              <a:cs typeface="Times New Roman" pitchFamily="18" charset="0"/>
            </a:endParaRPr>
          </a:p>
          <a:p>
            <a:pPr lvl="0"/>
            <a:r>
              <a:rPr lang="ru-RU" sz="4000" b="1" dirty="0">
                <a:cs typeface="Times New Roman" pitchFamily="18" charset="0"/>
              </a:rPr>
              <a:t>Формулировать запреты следует четко и </a:t>
            </a:r>
            <a:r>
              <a:rPr lang="ru-RU" sz="4000" b="1" dirty="0" smtClean="0">
                <a:cs typeface="Times New Roman" pitchFamily="18" charset="0"/>
              </a:rPr>
              <a:t>конкретно, Лучше </a:t>
            </a:r>
            <a:r>
              <a:rPr lang="ru-RU" sz="4000" b="1" dirty="0">
                <a:cs typeface="Times New Roman" pitchFamily="18" charset="0"/>
              </a:rPr>
              <a:t>сказать: </a:t>
            </a:r>
            <a:r>
              <a:rPr lang="ru-RU" sz="4000" b="1" dirty="0" smtClean="0">
                <a:cs typeface="Times New Roman" pitchFamily="18" charset="0"/>
              </a:rPr>
              <a:t>«Иди спокойно!»,чем </a:t>
            </a:r>
            <a:r>
              <a:rPr lang="ru-RU" sz="4000" b="1" dirty="0">
                <a:cs typeface="Times New Roman" pitchFamily="18" charset="0"/>
              </a:rPr>
              <a:t>"</a:t>
            </a:r>
            <a:r>
              <a:rPr lang="ru-RU" sz="4000" b="1" dirty="0" smtClean="0">
                <a:cs typeface="Times New Roman" pitchFamily="18" charset="0"/>
              </a:rPr>
              <a:t>Нельзя бегать!", </a:t>
            </a:r>
            <a:endParaRPr lang="ru-RU" sz="4000" b="1" dirty="0">
              <a:cs typeface="Times New Roman" pitchFamily="18" charset="0"/>
            </a:endParaRPr>
          </a:p>
          <a:p>
            <a:pPr lvl="0"/>
            <a:r>
              <a:rPr lang="ru-RU" sz="4000" b="1" dirty="0">
                <a:cs typeface="Times New Roman" pitchFamily="18" charset="0"/>
              </a:rPr>
              <a:t>Правил (ограничений, запретов) не должно быть слишком много, </a:t>
            </a:r>
            <a:r>
              <a:rPr lang="ru-RU" sz="4000" b="1" dirty="0" smtClean="0">
                <a:cs typeface="Times New Roman" pitchFamily="18" charset="0"/>
              </a:rPr>
              <a:t>они должны быть едиными. </a:t>
            </a:r>
          </a:p>
          <a:p>
            <a:pPr lvl="0"/>
            <a:r>
              <a:rPr lang="ru-RU" sz="4000" b="1" dirty="0" smtClean="0">
                <a:cs typeface="Times New Roman" pitchFamily="18" charset="0"/>
              </a:rPr>
              <a:t>На одно нельзя, всегда два  «а что можно»</a:t>
            </a:r>
          </a:p>
          <a:p>
            <a:pPr lvl="0"/>
            <a:r>
              <a:rPr lang="ru-RU" sz="4000" b="1" dirty="0"/>
              <a:t>Родительские требования не должны вступать в явное противоречие с основными потребностями ребенка. </a:t>
            </a:r>
          </a:p>
          <a:p>
            <a:pPr lvl="0"/>
            <a:r>
              <a:rPr lang="ru-RU" sz="4000" b="1" dirty="0"/>
              <a:t>Тон, в котором сообщается запрет, должен быть дружественно-разъяснительным, а не повелительным. </a:t>
            </a:r>
          </a:p>
          <a:p>
            <a:r>
              <a:rPr lang="ru-RU" sz="4000" b="1" dirty="0"/>
              <a:t>Будьте последовательными. Не </a:t>
            </a:r>
            <a:r>
              <a:rPr lang="ru-RU" sz="4000" b="1" dirty="0" smtClean="0"/>
              <a:t>запрещайте </a:t>
            </a:r>
            <a:r>
              <a:rPr lang="ru-RU" sz="4000" b="1" dirty="0"/>
              <a:t>ребенку то, что еще вчера ему было позволено. </a:t>
            </a:r>
          </a:p>
          <a:p>
            <a:pPr lvl="0"/>
            <a:endParaRPr lang="ru-RU" sz="4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4  Табу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4038600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 навреди себе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 навреди другому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 навреди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природе и животным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 навреди вещам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9" name="Содержимое 8" descr="images (4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23928" y="3079828"/>
            <a:ext cx="4859488" cy="3484161"/>
          </a:xfrm>
        </p:spPr>
      </p:pic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Надо ли наказывать ребёнка?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94928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 Постарайтесь понять причины плохого поведения ребёнка, какие проблемы кроются за этим.</a:t>
            </a:r>
            <a:endParaRPr lang="ru-RU" dirty="0" smtClean="0"/>
          </a:p>
          <a:p>
            <a:r>
              <a:rPr lang="ru-RU" b="1" dirty="0" smtClean="0"/>
              <a:t>Наказывая, обязательно объясните , почему вы это делаете.</a:t>
            </a:r>
          </a:p>
          <a:p>
            <a:r>
              <a:rPr lang="ru-RU" b="1" dirty="0" smtClean="0"/>
              <a:t>в качестве наказания</a:t>
            </a:r>
            <a:r>
              <a:rPr lang="ru-RU" dirty="0" smtClean="0"/>
              <a:t> -</a:t>
            </a:r>
            <a:r>
              <a:rPr lang="ru-RU" b="1" dirty="0" smtClean="0"/>
              <a:t> лишить его чего-то интересного, </a:t>
            </a:r>
            <a:r>
              <a:rPr lang="ru-RU" dirty="0" smtClean="0"/>
              <a:t>например, отказаться от очередного похода в детское кафе или прочитать на 1 страницу  меньше</a:t>
            </a:r>
          </a:p>
          <a:p>
            <a:r>
              <a:rPr lang="ru-RU" b="1" dirty="0" smtClean="0"/>
              <a:t>Не требуйте от ребенка невозможного </a:t>
            </a:r>
            <a:r>
              <a:rPr lang="ru-RU" dirty="0" smtClean="0"/>
              <a:t>или трудновыполнимого. Вместо этого посмотрите, что вы можете изменить в окружающей обстановке.</a:t>
            </a:r>
          </a:p>
          <a:p>
            <a:r>
              <a:rPr lang="ru-RU" b="1" dirty="0" smtClean="0"/>
              <a:t>Позволяйте ребенку встречаться с отрицательными последствиями своих действий,</a:t>
            </a:r>
            <a:r>
              <a:rPr lang="ru-RU" dirty="0" smtClean="0"/>
              <a:t> или своего бездействия. Только тогда он будет взрослеть, и становиться сознательным.</a:t>
            </a:r>
          </a:p>
          <a:p>
            <a:r>
              <a:rPr lang="ru-RU" dirty="0" smtClean="0"/>
              <a:t>дети, к которым в детстве применяли </a:t>
            </a:r>
            <a:r>
              <a:rPr lang="ru-RU" b="1" dirty="0" smtClean="0"/>
              <a:t>физическое насилие - обычно становятся или тревожными, или агрессивными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Применяя физические наказания взрослый даёт </a:t>
            </a:r>
            <a:r>
              <a:rPr lang="ru-RU" b="1" dirty="0" smtClean="0"/>
              <a:t>ребёнку пример агрессивного поведения</a:t>
            </a:r>
          </a:p>
          <a:p>
            <a:r>
              <a:rPr lang="ru-RU" b="1" dirty="0" smtClean="0"/>
              <a:t>Накричать на ребёнка легко, а объяснить, в чём он не прав- искусство.</a:t>
            </a:r>
          </a:p>
          <a:p>
            <a:endParaRPr lang="ru-RU" dirty="0"/>
          </a:p>
        </p:txBody>
      </p:sp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21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Чем можно заменить наказание?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6612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Объяснением-</a:t>
            </a:r>
            <a:r>
              <a:rPr lang="ru-RU" sz="2800" dirty="0" smtClean="0"/>
              <a:t>почему  поведение ребёнка  неправильно</a:t>
            </a:r>
          </a:p>
          <a:p>
            <a:r>
              <a:rPr lang="ru-RU" sz="2800" b="1" dirty="0" smtClean="0"/>
              <a:t>Терпением-</a:t>
            </a:r>
            <a:r>
              <a:rPr lang="ru-RU" sz="2800" dirty="0" smtClean="0"/>
              <a:t>это самая большая добродетель родителей</a:t>
            </a:r>
          </a:p>
          <a:p>
            <a:r>
              <a:rPr lang="ru-RU" sz="2800" b="1" dirty="0" smtClean="0"/>
              <a:t>Неторопливостью</a:t>
            </a:r>
            <a:r>
              <a:rPr lang="ru-RU" sz="2800" dirty="0" smtClean="0"/>
              <a:t>-не</a:t>
            </a:r>
          </a:p>
          <a:p>
            <a:pPr marL="0" indent="0">
              <a:buNone/>
            </a:pPr>
            <a:r>
              <a:rPr lang="ru-RU" sz="2800" dirty="0"/>
              <a:t>с</a:t>
            </a:r>
            <a:r>
              <a:rPr lang="ru-RU" sz="2800" dirty="0" smtClean="0"/>
              <a:t>пешите наказывать, </a:t>
            </a:r>
          </a:p>
          <a:p>
            <a:pPr marL="0" indent="0">
              <a:buNone/>
            </a:pPr>
            <a:r>
              <a:rPr lang="ru-RU" sz="2800" dirty="0" smtClean="0"/>
              <a:t>подождите, пока  поступок</a:t>
            </a:r>
          </a:p>
          <a:p>
            <a:pPr marL="0" indent="0">
              <a:buNone/>
            </a:pPr>
            <a:r>
              <a:rPr lang="ru-RU" sz="2800" dirty="0" smtClean="0"/>
              <a:t>повторится</a:t>
            </a:r>
          </a:p>
          <a:p>
            <a:r>
              <a:rPr lang="ru-RU" sz="2800" b="1" dirty="0" smtClean="0"/>
              <a:t>Отвлечением-</a:t>
            </a:r>
            <a:r>
              <a:rPr lang="ru-RU" sz="2800" dirty="0" smtClean="0"/>
              <a:t>предложите что-то более привлекательное</a:t>
            </a:r>
          </a:p>
          <a:p>
            <a:r>
              <a:rPr lang="ru-RU" sz="2800" b="1" dirty="0" smtClean="0"/>
              <a:t>Наградами</a:t>
            </a:r>
            <a:r>
              <a:rPr lang="ru-RU" sz="2800" dirty="0" smtClean="0"/>
              <a:t>- хвалить за хорошее поведение, вместо того. Чтобы считать его обычным</a:t>
            </a:r>
            <a:endParaRPr lang="ru-RU" dirty="0"/>
          </a:p>
        </p:txBody>
      </p:sp>
      <p:pic>
        <p:nvPicPr>
          <p:cNvPr id="5" name="Рисунок 4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2780928"/>
            <a:ext cx="3425734" cy="2664296"/>
          </a:xfrm>
          <a:prstGeom prst="rect">
            <a:avLst/>
          </a:prstGeom>
        </p:spPr>
      </p:pic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738</Words>
  <Application>Microsoft Office PowerPoint</Application>
  <PresentationFormat>Экран (4:3)</PresentationFormat>
  <Paragraphs>113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Как разговаривать  и  слушать  ребёнка?</vt:lpstr>
      <vt:lpstr>Слайд 3</vt:lpstr>
      <vt:lpstr>Как  заниматься с ребёнком?</vt:lpstr>
      <vt:lpstr>Как читать сказки?</vt:lpstr>
      <vt:lpstr>Запреты. Нужны ли они?</vt:lpstr>
      <vt:lpstr>4  Табу</vt:lpstr>
      <vt:lpstr>Надо ли наказывать ребёнка?</vt:lpstr>
      <vt:lpstr>Чем можно заменить наказание?</vt:lpstr>
      <vt:lpstr>Как хвалить ребёнка?</vt:lpstr>
      <vt:lpstr>Как любить своего ребёнка?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Nastya</dc:creator>
  <cp:lastModifiedBy>Nastya</cp:lastModifiedBy>
  <cp:revision>35</cp:revision>
  <dcterms:created xsi:type="dcterms:W3CDTF">2014-10-19T12:10:19Z</dcterms:created>
  <dcterms:modified xsi:type="dcterms:W3CDTF">2014-11-27T07:27:59Z</dcterms:modified>
</cp:coreProperties>
</file>