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4" r:id="rId3"/>
    <p:sldId id="258" r:id="rId4"/>
    <p:sldId id="259" r:id="rId5"/>
    <p:sldId id="288" r:id="rId6"/>
    <p:sldId id="260" r:id="rId7"/>
    <p:sldId id="261" r:id="rId8"/>
    <p:sldId id="283" r:id="rId9"/>
    <p:sldId id="282" r:id="rId10"/>
    <p:sldId id="287" r:id="rId11"/>
    <p:sldId id="268" r:id="rId12"/>
    <p:sldId id="271" r:id="rId13"/>
    <p:sldId id="272" r:id="rId14"/>
    <p:sldId id="276" r:id="rId15"/>
    <p:sldId id="273" r:id="rId16"/>
    <p:sldId id="277" r:id="rId17"/>
    <p:sldId id="278" r:id="rId18"/>
    <p:sldId id="279" r:id="rId19"/>
    <p:sldId id="280" r:id="rId20"/>
    <p:sldId id="266" r:id="rId21"/>
    <p:sldId id="275" r:id="rId22"/>
    <p:sldId id="267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71" autoAdjust="0"/>
  </p:normalViewPr>
  <p:slideViewPr>
    <p:cSldViewPr>
      <p:cViewPr>
        <p:scale>
          <a:sx n="80" d="100"/>
          <a:sy n="80" d="100"/>
        </p:scale>
        <p:origin x="-111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346E-9CBA-4706-A101-07BFAC47AAF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7031-B316-436E-ADFE-2F46541863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0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A7031-B316-436E-ADFE-2F46541863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669260-F03B-4696-AA08-1D884559094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887B0F-8B2E-4B44-A21C-24A46C138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p=4&amp;text=%D1%80%D0%B5%D0%B1%D0%B5%D0%BD%D0%BA%D1%83%20%D1%82%D1%80%D1%83%D0%B4%D0%BD%D0%BE%20%D0%BF%D0%B8%D1%81%D0%B0%D1%82%D1%8C&amp;img_url=http://cs403220.userapi.com/u163300401/e_1696546a.jpg&amp;pos=130&amp;uinfo=sw-1079-sh-478-fw-854-fh-448-pd-1&amp;rpt=simag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text=%D1%80%D0%BE%D0%B4%D0%B8%D1%82%D0%B5%D0%BB%D0%B8%20%D0%B8%20%D0%B4%D0%B5%D1%82%D0%B8&amp;img_url=http://www.prodetey.ru/sites/default/files/article-images/3926/main-3926-e86ed48320238d68991c3ae6fe17dbbf.jpg&amp;pos=2&amp;uinfo=sw-1079-sh-521-fw-854-fh-448-pd-1&amp;rpt=simag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img_url=http://cs303400.userapi.com/u9034593/-14/x_d462d067.jpg&amp;uinfo=sw-1079-sh-478-fw-854-fh-448-pd-1&amp;p=1&amp;text=%D0%BA%D0%B0%D1%80%D1%82%D0%B8%D0%BD%D0%BA%D0%B8%20%D0%B4%D0%B5%D1%82%D0%B8%20%D0%BF%D0%B8%D1%88%D1%83%D1%82&amp;noreask=1&amp;pos=44&amp;rpt=simage&amp;lr=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BA%D0%B0%D1%80%D1%82%D0%B8%D0%BD%D0%BA%D0%B0%20%D0%BC%D0%B0%D0%BB%D1%8B%D1%88%20%D0%B2%20%D1%88%D0%BB%D1%8F%D0%BF%D0%B5&amp;img_url=http://img-fotki.yandex.ru/get/4704/nirmallife.3b/0_52d92_b05eae8a_XL&amp;pos=1&amp;rpt=simage&amp;lr=2&amp;noreask=1&amp;source=wiz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source=wiz&amp;img_url=http://rebenok.by/pics/image/deti_komp.jpg&amp;uinfo=sw-1079-sh-478-fw-854-fh-448-pd-1&amp;p=5&amp;text=%D0%BA%D0%B0%D1%80%D1%82%D0%B8%D0%BD%D0%BA%D0%B8%20%D1%80%D0%B5%D0%B1%D0%B5%D0%BD%D0%BE%D0%BA%20%D0%B4%D1%83%D0%BC%D0%B0%D0%B5%D1%82&amp;noreask=1&amp;pos=159&amp;rpt=simage&amp;lr=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text=%D1%80%D0%B5%D0%B1%D1%91%D0%BD%D0%BE%D0%BA%20%D0%BF%D0%B8%D1%88%D0%B5%D1%82&amp;img_url=http://900igr.net/datas/russkij-jazyk/Poslovitsa/0006-006-Pisat-ne-jazykom-chesat.jpg&amp;pos=22&amp;uinfo=sw-793-sh-452-fw-765-fh-448-pd-1&amp;rpt=simage" TargetMode="External"/><Relationship Id="rId7" Type="http://schemas.openxmlformats.org/officeDocument/2006/relationships/hyperlink" Target="http://images.yandex.ru/yandsearch?text=%D1%81%D0%BC%D0%B0%D0%B9%D0%BB%D0%B8%D0%BA&amp;img_url=http://i.smiles2k.net/big_smiles/big_smiles_154.gif&amp;pos=3&amp;uinfo=sw-1079-sh-521-fw-0-fh-44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text=%D1%80%D0%B5%D0%B1%D1%91%D0%BD%D0%BE%D0%BA%20%D0%BF%D0%B8%D1%88%D0%B5%D1%82&amp;img_url=http://www.matrony.ru/wp-content/uploads/x_725137dd-1.jpg&amp;pos=1&amp;uinfo=sw-793-sh-452-fw-765-fh-448-pd-1&amp;rpt=simage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1%83%D0%B4%D0%B8%D0%B2%D0%BB%D0%B5%D0%BD%D0%B8%D0%B5%20%D1%83%20%D1%80%D0%B5%D0%B1%D1%91%D0%BD%D0%BA%D0%B0&amp;img_url=http://www.sunhome.ru/UsersGallery/102009/19222442.jpg&amp;pos=6&amp;uinfo=sw-1079-sh-521-fw-1037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text=%D0%B4%D0%B8%D1%81%D0%B3%D1%80%D0%B0%D1%84%D0%B8%D1%8F&amp;img_url=http://www.ya-roditel.ru/upload/iblock/7f5/7f5dd1249cfa6aed25effbb412f91e45.jpg&amp;pos=1&amp;uinfo=sw-1079-sh-521-fw-854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1&amp;text=%D0%B0%D1%80%D1%82%D0%B8%D0%BA%D1%83%D0%BB%D1%8F%D1%86%D0%B8%D0%BE%D0%BD%D0%BD%D0%B0%D1%8F%20%D0%B3%D0%B8%D0%BC%D0%BD%D0%B0%D1%81%D1%82%D0%B8%D0%BA%D0%B0&amp;img_url=http://www.baby.ru/storage/a/5/6/2/328881.1269169577.jpeg&amp;pos=35&amp;uinfo=sw-1079-sh-521-fw-854-fh-448-pd-1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A%D1%80%D0%BE%D0%BA%D0%BE%D0%B4%D0%B8%D0%BB&amp;img_url=http://img-fotki.yandex.ru/get/2/boss-konsulat.70/0_14a5f_9254e580_XL&amp;pos=20&amp;uinfo=sw-1079-sh-521-fw-854-fh-448-pd-1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5&amp;text=%D1%80%D0%B5%D0%B1%D0%B5%D0%BD%D0%BA%D1%83%20%D1%82%D1%80%D1%83%D0%B4%D0%BD%D0%BE%20%D0%BF%D0%B8%D1%81%D0%B0%D1%82%D1%8C&amp;img_url=http://college.vzmakh.ru/lsschool/13.jpg&amp;pos=172&amp;uinfo=sw-1079-sh-478-fw-854-fh-448-pd-1&amp;rpt=simage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img_url=http://lyceum-6.edusite.ru/images/p101_pervokl.jpg&amp;uinfo=sw-1079-sh-478-fw-854-fh-448-pd-1&amp;p=3&amp;text=%D0%BA%D0%B0%D1%80%D1%82%D0%B8%D0%BD%D0%BA%D0%B8%20%D0%BA%D0%B0%D0%BA%20%D0%BF%D0%B8%D1%88%D1%83%D1%82%20%D0%B4%D0%B5%D1%82%D0%B8&amp;noreask=1&amp;pos=97&amp;rpt=simage&amp;lr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3%D1%87%D0%B8%D0%BC%D1%81%D1%8F%20%D0%BF%D0%B8%D1%81%D0%B0%D1%82%D1%8C%20%D1%81%20%D0%B4%D0%B5%D1%82%D1%8C%D0%BC%D0%B8&amp;img_url=http://img-fotki.yandex.ru/get/3112/kuzmenkotatyana.4/0_2671f_a04ab9dd_S&amp;pos=4&amp;uinfo=sw-1079-sh-478-fw-854-fh-448-pd-1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p=3&amp;text=%D0%B4%D0%B5%D1%82%D0%B8%20%D0%BF%D0%B8%D1%88%D1%83%D1%82%20%D0%B1%D1%83%D0%BA%D0%B2%D1%8B&amp;img_url=http://img-fotki.yandex.ru/get/3311/sofido.4/0_491f_149d81f4_XL&amp;pos=119&amp;uinfo=sw-1079-sh-478-fw-854-fh-448-pd-1&amp;rpt=simage" TargetMode="Externa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848872" cy="3024336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Графические ошибки детей 6-7 лет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7072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Разработала: студентка заочного отделения Мордасова Виктория Владимировна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графических ошибок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анализа ошибок была составлена классификация на основе лекций М.В. </a:t>
            </a:r>
            <a:r>
              <a:rPr lang="ru-RU" dirty="0" err="1" smtClean="0"/>
              <a:t>Русаковой</a:t>
            </a:r>
            <a:r>
              <a:rPr lang="ru-RU" dirty="0" smtClean="0"/>
              <a:t> и работ Т.В. Кузьминой.</a:t>
            </a:r>
          </a:p>
          <a:p>
            <a:r>
              <a:rPr lang="ru-RU" dirty="0" smtClean="0"/>
              <a:t>Анализировались только графические ошибки, хотя, естественно, в письменных текстах детей было много и орфографических ошибок.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/>
              <a:t>Графические ошибки детей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504056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solidFill>
                  <a:srgbClr val="0070C0"/>
                </a:solidFill>
              </a:rPr>
              <a:t>Настя.К</a:t>
            </a:r>
            <a:r>
              <a:rPr lang="ru-RU" sz="1800" dirty="0" smtClean="0">
                <a:solidFill>
                  <a:srgbClr val="0070C0"/>
                </a:solidFill>
              </a:rPr>
              <a:t>   6.7мес.- </a:t>
            </a:r>
            <a:r>
              <a:rPr lang="ru-RU" sz="1800" dirty="0" err="1" smtClean="0"/>
              <a:t>Жела</a:t>
            </a:r>
            <a:r>
              <a:rPr lang="ru-RU" sz="1800" b="1" dirty="0" err="1" smtClean="0">
                <a:solidFill>
                  <a:srgbClr val="FF0000"/>
                </a:solidFill>
              </a:rPr>
              <a:t>йу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(желаю)- </a:t>
            </a:r>
            <a:r>
              <a:rPr lang="ru-RU" sz="1800" dirty="0" err="1" smtClean="0"/>
              <a:t>неусвоенность</a:t>
            </a:r>
            <a:r>
              <a:rPr lang="ru-RU" sz="1800" dirty="0" smtClean="0"/>
              <a:t> отступлений от слогового принципа. Обозначение на письме интервокального </a:t>
            </a:r>
            <a:r>
              <a:rPr lang="ru-RU" sz="1800" b="1" dirty="0" err="1" smtClean="0"/>
              <a:t>j</a:t>
            </a:r>
            <a:r>
              <a:rPr lang="ru-RU" sz="1800" b="1" dirty="0" smtClean="0"/>
              <a:t> </a:t>
            </a:r>
            <a:r>
              <a:rPr lang="ru-RU" sz="1800" dirty="0" smtClean="0"/>
              <a:t>при помощи специальной буквы.</a:t>
            </a:r>
          </a:p>
          <a:p>
            <a:endParaRPr lang="ru-RU" sz="1800" dirty="0" smtClean="0"/>
          </a:p>
          <a:p>
            <a:r>
              <a:rPr lang="ru-RU" sz="1800" dirty="0" err="1" smtClean="0">
                <a:solidFill>
                  <a:srgbClr val="0070C0"/>
                </a:solidFill>
              </a:rPr>
              <a:t>Василиса.С</a:t>
            </a:r>
            <a:r>
              <a:rPr lang="ru-RU" sz="1800" dirty="0" smtClean="0">
                <a:solidFill>
                  <a:srgbClr val="0070C0"/>
                </a:solidFill>
              </a:rPr>
              <a:t>.  6.2мес. </a:t>
            </a:r>
            <a:r>
              <a:rPr lang="ru-RU" sz="1800" dirty="0" err="1" smtClean="0"/>
              <a:t>Заеча</a:t>
            </a:r>
            <a:r>
              <a:rPr lang="ru-RU" sz="1800" b="1" dirty="0" err="1" smtClean="0">
                <a:solidFill>
                  <a:srgbClr val="FF0000"/>
                </a:solidFill>
              </a:rPr>
              <a:t>ф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(зайчат)- неправильное выделение звука.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За</a:t>
            </a:r>
            <a:r>
              <a:rPr lang="ru-RU" sz="1800" b="1" dirty="0" err="1" smtClean="0">
                <a:solidFill>
                  <a:srgbClr val="FF0000"/>
                </a:solidFill>
              </a:rPr>
              <a:t>е</a:t>
            </a:r>
            <a:r>
              <a:rPr lang="ru-RU" sz="1800" dirty="0" err="1" smtClean="0"/>
              <a:t>чаф</a:t>
            </a:r>
            <a:r>
              <a:rPr lang="ru-RU" sz="1800" dirty="0" smtClean="0"/>
              <a:t> – добавление </a:t>
            </a:r>
            <a:r>
              <a:rPr lang="en-US" sz="1800" dirty="0" smtClean="0"/>
              <a:t>j</a:t>
            </a:r>
            <a:r>
              <a:rPr lang="ru-RU" sz="1800" dirty="0"/>
              <a:t> </a:t>
            </a:r>
            <a:r>
              <a:rPr lang="ru-RU" sz="1800" dirty="0" smtClean="0"/>
              <a:t> (использование йотированного гласного </a:t>
            </a:r>
            <a:r>
              <a:rPr lang="ru-RU" sz="1800" dirty="0"/>
              <a:t>вместо </a:t>
            </a:r>
            <a:r>
              <a:rPr lang="ru-RU" sz="1800" dirty="0" smtClean="0"/>
              <a:t>й)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err="1" smtClean="0">
                <a:solidFill>
                  <a:srgbClr val="0070C0"/>
                </a:solidFill>
              </a:rPr>
              <a:t>Лера.Г</a:t>
            </a:r>
            <a:r>
              <a:rPr lang="ru-RU" sz="1800" dirty="0" smtClean="0">
                <a:solidFill>
                  <a:srgbClr val="0070C0"/>
                </a:solidFill>
              </a:rPr>
              <a:t>  6.3мес.- </a:t>
            </a:r>
            <a:r>
              <a:rPr lang="ru-RU" sz="1800" b="1" dirty="0" err="1" smtClean="0">
                <a:solidFill>
                  <a:srgbClr val="FF0000"/>
                </a:solidFill>
              </a:rPr>
              <a:t>Г</a:t>
            </a:r>
            <a:r>
              <a:rPr lang="ru-RU" sz="1800" dirty="0" err="1" smtClean="0"/>
              <a:t>ольшой</a:t>
            </a:r>
            <a:r>
              <a:rPr lang="ru-RU" sz="1800" dirty="0" smtClean="0"/>
              <a:t> (большой)- замена буквы по сходству написания.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Уля.П</a:t>
            </a:r>
            <a:r>
              <a:rPr lang="ru-RU" sz="1800" dirty="0" smtClean="0">
                <a:solidFill>
                  <a:srgbClr val="0070C0"/>
                </a:solidFill>
              </a:rPr>
              <a:t>  6. 6мес. </a:t>
            </a:r>
            <a:r>
              <a:rPr lang="ru-RU" sz="1800" dirty="0" err="1" smtClean="0"/>
              <a:t>Ли</a:t>
            </a:r>
            <a:r>
              <a:rPr lang="ru-RU" sz="1800" b="1" dirty="0" err="1" smtClean="0">
                <a:solidFill>
                  <a:srgbClr val="FF0000"/>
                </a:solidFill>
              </a:rPr>
              <a:t>я</a:t>
            </a:r>
            <a:r>
              <a:rPr lang="ru-RU" sz="1800" dirty="0" err="1" smtClean="0"/>
              <a:t>нам</a:t>
            </a:r>
            <a:r>
              <a:rPr lang="ru-RU" sz="1800" dirty="0" smtClean="0"/>
              <a:t> (лианам)- </a:t>
            </a:r>
            <a:r>
              <a:rPr lang="ru-RU" sz="1800" dirty="0" smtClean="0">
                <a:solidFill>
                  <a:srgbClr val="0070C0"/>
                </a:solidFill>
              </a:rPr>
              <a:t>произносит  лианам</a:t>
            </a:r>
            <a:r>
              <a:rPr lang="ru-RU" sz="1800" dirty="0" smtClean="0"/>
              <a:t>-  </a:t>
            </a:r>
          </a:p>
          <a:p>
            <a:pPr>
              <a:buNone/>
            </a:pPr>
            <a:r>
              <a:rPr lang="ru-RU" sz="1800" dirty="0" smtClean="0"/>
              <a:t>   (замена буквы, обозначающей гласный, буквой, обозначающей тот же гласный  в сочетании с </a:t>
            </a:r>
            <a:r>
              <a:rPr lang="ru-RU" sz="1800" b="1" dirty="0" smtClean="0"/>
              <a:t>Й)</a:t>
            </a:r>
            <a:endParaRPr lang="ru-RU" sz="18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Ш</a:t>
            </a:r>
            <a:r>
              <a:rPr lang="ru-RU" sz="2000" b="1" dirty="0" err="1" smtClean="0">
                <a:solidFill>
                  <a:srgbClr val="FF0000"/>
                </a:solidFill>
              </a:rPr>
              <a:t>ы</a:t>
            </a:r>
            <a:r>
              <a:rPr lang="ru-RU" sz="2000" dirty="0" err="1" smtClean="0"/>
              <a:t>ш</a:t>
            </a:r>
            <a:r>
              <a:rPr lang="ru-RU" sz="2000" b="1" dirty="0" err="1" smtClean="0">
                <a:solidFill>
                  <a:srgbClr val="FF0000"/>
                </a:solidFill>
              </a:rPr>
              <a:t>ы</a:t>
            </a:r>
            <a:r>
              <a:rPr lang="ru-RU" sz="2000" dirty="0" err="1" smtClean="0"/>
              <a:t>ки</a:t>
            </a:r>
            <a:r>
              <a:rPr lang="ru-RU" sz="2000" dirty="0" smtClean="0"/>
              <a:t> (шишки)-1)</a:t>
            </a:r>
            <a:r>
              <a:rPr lang="ru-RU" sz="2000" dirty="0" err="1" smtClean="0"/>
              <a:t>неусвоенность</a:t>
            </a:r>
            <a:r>
              <a:rPr lang="ru-RU" sz="2000" dirty="0" smtClean="0"/>
              <a:t> отступления от слогового принципа; 2) ассимиляция </a:t>
            </a:r>
            <a:r>
              <a:rPr lang="ru-RU" sz="2000" dirty="0"/>
              <a:t>на письме </a:t>
            </a:r>
            <a:r>
              <a:rPr lang="ru-RU" sz="2000" dirty="0" smtClean="0"/>
              <a:t>(</a:t>
            </a:r>
            <a:r>
              <a:rPr lang="ru-RU" sz="2000" dirty="0"/>
              <a:t>в результате в слове возникают две одинаковые </a:t>
            </a:r>
            <a:r>
              <a:rPr lang="ru-RU" sz="2000" dirty="0" smtClean="0"/>
              <a:t>буквы)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b="1" dirty="0" err="1" smtClean="0">
                <a:solidFill>
                  <a:srgbClr val="FF0000"/>
                </a:solidFill>
              </a:rPr>
              <a:t>Ш</a:t>
            </a:r>
            <a:r>
              <a:rPr lang="ru-RU" sz="2000" dirty="0" err="1" smtClean="0"/>
              <a:t>укр</a:t>
            </a:r>
            <a:r>
              <a:rPr lang="ru-RU" sz="2000" dirty="0" smtClean="0"/>
              <a:t> (щука)-  пропуск элемента буквы.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dirty="0" err="1" smtClean="0"/>
              <a:t>Шук</a:t>
            </a:r>
            <a:r>
              <a:rPr lang="ru-RU" sz="2000" b="1" dirty="0" err="1" smtClean="0">
                <a:solidFill>
                  <a:srgbClr val="FF0000"/>
                </a:solidFill>
              </a:rPr>
              <a:t>р</a:t>
            </a:r>
            <a:r>
              <a:rPr lang="ru-RU" sz="2000" b="1" dirty="0" smtClean="0"/>
              <a:t> - </a:t>
            </a:r>
            <a:r>
              <a:rPr lang="ru-RU" sz="2000" dirty="0" smtClean="0"/>
              <a:t>замена буквы по сходству написания (А и Р).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Вика. К  6.1мес.- </a:t>
            </a:r>
            <a:r>
              <a:rPr lang="ru-RU" sz="2000" dirty="0" err="1" smtClean="0"/>
              <a:t>Русл</a:t>
            </a:r>
            <a:r>
              <a:rPr lang="ru-RU" sz="2000" b="1" dirty="0" err="1" smtClean="0">
                <a:solidFill>
                  <a:srgbClr val="FF0000"/>
                </a:solidFill>
              </a:rPr>
              <a:t>усл</a:t>
            </a:r>
            <a:r>
              <a:rPr lang="ru-RU" sz="2000" dirty="0" err="1" smtClean="0"/>
              <a:t>ан</a:t>
            </a:r>
            <a:r>
              <a:rPr lang="ru-RU" sz="2000" dirty="0" smtClean="0"/>
              <a:t> (Руслан) – </a:t>
            </a:r>
            <a:r>
              <a:rPr lang="ru-RU" sz="2000" dirty="0"/>
              <a:t>ассимиляция на письме </a:t>
            </a:r>
            <a:r>
              <a:rPr lang="ru-RU" sz="2000" dirty="0" smtClean="0"/>
              <a:t>(добавление букв, уже имеющихся в слове - </a:t>
            </a:r>
            <a:r>
              <a:rPr lang="ru-RU" sz="2000" dirty="0"/>
              <a:t>в результате в слове </a:t>
            </a:r>
            <a:r>
              <a:rPr lang="ru-RU" sz="2000" dirty="0" smtClean="0"/>
              <a:t>два </a:t>
            </a:r>
            <a:r>
              <a:rPr lang="ru-RU" sz="2000" dirty="0"/>
              <a:t>одинаковых сочетания </a:t>
            </a:r>
            <a:r>
              <a:rPr lang="ru-RU" sz="2000" dirty="0" smtClean="0"/>
              <a:t>букв);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Кер</a:t>
            </a:r>
            <a:r>
              <a:rPr lang="ru-RU" sz="2000" b="1" dirty="0" err="1" smtClean="0">
                <a:solidFill>
                  <a:srgbClr val="FF0000"/>
                </a:solidFill>
              </a:rPr>
              <a:t>Ԁ</a:t>
            </a:r>
            <a:r>
              <a:rPr lang="ru-RU" sz="2000" dirty="0" err="1" smtClean="0"/>
              <a:t>и</a:t>
            </a:r>
            <a:r>
              <a:rPr lang="ru-RU" sz="2000" b="1" dirty="0" err="1" smtClean="0">
                <a:solidFill>
                  <a:srgbClr val="FF0000"/>
                </a:solidFill>
              </a:rPr>
              <a:t>??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(Кирилл)- 1) зеркальное написание; 2) лишний Ь: использование Ь после </a:t>
            </a:r>
            <a:r>
              <a:rPr lang="ru-RU" sz="2000" dirty="0" err="1" smtClean="0"/>
              <a:t>согл</a:t>
            </a:r>
            <a:r>
              <a:rPr lang="ru-RU" sz="2000" dirty="0" smtClean="0"/>
              <a:t>.,парных по твердости-мягкости, за которыми следуют гласные; 3) пропуск буквы.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 smtClean="0">
              <a:solidFill>
                <a:srgbClr val="0070C0"/>
              </a:solidFill>
            </a:endParaRP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70C0"/>
                </a:solidFill>
              </a:rPr>
              <a:t>Рома.Д</a:t>
            </a:r>
            <a:r>
              <a:rPr lang="ru-RU" sz="2000" dirty="0" smtClean="0">
                <a:solidFill>
                  <a:srgbClr val="0070C0"/>
                </a:solidFill>
              </a:rPr>
              <a:t>  6.2 мес. –</a:t>
            </a:r>
            <a:r>
              <a:rPr lang="ru-RU" sz="2000" dirty="0" err="1" smtClean="0"/>
              <a:t>Кал</a:t>
            </a:r>
            <a:r>
              <a:rPr lang="ru-RU" sz="2000" b="1" dirty="0" err="1" smtClean="0">
                <a:solidFill>
                  <a:srgbClr val="FF0000"/>
                </a:solidFill>
              </a:rPr>
              <a:t>ь</a:t>
            </a:r>
            <a:r>
              <a:rPr lang="ru-RU" sz="2000" dirty="0" err="1" smtClean="0"/>
              <a:t>ючками</a:t>
            </a:r>
            <a:r>
              <a:rPr lang="ru-RU" sz="2000" dirty="0" smtClean="0"/>
              <a:t> (колючками)-лишний Ь:</a:t>
            </a:r>
          </a:p>
          <a:p>
            <a:pPr>
              <a:buNone/>
            </a:pPr>
            <a:r>
              <a:rPr lang="ru-RU" sz="2000" dirty="0" smtClean="0"/>
              <a:t>    использование Ь после </a:t>
            </a:r>
            <a:r>
              <a:rPr lang="ru-RU" sz="2000" dirty="0" err="1" smtClean="0"/>
              <a:t>согл</a:t>
            </a:r>
            <a:r>
              <a:rPr lang="ru-RU" sz="2000" dirty="0" smtClean="0"/>
              <a:t>., парных по твердости-мягкости, за которыми следуют гласные.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>
                <a:solidFill>
                  <a:srgbClr val="0070C0"/>
                </a:solidFill>
              </a:rPr>
              <a:t>Кристина.Л</a:t>
            </a:r>
            <a:r>
              <a:rPr lang="ru-RU" sz="2000" dirty="0" smtClean="0">
                <a:solidFill>
                  <a:srgbClr val="0070C0"/>
                </a:solidFill>
              </a:rPr>
              <a:t> 6.4 мес.-</a:t>
            </a:r>
            <a:r>
              <a:rPr lang="ru-RU" sz="2000" dirty="0" err="1" smtClean="0"/>
              <a:t>кури</a:t>
            </a:r>
            <a:r>
              <a:rPr lang="ru-RU" sz="2000" b="1" dirty="0" err="1" smtClean="0">
                <a:solidFill>
                  <a:srgbClr val="FF0000"/>
                </a:solidFill>
              </a:rPr>
              <a:t>тↄ</a:t>
            </a:r>
            <a:r>
              <a:rPr lang="ru-RU" sz="2000" dirty="0" err="1" smtClean="0"/>
              <a:t>а</a:t>
            </a:r>
            <a:r>
              <a:rPr lang="ru-RU" sz="2000" dirty="0" smtClean="0"/>
              <a:t> (курица) – 1) зеркальное написание; 2) замена аффрикаты двумя буквами, являющимися ее составляющими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Пал</a:t>
            </a:r>
            <a:r>
              <a:rPr lang="ru-RU" sz="2000" b="1" dirty="0" err="1" smtClean="0">
                <a:solidFill>
                  <a:srgbClr val="FF0000"/>
                </a:solidFill>
              </a:rPr>
              <a:t>уш</a:t>
            </a:r>
            <a:r>
              <a:rPr lang="ru-RU" sz="2000" dirty="0" err="1" smtClean="0"/>
              <a:t>ку</a:t>
            </a:r>
            <a:r>
              <a:rPr lang="ru-RU" sz="2000" dirty="0" smtClean="0"/>
              <a:t> (палочку)- 1) замена букв, обозначающих звуки, похожие по звучанию; </a:t>
            </a:r>
          </a:p>
          <a:p>
            <a:r>
              <a:rPr lang="ru-RU" sz="2000" dirty="0" smtClean="0"/>
              <a:t>2) ассимиляция на письме (в области гласных).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>
                <a:solidFill>
                  <a:srgbClr val="0070C0"/>
                </a:solidFill>
              </a:rPr>
              <a:t>Лиза.М</a:t>
            </a:r>
            <a:r>
              <a:rPr lang="ru-RU" sz="2000" dirty="0" smtClean="0">
                <a:solidFill>
                  <a:srgbClr val="0070C0"/>
                </a:solidFill>
              </a:rPr>
              <a:t>  6.6мес.-</a:t>
            </a:r>
            <a:r>
              <a:rPr lang="ru-RU" sz="2000" dirty="0" smtClean="0"/>
              <a:t>Снижи</a:t>
            </a:r>
            <a:r>
              <a:rPr lang="ru-RU" sz="2000" b="1" dirty="0" smtClean="0">
                <a:solidFill>
                  <a:srgbClr val="FF0000"/>
                </a:solidFill>
              </a:rPr>
              <a:t>жи</a:t>
            </a:r>
            <a:r>
              <a:rPr lang="ru-RU" sz="2000" dirty="0" smtClean="0"/>
              <a:t>нка (</a:t>
            </a:r>
            <a:r>
              <a:rPr lang="ru-RU" sz="2000" dirty="0" err="1" smtClean="0"/>
              <a:t>снижинка</a:t>
            </a:r>
            <a:r>
              <a:rPr lang="ru-RU" sz="2000" dirty="0" smtClean="0"/>
              <a:t>)- ассимиляция на письме (добавление слога).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70C0"/>
                </a:solidFill>
              </a:rPr>
              <a:t>Лев.С</a:t>
            </a:r>
            <a:r>
              <a:rPr lang="ru-RU" sz="2000" dirty="0" smtClean="0">
                <a:solidFill>
                  <a:srgbClr val="0070C0"/>
                </a:solidFill>
              </a:rPr>
              <a:t>  6.9 мес.-</a:t>
            </a:r>
            <a:r>
              <a:rPr lang="ru-RU" sz="2000" dirty="0" err="1" smtClean="0"/>
              <a:t>Тигренак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прыга</a:t>
            </a:r>
            <a:r>
              <a:rPr lang="ru-RU" sz="2000" b="1" dirty="0" err="1" smtClean="0">
                <a:solidFill>
                  <a:srgbClr val="FF0000"/>
                </a:solidFill>
              </a:rPr>
              <a:t>й</a:t>
            </a:r>
            <a:r>
              <a:rPr lang="ru-RU" sz="2000" dirty="0" err="1" smtClean="0"/>
              <a:t>ть</a:t>
            </a:r>
            <a:r>
              <a:rPr lang="ru-RU" sz="2000" dirty="0" smtClean="0"/>
              <a:t>, </a:t>
            </a:r>
            <a:r>
              <a:rPr lang="ru-RU" sz="2000" dirty="0" err="1" smtClean="0"/>
              <a:t>игра</a:t>
            </a:r>
            <a:r>
              <a:rPr lang="ru-RU" sz="2000" b="1" dirty="0" err="1" smtClean="0">
                <a:solidFill>
                  <a:srgbClr val="FF0000"/>
                </a:solidFill>
              </a:rPr>
              <a:t>й</a:t>
            </a:r>
            <a:r>
              <a:rPr lang="ru-RU" sz="2000" dirty="0" err="1" smtClean="0"/>
              <a:t>ть</a:t>
            </a:r>
            <a:r>
              <a:rPr lang="ru-RU" sz="2000" dirty="0" smtClean="0"/>
              <a:t> (тигренок прыгает, играет)- 1) обозначение на письме интервокального j при помощи специальной буквы; 2) лишний Ь (как показатель конца слова);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Ксюша. Ж  6.4 мес.- </a:t>
            </a:r>
            <a:r>
              <a:rPr lang="ru-RU" sz="2000" dirty="0" err="1" smtClean="0"/>
              <a:t>Скачит</a:t>
            </a:r>
            <a:r>
              <a:rPr lang="ru-RU" sz="2000" b="1" dirty="0" err="1" smtClean="0">
                <a:solidFill>
                  <a:srgbClr val="FF0000"/>
                </a:solidFill>
              </a:rPr>
              <a:t>d</a:t>
            </a:r>
            <a:r>
              <a:rPr lang="ru-RU" sz="2000" dirty="0" smtClean="0"/>
              <a:t>- 1) зеркальное написание;</a:t>
            </a:r>
          </a:p>
          <a:p>
            <a:pPr>
              <a:buNone/>
            </a:pPr>
            <a:r>
              <a:rPr lang="ru-RU" sz="2000" dirty="0" smtClean="0"/>
              <a:t>   2) лишний Ь: Ь как показатель конца слова.</a:t>
            </a:r>
          </a:p>
          <a:p>
            <a:endParaRPr lang="ru-RU" sz="2000" dirty="0" smtClean="0"/>
          </a:p>
          <a:p>
            <a:r>
              <a:rPr lang="ru-RU" sz="2000" dirty="0" err="1" smtClean="0">
                <a:solidFill>
                  <a:srgbClr val="0070C0"/>
                </a:solidFill>
              </a:rPr>
              <a:t>Павел.И</a:t>
            </a:r>
            <a:r>
              <a:rPr lang="ru-RU" sz="2000" dirty="0" smtClean="0">
                <a:solidFill>
                  <a:srgbClr val="0070C0"/>
                </a:solidFill>
              </a:rPr>
              <a:t>  6.2 мес.- </a:t>
            </a:r>
            <a:r>
              <a:rPr lang="ru-RU" sz="2000" dirty="0" err="1" smtClean="0"/>
              <a:t>Б</a:t>
            </a:r>
            <a:r>
              <a:rPr lang="ru-RU" sz="2000" b="1" dirty="0" err="1" smtClean="0">
                <a:solidFill>
                  <a:srgbClr val="FF0000"/>
                </a:solidFill>
              </a:rPr>
              <a:t>?</a:t>
            </a:r>
            <a:r>
              <a:rPr lang="ru-RU" sz="2000" dirty="0" err="1" smtClean="0"/>
              <a:t>ратино</a:t>
            </a:r>
            <a:r>
              <a:rPr lang="ru-RU" sz="2000" dirty="0" smtClean="0"/>
              <a:t> (у в обратную сторону)- зеркальное написание.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>
                <a:solidFill>
                  <a:srgbClr val="0070C0"/>
                </a:solidFill>
              </a:rPr>
              <a:t>Олеся.Т</a:t>
            </a:r>
            <a:r>
              <a:rPr lang="ru-RU" sz="2000" dirty="0" smtClean="0">
                <a:solidFill>
                  <a:srgbClr val="0070C0"/>
                </a:solidFill>
              </a:rPr>
              <a:t>  6.5 </a:t>
            </a:r>
            <a:r>
              <a:rPr lang="ru-RU" sz="2000" dirty="0" err="1" smtClean="0">
                <a:solidFill>
                  <a:srgbClr val="0070C0"/>
                </a:solidFill>
              </a:rPr>
              <a:t>мес</a:t>
            </a:r>
            <a:r>
              <a:rPr lang="ru-RU" sz="2000" dirty="0" err="1" smtClean="0"/>
              <a:t>.-</a:t>
            </a:r>
            <a:r>
              <a:rPr lang="ru-RU" sz="2000" b="1" dirty="0" err="1" smtClean="0">
                <a:solidFill>
                  <a:srgbClr val="FF0000"/>
                </a:solidFill>
              </a:rPr>
              <a:t>Д</a:t>
            </a:r>
            <a:r>
              <a:rPr lang="ru-RU" sz="2000" dirty="0" err="1" smtClean="0"/>
              <a:t>утылка</a:t>
            </a:r>
            <a:r>
              <a:rPr lang="ru-RU" sz="2000" dirty="0" smtClean="0"/>
              <a:t> (бутылка)-неправильное выделение звука;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72816"/>
            <a:ext cx="8183880" cy="4752528"/>
          </a:xfrm>
        </p:spPr>
        <p:txBody>
          <a:bodyPr>
            <a:normAutofit fontScale="90000"/>
          </a:bodyPr>
          <a:lstStyle/>
          <a:p>
            <a:r>
              <a:rPr lang="ru-RU" sz="2800" b="0" dirty="0" smtClean="0">
                <a:solidFill>
                  <a:schemeClr val="tx1"/>
                </a:solidFill>
              </a:rPr>
              <a:t> </a:t>
            </a:r>
            <a:r>
              <a:rPr lang="ru-RU" sz="2800" b="0" dirty="0" err="1" smtClean="0">
                <a:solidFill>
                  <a:srgbClr val="C00000"/>
                </a:solidFill>
              </a:rPr>
              <a:t>За</a:t>
            </a:r>
            <a:r>
              <a:rPr lang="ru-RU" sz="2800" dirty="0" err="1" smtClean="0">
                <a:solidFill>
                  <a:srgbClr val="0070C0"/>
                </a:solidFill>
              </a:rPr>
              <a:t>ↄ</a:t>
            </a:r>
            <a:r>
              <a:rPr lang="ru-RU" sz="2800" b="0" dirty="0" err="1" smtClean="0">
                <a:solidFill>
                  <a:srgbClr val="C00000"/>
                </a:solidFill>
              </a:rPr>
              <a:t>ыпает</a:t>
            </a:r>
            <a:r>
              <a:rPr lang="ru-RU" sz="2800" b="0" dirty="0" smtClean="0">
                <a:solidFill>
                  <a:srgbClr val="C00000"/>
                </a:solidFill>
              </a:rPr>
              <a:t> –(засыпает)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/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> </a:t>
            </a:r>
            <a:r>
              <a:rPr lang="ru-RU" sz="2800" b="0" dirty="0" err="1" smtClean="0">
                <a:solidFill>
                  <a:srgbClr val="C00000"/>
                </a:solidFill>
              </a:rPr>
              <a:t>дал</a:t>
            </a:r>
            <a:r>
              <a:rPr lang="ru-RU" sz="2800" dirty="0" err="1" smtClean="0">
                <a:solidFill>
                  <a:srgbClr val="0070C0"/>
                </a:solidFill>
              </a:rPr>
              <a:t>Ԁ</a:t>
            </a:r>
            <a:r>
              <a:rPr lang="ru-RU" sz="2800" b="0" dirty="0" err="1" smtClean="0">
                <a:solidFill>
                  <a:srgbClr val="C00000"/>
                </a:solidFill>
              </a:rPr>
              <a:t>ека</a:t>
            </a:r>
            <a:r>
              <a:rPr lang="ru-RU" sz="2800" b="0" dirty="0" smtClean="0">
                <a:solidFill>
                  <a:srgbClr val="C00000"/>
                </a:solidFill>
              </a:rPr>
              <a:t> – (далека)              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>                                                 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Ↄ</a:t>
            </a:r>
            <a:r>
              <a:rPr lang="ru-RU" sz="2800" b="0" dirty="0" err="1" smtClean="0">
                <a:solidFill>
                  <a:srgbClr val="C00000"/>
                </a:solidFill>
              </a:rPr>
              <a:t>ава</a:t>
            </a:r>
            <a:r>
              <a:rPr lang="ru-RU" sz="2800" b="0" dirty="0" smtClean="0">
                <a:solidFill>
                  <a:srgbClr val="C00000"/>
                </a:solidFill>
              </a:rPr>
              <a:t>- (Сова) 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/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err="1" smtClean="0">
                <a:solidFill>
                  <a:srgbClr val="C00000"/>
                </a:solidFill>
              </a:rPr>
              <a:t>мен</a:t>
            </a:r>
            <a:r>
              <a:rPr lang="ru-RU" sz="2800" dirty="0" err="1" smtClean="0">
                <a:solidFill>
                  <a:srgbClr val="0070C0"/>
                </a:solidFill>
              </a:rPr>
              <a:t>ʀ</a:t>
            </a:r>
            <a:r>
              <a:rPr lang="ru-RU" sz="2800" dirty="0" smtClean="0">
                <a:solidFill>
                  <a:srgbClr val="C00000"/>
                </a:solidFill>
              </a:rPr>
              <a:t>-</a:t>
            </a:r>
            <a:r>
              <a:rPr lang="ru-RU" sz="2800" b="0" dirty="0" smtClean="0">
                <a:solidFill>
                  <a:srgbClr val="C00000"/>
                </a:solidFill>
              </a:rPr>
              <a:t>  (меня)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/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</a:t>
            </a:r>
            <a:r>
              <a:rPr lang="ru-RU" sz="2800" b="0" dirty="0" err="1" smtClean="0">
                <a:solidFill>
                  <a:srgbClr val="C00000"/>
                </a:solidFill>
              </a:rPr>
              <a:t>би</a:t>
            </a:r>
            <a:r>
              <a:rPr lang="ru-RU" sz="2800" dirty="0" err="1" smtClean="0">
                <a:solidFill>
                  <a:srgbClr val="0070C0"/>
                </a:solidFill>
              </a:rPr>
              <a:t>Ƹ</a:t>
            </a:r>
            <a:r>
              <a:rPr lang="ru-RU" sz="2800" b="0" dirty="0" err="1" smtClean="0">
                <a:solidFill>
                  <a:srgbClr val="C00000"/>
                </a:solidFill>
              </a:rPr>
              <a:t>янка</a:t>
            </a:r>
            <a:r>
              <a:rPr lang="ru-RU" sz="2800" b="0" dirty="0" smtClean="0">
                <a:solidFill>
                  <a:srgbClr val="C00000"/>
                </a:solidFill>
              </a:rPr>
              <a:t>-(обезьянка)               </a:t>
            </a:r>
            <a:r>
              <a:rPr lang="ru-RU" sz="2800" b="0" dirty="0" err="1" smtClean="0">
                <a:solidFill>
                  <a:srgbClr val="C00000"/>
                </a:solidFill>
              </a:rPr>
              <a:t>ро</a:t>
            </a:r>
            <a:r>
              <a:rPr lang="ru-RU" sz="2800" dirty="0" err="1" smtClean="0">
                <a:solidFill>
                  <a:srgbClr val="0070C0"/>
                </a:solidFill>
              </a:rPr>
              <a:t>Ƹ</a:t>
            </a:r>
            <a:r>
              <a:rPr lang="ru-RU" sz="2800" b="0" dirty="0" err="1" smtClean="0">
                <a:solidFill>
                  <a:srgbClr val="C00000"/>
                </a:solidFill>
              </a:rPr>
              <a:t>а</a:t>
            </a:r>
            <a:r>
              <a:rPr lang="ru-RU" sz="2800" b="0" dirty="0" smtClean="0">
                <a:solidFill>
                  <a:srgbClr val="C00000"/>
                </a:solidFill>
              </a:rPr>
              <a:t>-(роза) 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b="0" dirty="0" smtClean="0">
                <a:solidFill>
                  <a:srgbClr val="C00000"/>
                </a:solidFill>
              </a:rPr>
              <a:t/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86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Чаще всего встречались зеркальные написания</a:t>
            </a:r>
          </a:p>
          <a:p>
            <a:pPr algn="ctr">
              <a:buNone/>
            </a:pPr>
            <a:endParaRPr lang="ru-RU" b="1" u="sng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http://im8-tub-ru.yandex.net/i?id=592880798-37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3096344" cy="3312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          </a:t>
            </a:r>
            <a:r>
              <a:rPr lang="ru-RU" sz="1800" b="1" u="sng" dirty="0" smtClean="0">
                <a:solidFill>
                  <a:schemeClr val="accent1"/>
                </a:solidFill>
              </a:rPr>
              <a:t>Классификация ошибок</a:t>
            </a:r>
            <a:r>
              <a:rPr lang="ru-RU" sz="1800" b="1" dirty="0" smtClean="0">
                <a:solidFill>
                  <a:schemeClr val="accent1"/>
                </a:solidFill>
              </a:rPr>
              <a:t>                </a:t>
            </a:r>
            <a:r>
              <a:rPr lang="ru-RU" sz="1800" b="1" u="sng" dirty="0" smtClean="0">
                <a:solidFill>
                  <a:schemeClr val="accent1"/>
                </a:solidFill>
              </a:rPr>
              <a:t>Количество слов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 Начертательные ошибки</a:t>
            </a:r>
          </a:p>
          <a:p>
            <a:r>
              <a:rPr lang="ru-RU" sz="1900" dirty="0" smtClean="0"/>
              <a:t>-замена букв по сходству написания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3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-зеркальные написания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31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-пропуск элемента буквы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1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  <a:r>
              <a:rPr lang="ru-RU" sz="1900" dirty="0" smtClean="0">
                <a:solidFill>
                  <a:srgbClr val="FF0000"/>
                </a:solidFill>
              </a:rPr>
              <a:t>Ошибки, в результате которых записанное слово неверно отражает его звучание:</a:t>
            </a:r>
          </a:p>
          <a:p>
            <a:r>
              <a:rPr lang="ru-RU" sz="1900" dirty="0" smtClean="0"/>
              <a:t>-пропуск буквы вследствие </a:t>
            </a:r>
            <a:r>
              <a:rPr lang="ru-RU" sz="1900" dirty="0" err="1" smtClean="0"/>
              <a:t>неидентификации</a:t>
            </a:r>
            <a:r>
              <a:rPr lang="ru-RU" sz="1900" dirty="0" smtClean="0"/>
              <a:t> фонемы </a:t>
            </a:r>
            <a:r>
              <a:rPr lang="ru-RU" sz="1900" b="1" dirty="0" smtClean="0">
                <a:solidFill>
                  <a:schemeClr val="accent1"/>
                </a:solidFill>
              </a:rPr>
              <a:t>7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-гиперкорректная замена  ударного гласного      </a:t>
            </a:r>
            <a:r>
              <a:rPr lang="ru-RU" sz="1900" b="1" dirty="0" smtClean="0">
                <a:solidFill>
                  <a:schemeClr val="accent1"/>
                </a:solidFill>
              </a:rPr>
              <a:t>1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-неправильное выделение звука; замена </a:t>
            </a:r>
            <a:r>
              <a:rPr lang="ru-RU" sz="1900" dirty="0"/>
              <a:t>букв, обозначающих </a:t>
            </a:r>
            <a:r>
              <a:rPr lang="ru-RU" sz="1900" dirty="0" smtClean="0"/>
              <a:t>похожие  звуки                            </a:t>
            </a:r>
            <a:r>
              <a:rPr lang="ru-RU" sz="19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r>
              <a:rPr lang="ru-RU" sz="1900" dirty="0" smtClean="0"/>
              <a:t>                               </a:t>
            </a:r>
          </a:p>
          <a:p>
            <a:pPr>
              <a:buNone/>
            </a:pPr>
            <a:endParaRPr lang="ru-RU" sz="1900" dirty="0" smtClean="0"/>
          </a:p>
          <a:p>
            <a:pPr>
              <a:lnSpc>
                <a:spcPct val="110000"/>
              </a:lnSpc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30352"/>
            <a:ext cx="7632848" cy="541892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замена буквы, обозначающей гласный,</a:t>
            </a:r>
          </a:p>
          <a:p>
            <a:pPr>
              <a:buNone/>
            </a:pPr>
            <a:r>
              <a:rPr lang="ru-RU" sz="1900" dirty="0" smtClean="0"/>
              <a:t>    буквой, обозначающей тот же гласный  </a:t>
            </a:r>
          </a:p>
          <a:p>
            <a:pPr>
              <a:buNone/>
            </a:pPr>
            <a:r>
              <a:rPr lang="ru-RU" sz="1900" dirty="0" smtClean="0"/>
              <a:t>    в сочетании с </a:t>
            </a:r>
            <a:r>
              <a:rPr lang="en-US" sz="1900" dirty="0"/>
              <a:t>j </a:t>
            </a:r>
            <a:r>
              <a:rPr lang="ru-RU" sz="1900" dirty="0" smtClean="0"/>
              <a:t>                  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1</a:t>
            </a:r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пропуск слога (состоящего из редуцированного </a:t>
            </a:r>
          </a:p>
          <a:p>
            <a:pPr>
              <a:buNone/>
            </a:pPr>
            <a:r>
              <a:rPr lang="ru-RU" sz="1900" dirty="0" smtClean="0"/>
              <a:t>    гласного; состоящего  из ударного гласного,</a:t>
            </a:r>
          </a:p>
          <a:p>
            <a:pPr>
              <a:buNone/>
            </a:pPr>
            <a:r>
              <a:rPr lang="ru-RU" sz="1900" dirty="0" smtClean="0"/>
              <a:t>    состоящего из гласного и согласных)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9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 lvl="0"/>
            <a:r>
              <a:rPr lang="ru-RU" sz="2000" dirty="0"/>
              <a:t>ассимиляция на письме (в результате в слове </a:t>
            </a:r>
            <a:r>
              <a:rPr lang="ru-RU" sz="2000" dirty="0" smtClean="0"/>
              <a:t>возникают </a:t>
            </a:r>
            <a:r>
              <a:rPr lang="ru-RU" sz="2000" dirty="0"/>
              <a:t>две одинаковые буквы либо два одинаковых сочетания </a:t>
            </a:r>
            <a:r>
              <a:rPr lang="ru-RU" sz="2000" dirty="0" smtClean="0"/>
              <a:t>букв)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6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перестановка слогов и звуков;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0</a:t>
            </a:r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 использование йотированных гласных вместо Й     </a:t>
            </a:r>
            <a:r>
              <a:rPr lang="ru-RU" sz="1900" b="1" dirty="0" smtClean="0">
                <a:solidFill>
                  <a:schemeClr val="accent1"/>
                </a:solidFill>
              </a:rPr>
              <a:t>2</a:t>
            </a:r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5418928"/>
          </a:xfrm>
        </p:spPr>
        <p:txBody>
          <a:bodyPr>
            <a:normAutofit/>
          </a:bodyPr>
          <a:lstStyle/>
          <a:p>
            <a:r>
              <a:rPr lang="ru-RU" sz="1900" dirty="0" smtClean="0">
                <a:solidFill>
                  <a:srgbClr val="FF0000"/>
                </a:solidFill>
              </a:rPr>
              <a:t>Ошибки, связанные с </a:t>
            </a:r>
            <a:r>
              <a:rPr lang="ru-RU" sz="1900" dirty="0" err="1" smtClean="0">
                <a:solidFill>
                  <a:srgbClr val="FF0000"/>
                </a:solidFill>
              </a:rPr>
              <a:t>неусвоенностью</a:t>
            </a:r>
            <a:r>
              <a:rPr lang="ru-RU" sz="1900" dirty="0" smtClean="0">
                <a:solidFill>
                  <a:srgbClr val="FF0000"/>
                </a:solidFill>
              </a:rPr>
              <a:t> слогового принципа русской графики</a:t>
            </a:r>
          </a:p>
          <a:p>
            <a:r>
              <a:rPr lang="ru-RU" sz="1900" dirty="0" smtClean="0"/>
              <a:t>неупотребление Ь для обозначения </a:t>
            </a:r>
          </a:p>
          <a:p>
            <a:pPr>
              <a:buNone/>
            </a:pPr>
            <a:r>
              <a:rPr lang="ru-RU" sz="1900" dirty="0" smtClean="0"/>
              <a:t>    мягкости после согласных, парных по </a:t>
            </a:r>
          </a:p>
          <a:p>
            <a:pPr>
              <a:buNone/>
            </a:pPr>
            <a:r>
              <a:rPr lang="ru-RU" sz="1900" dirty="0" smtClean="0"/>
              <a:t>    твердости-мягкости (в середине слова; </a:t>
            </a:r>
          </a:p>
          <a:p>
            <a:pPr>
              <a:buNone/>
            </a:pPr>
            <a:r>
              <a:rPr lang="ru-RU" sz="1900" dirty="0" smtClean="0"/>
              <a:t>    на конце слова)                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6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лишний Ь: Ь как показатель конца слова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2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использование Ь после </a:t>
            </a:r>
          </a:p>
          <a:p>
            <a:pPr>
              <a:buNone/>
            </a:pPr>
            <a:r>
              <a:rPr lang="ru-RU" sz="1900" dirty="0" smtClean="0"/>
              <a:t>    </a:t>
            </a:r>
            <a:r>
              <a:rPr lang="ru-RU" sz="1900" dirty="0" err="1" smtClean="0"/>
              <a:t>согл</a:t>
            </a:r>
            <a:r>
              <a:rPr lang="ru-RU" sz="1900" dirty="0" smtClean="0"/>
              <a:t>., парных по </a:t>
            </a:r>
            <a:r>
              <a:rPr lang="ru-RU" sz="1900" dirty="0" err="1" smtClean="0"/>
              <a:t>тв-мяг</a:t>
            </a:r>
            <a:r>
              <a:rPr lang="ru-RU" sz="1900" dirty="0" smtClean="0"/>
              <a:t>, за которыми</a:t>
            </a:r>
          </a:p>
          <a:p>
            <a:pPr>
              <a:buNone/>
            </a:pPr>
            <a:r>
              <a:rPr lang="ru-RU" sz="1900" dirty="0" smtClean="0"/>
              <a:t>    следуют гласные               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8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 неправильный выбор гласных после </a:t>
            </a:r>
            <a:r>
              <a:rPr lang="ru-RU" sz="1900" dirty="0" err="1" smtClean="0"/>
              <a:t>согл</a:t>
            </a:r>
            <a:r>
              <a:rPr lang="ru-RU" sz="1900" dirty="0" smtClean="0"/>
              <a:t>.,</a:t>
            </a:r>
          </a:p>
          <a:p>
            <a:pPr>
              <a:buNone/>
            </a:pPr>
            <a:r>
              <a:rPr lang="ru-RU" sz="1900" dirty="0" smtClean="0"/>
              <a:t>    парных по </a:t>
            </a:r>
            <a:r>
              <a:rPr lang="ru-RU" sz="1900" dirty="0" err="1" smtClean="0"/>
              <a:t>тв</a:t>
            </a:r>
            <a:r>
              <a:rPr lang="ru-RU" sz="1900" dirty="0" smtClean="0"/>
              <a:t>-мягкости      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1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7848872" cy="5616624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пропуск разделительных Ъ и Ь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5</a:t>
            </a: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r>
              <a:rPr lang="ru-RU" sz="1900" dirty="0" smtClean="0"/>
              <a:t>обозначение на письме интервокального </a:t>
            </a:r>
          </a:p>
          <a:p>
            <a:pPr>
              <a:buNone/>
            </a:pPr>
            <a:r>
              <a:rPr lang="ru-RU" sz="1900" dirty="0" smtClean="0"/>
              <a:t>    </a:t>
            </a:r>
            <a:r>
              <a:rPr lang="en-US" sz="1900" dirty="0" smtClean="0"/>
              <a:t>j</a:t>
            </a:r>
            <a:r>
              <a:rPr lang="ru-RU" sz="1900" dirty="0" smtClean="0"/>
              <a:t> И </a:t>
            </a:r>
            <a:r>
              <a:rPr lang="en-US" sz="1900" dirty="0" smtClean="0"/>
              <a:t>j</a:t>
            </a:r>
            <a:r>
              <a:rPr lang="ru-RU" sz="1900" dirty="0" smtClean="0"/>
              <a:t> в начале слова при помощи </a:t>
            </a:r>
          </a:p>
          <a:p>
            <a:pPr>
              <a:buNone/>
            </a:pPr>
            <a:r>
              <a:rPr lang="ru-RU" sz="1900" dirty="0" smtClean="0"/>
              <a:t>    специальной буквы                               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3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>
                <a:solidFill>
                  <a:srgbClr val="FF0000"/>
                </a:solidFill>
              </a:rPr>
              <a:t>Ошибки, связанные с </a:t>
            </a:r>
            <a:r>
              <a:rPr lang="ru-RU" sz="1900" dirty="0" err="1" smtClean="0">
                <a:solidFill>
                  <a:srgbClr val="FF0000"/>
                </a:solidFill>
              </a:rPr>
              <a:t>неусвоенностью</a:t>
            </a:r>
            <a:r>
              <a:rPr lang="ru-RU" sz="1900" dirty="0" smtClean="0">
                <a:solidFill>
                  <a:srgbClr val="FF0000"/>
                </a:solidFill>
              </a:rPr>
              <a:t> отступлений от слогового принципа  рус. графики</a:t>
            </a:r>
            <a:r>
              <a:rPr lang="ru-RU" sz="1900" dirty="0" smtClean="0"/>
              <a:t>:</a:t>
            </a:r>
          </a:p>
          <a:p>
            <a:r>
              <a:rPr lang="ru-RU" sz="1900" dirty="0" smtClean="0"/>
              <a:t>    гласные а-я, ы-и, у-ю, э-е после согласных, непарных по </a:t>
            </a:r>
            <a:r>
              <a:rPr lang="ru-RU" sz="1900" dirty="0" err="1" smtClean="0"/>
              <a:t>тв-мяг</a:t>
            </a:r>
            <a:r>
              <a:rPr lang="ru-RU" sz="1900" dirty="0" smtClean="0"/>
              <a:t>, кроме ы-и после ц</a:t>
            </a:r>
            <a:r>
              <a:rPr lang="ru-RU" sz="1900" dirty="0"/>
              <a:t>): распространение слогового принципа на </a:t>
            </a:r>
            <a:r>
              <a:rPr lang="ru-RU" sz="1900" dirty="0" smtClean="0"/>
              <a:t>написания</a:t>
            </a:r>
            <a:r>
              <a:rPr lang="ru-RU" sz="1900" dirty="0"/>
              <a:t>, являющиеся отступлениями от него                             </a:t>
            </a:r>
            <a:r>
              <a:rPr lang="ru-RU" sz="1900" dirty="0" smtClean="0"/>
              <a:t>                </a:t>
            </a:r>
            <a:r>
              <a:rPr lang="ru-RU" sz="1900" b="1" dirty="0" smtClean="0">
                <a:solidFill>
                  <a:schemeClr val="accent1"/>
                </a:solidFill>
              </a:rPr>
              <a:t>3</a:t>
            </a:r>
            <a:endParaRPr lang="ru-RU" sz="1900" dirty="0" smtClean="0"/>
          </a:p>
          <a:p>
            <a:pPr>
              <a:buNone/>
            </a:pPr>
            <a:endParaRPr lang="ru-RU" sz="19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i="1" u="sng" dirty="0" smtClean="0">
                <a:solidFill>
                  <a:srgbClr val="0070C0"/>
                </a:solidFill>
              </a:rPr>
              <a:t>Рукописная речь </a:t>
            </a:r>
            <a:r>
              <a:rPr lang="ru-RU" sz="2400" i="1" dirty="0" smtClean="0">
                <a:solidFill>
                  <a:srgbClr val="FF0000"/>
                </a:solidFill>
              </a:rPr>
              <a:t>– </a:t>
            </a:r>
            <a:r>
              <a:rPr lang="ru-RU" sz="2400" b="1" i="1" dirty="0" smtClean="0">
                <a:solidFill>
                  <a:schemeClr val="accent1"/>
                </a:solidFill>
              </a:rPr>
              <a:t>веками проверенное, 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надежное и доступное средство общения.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Ни печатающие устройства, ни звукозапись не в состоянии заменить для грамотного человека простого искусства письма. </a:t>
            </a:r>
            <a:r>
              <a:rPr lang="ru-RU" sz="2400" b="1" i="1" dirty="0" smtClean="0">
                <a:solidFill>
                  <a:srgbClr val="0070C0"/>
                </a:solidFill>
              </a:rPr>
              <a:t>«Письменная речь –есть более высокое качество личности, чем даже самая совершенная «каллиграфия», – писал.                             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                                                                       </a:t>
            </a:r>
            <a:r>
              <a:rPr lang="ru-RU" sz="2400" b="1" i="1" dirty="0" smtClean="0">
                <a:solidFill>
                  <a:srgbClr val="0070C0"/>
                </a:solidFill>
              </a:rPr>
              <a:t>Ш.А.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Амонашвили</a:t>
            </a:r>
            <a:r>
              <a:rPr lang="ru-RU" sz="2400" b="1" i="1" dirty="0" smtClean="0">
                <a:solidFill>
                  <a:srgbClr val="0070C0"/>
                </a:solidFill>
              </a:rPr>
              <a:t>  </a:t>
            </a:r>
            <a:r>
              <a:rPr lang="ru-RU" sz="2400" i="1" dirty="0" smtClean="0">
                <a:solidFill>
                  <a:srgbClr val="FF0000"/>
                </a:solidFill>
              </a:rPr>
              <a:t>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 нашей работе нам помогали родители: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7525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родителями было проведено анкетирование с целью заинтересованности родителей овладением детьми основами грамотности.</a:t>
            </a:r>
          </a:p>
          <a:p>
            <a:endParaRPr lang="ru-RU" sz="2400" dirty="0" smtClean="0"/>
          </a:p>
          <a:p>
            <a:r>
              <a:rPr lang="ru-RU" sz="2400" dirty="0" smtClean="0"/>
              <a:t>Индивидуальное консультирование</a:t>
            </a:r>
          </a:p>
          <a:p>
            <a:pPr>
              <a:buNone/>
            </a:pPr>
            <a:r>
              <a:rPr lang="ru-RU" sz="2400" dirty="0" smtClean="0"/>
              <a:t>   ( по поводу речевого развития,  фонематического слуха)</a:t>
            </a:r>
          </a:p>
          <a:p>
            <a:endParaRPr lang="ru-RU" sz="2400" dirty="0" smtClean="0"/>
          </a:p>
          <a:p>
            <a:r>
              <a:rPr lang="ru-RU" sz="2400" dirty="0" smtClean="0"/>
              <a:t> Домашние задания (по желанию)</a:t>
            </a:r>
          </a:p>
          <a:p>
            <a:endParaRPr lang="ru-RU" sz="2400" dirty="0"/>
          </a:p>
        </p:txBody>
      </p:sp>
      <p:pic>
        <p:nvPicPr>
          <p:cNvPr id="4" name="Рисунок 3" descr="http://im6-tub-ru.yandex.net/i?id=239649757-46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89040"/>
            <a:ext cx="2304256" cy="208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                    - Разбираться в причинах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                   графических ошибок, вести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целенаправленную работу по их       профилактике и исправлению – это новая непростая задача, стоящая перед каждым учителем и педагогом, сопровождающим обучение учащихся коррекционного учреждения в начальной школе сегодня.     </a:t>
            </a:r>
          </a:p>
          <a:p>
            <a:pPr>
              <a:lnSpc>
                <a:spcPct val="150000"/>
              </a:lnSpc>
            </a:pP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://im3-tub-ru.yandex.net/i?id=513624289-45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29523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Рисунок 5" descr="http://img01.chitalnya.ru/upload/625/64611014304682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47862"/>
            <a:ext cx="5760639" cy="392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676456" cy="6048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                  Мои вопросы: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Бык бурен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ы?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Бык Буренки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err="1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Бурен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ый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(говорит у Буренки)- у Буренки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err="1" smtClean="0">
                <a:solidFill>
                  <a:schemeClr val="tx1"/>
                </a:solidFill>
              </a:rPr>
              <a:t>Пр</a:t>
            </a:r>
            <a:r>
              <a:rPr lang="ru-RU" sz="2400" b="0" u="sng" dirty="0" err="1" smtClean="0">
                <a:solidFill>
                  <a:schemeClr val="tx1"/>
                </a:solidFill>
              </a:rPr>
              <a:t>от</a:t>
            </a:r>
            <a:r>
              <a:rPr lang="ru-RU" sz="2400" b="0" dirty="0" err="1" smtClean="0">
                <a:solidFill>
                  <a:schemeClr val="tx1"/>
                </a:solidFill>
              </a:rPr>
              <a:t>рансформер</a:t>
            </a:r>
            <a:r>
              <a:rPr lang="ru-RU" sz="2400" dirty="0" err="1" smtClean="0">
                <a:solidFill>
                  <a:srgbClr val="FF0000"/>
                </a:solidFill>
              </a:rPr>
              <a:t>ьф</a:t>
            </a:r>
            <a:r>
              <a:rPr lang="ru-RU" sz="2400" b="0" dirty="0" smtClean="0">
                <a:solidFill>
                  <a:schemeClr val="tx1"/>
                </a:solidFill>
              </a:rPr>
              <a:t>- про </a:t>
            </a:r>
            <a:r>
              <a:rPr lang="ru-RU" sz="2400" b="0" dirty="0" err="1" smtClean="0">
                <a:solidFill>
                  <a:schemeClr val="tx1"/>
                </a:solidFill>
              </a:rPr>
              <a:t>трансформеров</a:t>
            </a: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err="1" smtClean="0">
                <a:solidFill>
                  <a:schemeClr val="tx1"/>
                </a:solidFill>
              </a:rPr>
              <a:t>с</a:t>
            </a:r>
            <a:r>
              <a:rPr lang="ru-RU" sz="2400" dirty="0" err="1" smtClean="0">
                <a:solidFill>
                  <a:srgbClr val="FF0000"/>
                </a:solidFill>
              </a:rPr>
              <a:t>о</a:t>
            </a:r>
            <a:r>
              <a:rPr lang="ru-RU" sz="2400" b="0" dirty="0" err="1" smtClean="0">
                <a:solidFill>
                  <a:schemeClr val="tx1"/>
                </a:solidFill>
              </a:rPr>
              <a:t>ас</a:t>
            </a:r>
            <a:r>
              <a:rPr lang="ru-RU" sz="2400" dirty="0" err="1" smtClean="0">
                <a:solidFill>
                  <a:srgbClr val="FF0000"/>
                </a:solidFill>
              </a:rPr>
              <a:t>Ņв</a:t>
            </a:r>
            <a:r>
              <a:rPr lang="ru-RU" sz="2400" b="0" dirty="0" err="1" smtClean="0">
                <a:solidFill>
                  <a:schemeClr val="tx1"/>
                </a:solidFill>
              </a:rPr>
              <a:t>а</a:t>
            </a:r>
            <a:r>
              <a:rPr lang="ru-RU" sz="2400" b="0" dirty="0" smtClean="0">
                <a:solidFill>
                  <a:schemeClr val="tx1"/>
                </a:solidFill>
              </a:rPr>
              <a:t>-(спасибо) -замена букв по сходству написания??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700" dirty="0" err="1" smtClean="0">
                <a:effectLst/>
              </a:rPr>
              <a:t>Прɴней</a:t>
            </a:r>
            <a:r>
              <a:rPr lang="ru-RU" sz="2700" dirty="0" smtClean="0">
                <a:effectLst/>
              </a:rPr>
              <a:t> (принеси) – пропуск буквы с и замена букв по </a:t>
            </a:r>
            <a:r>
              <a:rPr lang="ru-RU" sz="2700" smtClean="0">
                <a:effectLst/>
              </a:rPr>
              <a:t>сходству написания (и \ й)</a:t>
            </a: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95817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4-tub-ru.yandex.net/i?id=183875933-1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24744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0-tub-ru.yandex.net/i?id=332855855-6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4608512" cy="3960440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6482900-1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2708920"/>
            <a:ext cx="4752528" cy="3672408"/>
          </a:xfrm>
          <a:prstGeom prst="rect">
            <a:avLst/>
          </a:prstGeom>
          <a:noFill/>
        </p:spPr>
      </p:pic>
      <p:pic>
        <p:nvPicPr>
          <p:cNvPr id="5128" name="Picture 8" descr="http://im5-tub-ru.yandex.net/i?id=508638929-35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1" y="4365104"/>
            <a:ext cx="2088232" cy="2088232"/>
          </a:xfrm>
          <a:prstGeom prst="rect">
            <a:avLst/>
          </a:prstGeom>
          <a:noFill/>
        </p:spPr>
      </p:pic>
      <p:pic>
        <p:nvPicPr>
          <p:cNvPr id="6" name="Picture 6" descr="http://im5-tub-ru.yandex.net/i?id=508638929-35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332656"/>
            <a:ext cx="2196455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10081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Почему ребёнок делает ошибки?</a:t>
            </a:r>
            <a:endParaRPr lang="ru-RU" sz="3200" dirty="0"/>
          </a:p>
        </p:txBody>
      </p:sp>
      <p:pic>
        <p:nvPicPr>
          <p:cNvPr id="3074" name="Picture 2" descr="http://im5-tub-ru.yandex.net/i?id=542129680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4248472" cy="3888432"/>
          </a:xfrm>
          <a:prstGeom prst="rect">
            <a:avLst/>
          </a:prstGeom>
          <a:noFill/>
        </p:spPr>
      </p:pic>
      <p:pic>
        <p:nvPicPr>
          <p:cNvPr id="3076" name="Picture 4" descr="http://im4-tub-ru.yandex.net/i?id=353401378-2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916832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Логопедическое обследование звукопроизношения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обследуемых – 17 человек</a:t>
            </a:r>
          </a:p>
          <a:p>
            <a:pPr>
              <a:buNone/>
            </a:pPr>
            <a:r>
              <a:rPr lang="ru-RU" dirty="0" smtClean="0"/>
              <a:t>Из них с нарушениями речи: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бщее недоразвитие речи – 1 ребенок, </a:t>
            </a:r>
            <a:r>
              <a:rPr lang="ru-RU" dirty="0" err="1" smtClean="0"/>
              <a:t>дислалия</a:t>
            </a:r>
            <a:r>
              <a:rPr lang="ru-RU" dirty="0" smtClean="0"/>
              <a:t> – 8.</a:t>
            </a:r>
          </a:p>
          <a:p>
            <a:pPr>
              <a:buNone/>
            </a:pPr>
            <a:r>
              <a:rPr lang="ru-RU" dirty="0" smtClean="0"/>
              <a:t>Однако ошибки были </a:t>
            </a:r>
          </a:p>
          <a:p>
            <a:pPr>
              <a:buNone/>
            </a:pPr>
            <a:r>
              <a:rPr lang="ru-RU" dirty="0"/>
              <a:t>и</a:t>
            </a:r>
            <a:r>
              <a:rPr lang="ru-RU" dirty="0" smtClean="0"/>
              <a:t> в работах остальных </a:t>
            </a:r>
          </a:p>
          <a:p>
            <a:pPr>
              <a:buNone/>
            </a:pPr>
            <a:r>
              <a:rPr lang="ru-RU" dirty="0" smtClean="0"/>
              <a:t>детей.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2-tub-ru.yandex.net/i?id=134291826-14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295232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6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1967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Причины  детских  ошибок </a:t>
            </a:r>
            <a:endParaRPr lang="ru-RU" sz="28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1) главная причина - сложность русской графики и орфографии; </a:t>
            </a:r>
          </a:p>
          <a:p>
            <a:r>
              <a:rPr lang="ru-RU" dirty="0" smtClean="0"/>
              <a:t>2) </a:t>
            </a:r>
            <a:r>
              <a:rPr lang="ru-RU" dirty="0"/>
              <a:t>н</a:t>
            </a:r>
            <a:r>
              <a:rPr lang="ru-RU" dirty="0" smtClean="0"/>
              <a:t>едостаточное развитие фонематического </a:t>
            </a:r>
            <a:r>
              <a:rPr lang="ru-RU" dirty="0" err="1" smtClean="0"/>
              <a:t>слуха,слабое</a:t>
            </a:r>
            <a:r>
              <a:rPr lang="ru-RU" dirty="0" smtClean="0"/>
              <a:t> развитие внимания, низкий уровень самоконтроля, нарушение звукопроизношения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Для развития спонтанного письма детей мною использовались следующие задания: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1412776"/>
            <a:ext cx="393192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b="1" u="sng" dirty="0" smtClean="0">
                <a:solidFill>
                  <a:srgbClr val="0070C0"/>
                </a:solidFill>
              </a:rPr>
              <a:t>Письмо  Деду Морозу</a:t>
            </a:r>
            <a:endParaRPr lang="ru-RU" sz="2300" b="1" u="sng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55360" y="1412776"/>
            <a:ext cx="393192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rgbClr val="0070C0"/>
                </a:solidFill>
              </a:rPr>
              <a:t>Опиши картинку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DSC007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3384376" cy="3672408"/>
          </a:xfrm>
          <a:prstGeom prst="rect">
            <a:avLst/>
          </a:prstGeom>
        </p:spPr>
      </p:pic>
      <p:pic>
        <p:nvPicPr>
          <p:cNvPr id="8" name="Рисунок 7" descr="DSC007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060848"/>
            <a:ext cx="3816424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Допиши стихотворение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Как зелёное бревно                </a:t>
            </a:r>
          </a:p>
          <a:p>
            <a:pPr>
              <a:buNone/>
            </a:pPr>
            <a:r>
              <a:rPr lang="ru-RU" dirty="0" smtClean="0"/>
              <a:t>Я в воде лежу давно</a:t>
            </a:r>
          </a:p>
          <a:p>
            <a:pPr>
              <a:buNone/>
            </a:pPr>
            <a:r>
              <a:rPr lang="ru-RU" dirty="0" smtClean="0"/>
              <a:t>Но не трогайте за брюшко,</a:t>
            </a:r>
          </a:p>
          <a:p>
            <a:pPr>
              <a:buNone/>
            </a:pPr>
            <a:r>
              <a:rPr lang="ru-RU" dirty="0" smtClean="0"/>
              <a:t>Могу съесть  вас! Я …..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Ответы детей</a:t>
            </a:r>
            <a:r>
              <a:rPr lang="ru-RU" b="1" dirty="0" smtClean="0">
                <a:solidFill>
                  <a:srgbClr val="0070C0"/>
                </a:solidFill>
              </a:rPr>
              <a:t>:  </a:t>
            </a:r>
            <a:r>
              <a:rPr lang="ru-RU" i="1" dirty="0" smtClean="0">
                <a:solidFill>
                  <a:srgbClr val="FF0000"/>
                </a:solidFill>
              </a:rPr>
              <a:t>лягушка, подушка, крокодил, черепаха, </a:t>
            </a:r>
            <a:r>
              <a:rPr lang="ru-RU" i="1" dirty="0" err="1" smtClean="0">
                <a:solidFill>
                  <a:srgbClr val="FF0000"/>
                </a:solidFill>
              </a:rPr>
              <a:t>свинюшка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://im5-tub-ru.yandex.net/i?id=21518507-10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952328" cy="223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Как пишут дети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im7-tub-ru.yandex.net/i?id=84398889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0422" y="1052736"/>
            <a:ext cx="3558042" cy="2160240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439801430-1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666" y="1484784"/>
            <a:ext cx="3812188" cy="2160240"/>
          </a:xfrm>
          <a:prstGeom prst="rect">
            <a:avLst/>
          </a:prstGeom>
          <a:noFill/>
        </p:spPr>
      </p:pic>
      <p:pic>
        <p:nvPicPr>
          <p:cNvPr id="1034" name="Picture 10" descr="http://im3-tub-ru.yandex.net/i?id=93622876-4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861048"/>
            <a:ext cx="4032448" cy="2664296"/>
          </a:xfrm>
          <a:prstGeom prst="rect">
            <a:avLst/>
          </a:prstGeom>
          <a:noFill/>
        </p:spPr>
      </p:pic>
      <p:pic>
        <p:nvPicPr>
          <p:cNvPr id="1036" name="Picture 12" descr="http://im5-tub-ru.yandex.net/i?id=137154589-4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4038668"/>
            <a:ext cx="4032448" cy="248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875</TotalTime>
  <Words>805</Words>
  <Application>Microsoft Office PowerPoint</Application>
  <PresentationFormat>Экран (4:3)</PresentationFormat>
  <Paragraphs>141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Графические ошибки детей 6-7 лет</vt:lpstr>
      <vt:lpstr>Презентация PowerPoint</vt:lpstr>
      <vt:lpstr>Презентация PowerPoint</vt:lpstr>
      <vt:lpstr>Почему ребёнок делает ошибки?</vt:lpstr>
      <vt:lpstr>Логопедическое обследование звукопроизношения</vt:lpstr>
      <vt:lpstr>Причины  детских  ошибок </vt:lpstr>
      <vt:lpstr>Для развития спонтанного письма детей мною использовались следующие задания:</vt:lpstr>
      <vt:lpstr>Презентация PowerPoint</vt:lpstr>
      <vt:lpstr>Презентация PowerPoint</vt:lpstr>
      <vt:lpstr>Классификация графических ошибок</vt:lpstr>
      <vt:lpstr>Графические ошибки детей</vt:lpstr>
      <vt:lpstr>Презентация PowerPoint</vt:lpstr>
      <vt:lpstr>Презентация PowerPoint</vt:lpstr>
      <vt:lpstr>Презентация PowerPoint</vt:lpstr>
      <vt:lpstr> Заↄыпает –(засыпает)   далԀека – (далека)                                                                  Ↄава- (Сова)   менʀ-  (меня)   абиƸянка-(обезьянка)               роƸа-(роза)    </vt:lpstr>
      <vt:lpstr>Презентация PowerPoint</vt:lpstr>
      <vt:lpstr>Презентация PowerPoint</vt:lpstr>
      <vt:lpstr>Презентация PowerPoint</vt:lpstr>
      <vt:lpstr>Презентация PowerPoint</vt:lpstr>
      <vt:lpstr>В нашей работе нам помогали родители: </vt:lpstr>
      <vt:lpstr>Презентация PowerPoint</vt:lpstr>
      <vt:lpstr>Спасибо за внимание!</vt:lpstr>
      <vt:lpstr>                  Мои вопросы:  Бык бурены?- Бык Буренки  Буреный- (говорит у Буренки)- у Буренки  Протрансформерьф- про трансформеров  соасŅва-(спасибо) -замена букв по сходству написания??  Прɴней (принеси) – пропуск буквы с и замена букв по сходству написания (и \ й)  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ошибки  детей 6 – 7 лет в письменной речи</dc:title>
  <dc:creator>Нинуля</dc:creator>
  <cp:lastModifiedBy>1</cp:lastModifiedBy>
  <cp:revision>79</cp:revision>
  <dcterms:created xsi:type="dcterms:W3CDTF">2013-03-16T18:56:03Z</dcterms:created>
  <dcterms:modified xsi:type="dcterms:W3CDTF">2013-04-05T08:26:35Z</dcterms:modified>
</cp:coreProperties>
</file>