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76" r:id="rId2"/>
    <p:sldId id="258" r:id="rId3"/>
    <p:sldId id="259" r:id="rId4"/>
    <p:sldId id="261" r:id="rId5"/>
    <p:sldId id="263" r:id="rId6"/>
    <p:sldId id="262" r:id="rId7"/>
    <p:sldId id="264" r:id="rId8"/>
    <p:sldId id="265" r:id="rId9"/>
    <p:sldId id="266" r:id="rId10"/>
    <p:sldId id="269" r:id="rId11"/>
    <p:sldId id="273" r:id="rId12"/>
    <p:sldId id="274" r:id="rId13"/>
    <p:sldId id="268" r:id="rId14"/>
    <p:sldId id="272" r:id="rId15"/>
    <p:sldId id="271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56" autoAdjust="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9E576-8081-43DF-B430-581C683CAE92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B3EDA-429E-4113-B13A-13EE4BF29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720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B3EDA-429E-4113-B13A-13EE4BF296D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46746D4-C97B-436E-A21B-6705E57C73B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3EDC5E1-D086-41D6-931D-3EA10EB9D7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46D4-C97B-436E-A21B-6705E57C73B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C5E1-D086-41D6-931D-3EA10EB9D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46D4-C97B-436E-A21B-6705E57C73B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C5E1-D086-41D6-931D-3EA10EB9D7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46D4-C97B-436E-A21B-6705E57C73B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C5E1-D086-41D6-931D-3EA10EB9D7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46746D4-C97B-436E-A21B-6705E57C73B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3EDC5E1-D086-41D6-931D-3EA10EB9D7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46D4-C97B-436E-A21B-6705E57C73B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C5E1-D086-41D6-931D-3EA10EB9D7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46D4-C97B-436E-A21B-6705E57C73B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C5E1-D086-41D6-931D-3EA10EB9D7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46D4-C97B-436E-A21B-6705E57C73B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C5E1-D086-41D6-931D-3EA10EB9D7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46D4-C97B-436E-A21B-6705E57C73B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C5E1-D086-41D6-931D-3EA10EB9D7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46D4-C97B-436E-A21B-6705E57C73B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C5E1-D086-41D6-931D-3EA10EB9D7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46D4-C97B-436E-A21B-6705E57C73B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C5E1-D086-41D6-931D-3EA10EB9D7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46746D4-C97B-436E-A21B-6705E57C73B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3EDC5E1-D086-41D6-931D-3EA10EB9D7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ll dir="r"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img.nr2.ru/pict/arts1/09/56/95613.jpg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20.jpeg"/><Relationship Id="rId10" Type="http://schemas.openxmlformats.org/officeDocument/2006/relationships/image" Target="../media/image24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43042" y="3571876"/>
            <a:ext cx="6715172" cy="13049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</a:t>
            </a:r>
            <a:br>
              <a:rPr lang="ru-RU" sz="3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Выбираем ИГРУШКУ…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85852" y="5181616"/>
            <a:ext cx="6858000" cy="5334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СОВЕТЫ РОДИТЕЛЯМ ДОШКОЛЬНИКОВ</a:t>
            </a:r>
          </a:p>
          <a:p>
            <a:endParaRPr lang="ru-RU" dirty="0"/>
          </a:p>
        </p:txBody>
      </p:sp>
      <p:pic>
        <p:nvPicPr>
          <p:cNvPr id="6" name="Picture 2" descr="KidsLogo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28728" y="3786190"/>
            <a:ext cx="1500198" cy="100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Documents and Settings\user\Мои документы\Мои рисунки\картинки дети\587_small.jpg"/>
          <p:cNvPicPr>
            <a:picLocks noChangeAspect="1" noChangeArrowheads="1"/>
          </p:cNvPicPr>
          <p:nvPr/>
        </p:nvPicPr>
        <p:blipFill>
          <a:blip r:embed="rId3" cstate="print"/>
          <a:srcRect r="2203" b="16666"/>
          <a:stretch>
            <a:fillRect/>
          </a:stretch>
        </p:blipFill>
        <p:spPr bwMode="auto">
          <a:xfrm>
            <a:off x="1785918" y="142852"/>
            <a:ext cx="557291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86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C3300"/>
                </a:solidFill>
              </a:rPr>
              <a:t>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Внимание, АНТИигрушка! </a:t>
            </a:r>
          </a:p>
        </p:txBody>
      </p:sp>
      <p:pic>
        <p:nvPicPr>
          <p:cNvPr id="7" name="Picture 42" descr="проба света 1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72019">
            <a:off x="5827155" y="1002324"/>
            <a:ext cx="2941341" cy="3917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5" descr="проба света 1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93223">
            <a:off x="422800" y="1286441"/>
            <a:ext cx="3899469" cy="2922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2" descr="1177442557_25_toys"/>
          <p:cNvPicPr>
            <a:picLocks noChangeAspect="1" noChangeArrowheads="1"/>
          </p:cNvPicPr>
          <p:nvPr/>
        </p:nvPicPr>
        <p:blipFill>
          <a:blip r:embed="rId4" cstate="print"/>
          <a:srcRect l="31168" r="13966" b="8353"/>
          <a:stretch>
            <a:fillRect/>
          </a:stretch>
        </p:blipFill>
        <p:spPr bwMode="auto">
          <a:xfrm rot="612886">
            <a:off x="6762314" y="3505016"/>
            <a:ext cx="1970391" cy="3203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7" descr="проба света 167"/>
          <p:cNvPicPr>
            <a:picLocks noChangeAspect="1" noChangeArrowheads="1"/>
          </p:cNvPicPr>
          <p:nvPr/>
        </p:nvPicPr>
        <p:blipFill>
          <a:blip r:embed="rId5" cstate="print"/>
          <a:srcRect l="4147" r="1311"/>
          <a:stretch>
            <a:fillRect/>
          </a:stretch>
        </p:blipFill>
        <p:spPr bwMode="auto">
          <a:xfrm rot="20535473">
            <a:off x="368171" y="4029105"/>
            <a:ext cx="3278185" cy="2459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 descr="http://juokutis.one.lt/lols/images/11457_1324562179_4187/alternatyvus-santani-zaisla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48609" y="1000108"/>
            <a:ext cx="1609275" cy="2143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1" descr="kommer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3286124"/>
            <a:ext cx="3481447" cy="3062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28600"/>
            <a:ext cx="5072098" cy="6286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Педагогическая оценка игрушки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000108"/>
            <a:ext cx="8215370" cy="5357850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400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800" b="1" dirty="0" smtClean="0">
              <a:solidFill>
                <a:srgbClr val="CC33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Простота и доступность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35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Потенциальная возможность стать предметом соответствующего действия (деятельности) ребёнка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35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Привлекательность для самого ребёнка (отвечает его интересам и потребностям)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35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Открытость для разнообразных форм активности ребенка (для преобразований)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35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Возможность самостоятельной деятельности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35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«Коммуникативность» игрушки (потенциальная направленность на общую, совместную игру)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35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Оптимальное сочетание новизны и узнаваемости, наличие задачи и ориентиров для её решения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35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Этический аспект игрушки (вызывает добрые, гуманные чувства)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35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Эстетический аспект игрушки (художественные качества)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35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«Современность»игрушки (способность воплотить в себе и передать детям</a:t>
            </a:r>
          </a:p>
          <a:p>
            <a:pPr>
              <a:lnSpc>
                <a:spcPct val="80000"/>
              </a:lnSpc>
              <a:buNone/>
            </a:pPr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 «дух своего времени»)</a:t>
            </a:r>
          </a:p>
          <a:p>
            <a:pPr>
              <a:lnSpc>
                <a:spcPct val="80000"/>
              </a:lnSpc>
              <a:buNone/>
            </a:pPr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«Традиционность» игрушки (связь с культурными традициями своего народа)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35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Технические качества игрушки (прочность и безопасность)</a:t>
            </a:r>
          </a:p>
          <a:p>
            <a:pPr>
              <a:buFont typeface="Wingdings" pitchFamily="2" charset="2"/>
              <a:buChar char="Ø"/>
            </a:pPr>
            <a:endParaRPr lang="ru-RU" sz="3500" dirty="0"/>
          </a:p>
        </p:txBody>
      </p:sp>
      <p:pic>
        <p:nvPicPr>
          <p:cNvPr id="4098" name="Picture 2" descr="C:\Documents and Settings\user\Мои документы\Мои рисунки\картинки дети\16572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5317" y="71438"/>
            <a:ext cx="1619229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детсад\112405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72330" y="4071942"/>
            <a:ext cx="1650636" cy="1444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909622"/>
          </a:xfrm>
        </p:spPr>
        <p:txBody>
          <a:bodyPr/>
          <a:lstStyle/>
          <a:p>
            <a:pPr algn="ctr"/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Психологи советуют</a:t>
            </a:r>
            <a:b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324600" y="1214422"/>
            <a:ext cx="2514600" cy="4848241"/>
          </a:xfrm>
        </p:spPr>
        <p:txBody>
          <a:bodyPr>
            <a:normAutofit/>
          </a:bodyPr>
          <a:lstStyle/>
          <a:p>
            <a:pPr marL="0" lvl="1" indent="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Взрослые сами могут попрактиковаться в детском восприятии игрушек. Для этого нужно вынести все свои знания «за скобки» и увидеть игрушку как будто в первый раз, отвечая при этом на вопросы: Что это? Как это мне? Так ли это? </a:t>
            </a:r>
          </a:p>
          <a:p>
            <a:pPr marL="0" lvl="1" indent="0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838836" cy="598172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Вы сами можете прочувствовать восприятие ребенка, его магический мир, если увидите или почувствуете: </a:t>
            </a:r>
          </a:p>
          <a:p>
            <a:pPr>
              <a:lnSpc>
                <a:spcPct val="80000"/>
              </a:lnSpc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способность игрушки оживать;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что-то, что делает игрушку настоящей;</a:t>
            </a:r>
          </a:p>
          <a:p>
            <a:pPr>
              <a:lnSpc>
                <a:spcPct val="80000"/>
              </a:lnSpc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первичное вызываемое чувство;</a:t>
            </a:r>
          </a:p>
          <a:p>
            <a:pPr>
              <a:lnSpc>
                <a:spcPct val="80000"/>
              </a:lnSpc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чувства, возникающие от контакта с игрушкой (когда представляете, что она оживает);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внутренние состояния ребенка, с которыми она связана;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культурные контексты, в которые может увести воображение ребенка эта игрушка;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отношение к игрушке; </a:t>
            </a:r>
          </a:p>
          <a:p>
            <a:pPr>
              <a:lnSpc>
                <a:spcPct val="80000"/>
              </a:lnSpc>
              <a:buNone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действия, которые в отношении </a:t>
            </a:r>
          </a:p>
          <a:p>
            <a:pPr>
              <a:lnSpc>
                <a:spcPct val="80000"/>
              </a:lnSpc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игрушки хочется совершить. </a:t>
            </a:r>
          </a:p>
          <a:p>
            <a:pPr algn="ctr">
              <a:buNone/>
            </a:pPr>
            <a:endParaRPr lang="ru-RU" sz="16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Picture 18" descr="антиигрушка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86182" y="4857760"/>
            <a:ext cx="1609823" cy="1221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6" descr="_Panda_Toy_17080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72066" y="4633926"/>
            <a:ext cx="1071570" cy="107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205084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429124" y="1000108"/>
            <a:ext cx="1653626" cy="1940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57194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«Группа риска»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114932" cy="493776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endParaRPr lang="ru-RU" sz="22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Игрушечное оружие - это могут быть  ружья, стреляющие шариками и игрушечные мечи-копья, которыми можно пораниться. (На первом месте по травматизму - игра «Дартс»). </a:t>
            </a:r>
          </a:p>
          <a:p>
            <a:pPr>
              <a:buFont typeface="Wingdings" pitchFamily="2" charset="2"/>
              <a:buChar char="Ø"/>
            </a:pPr>
            <a:endParaRPr lang="ru-RU" sz="22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Игрушки с движущимися деталями: от машинок до вертящихся кукол. (Часто в эти детали попадают не только части одежды или волосы, но и детские пальцы).</a:t>
            </a:r>
          </a:p>
          <a:p>
            <a:pPr>
              <a:buFont typeface="Wingdings" pitchFamily="2" charset="2"/>
              <a:buChar char="Ø"/>
            </a:pPr>
            <a:endParaRPr lang="ru-RU" sz="22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Игрушки с мелкими деталями без ограничения возраста - это могут быть конструкторы или кукольные аксессуары. </a:t>
            </a:r>
          </a:p>
          <a:p>
            <a:pPr>
              <a:buFont typeface="Wingdings" pitchFamily="2" charset="2"/>
              <a:buChar char="Ø"/>
            </a:pPr>
            <a:endParaRPr lang="ru-RU" sz="22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Игрушки, у которых лезет мех. (Они могут вызвать негативные последствия от аллергии до удушья). </a:t>
            </a:r>
          </a:p>
          <a:p>
            <a:pPr>
              <a:buFont typeface="Wingdings" pitchFamily="2" charset="2"/>
              <a:buChar char="Ø"/>
            </a:pPr>
            <a:endParaRPr lang="ru-RU" sz="22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Шумные игрушки, которые могут негативно воздействовать на слух. </a:t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</a:b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/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</a:br>
            <a:endParaRPr lang="ru-RU" sz="22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endParaRPr lang="ru-RU" dirty="0"/>
          </a:p>
        </p:txBody>
      </p:sp>
      <p:pic>
        <p:nvPicPr>
          <p:cNvPr id="8" name="Picture 10" descr="03-12-6047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contrast="20000"/>
          </a:blip>
          <a:srcRect t="3382"/>
          <a:stretch>
            <a:fillRect/>
          </a:stretch>
        </p:blipFill>
        <p:spPr>
          <a:xfrm>
            <a:off x="5786446" y="4000504"/>
            <a:ext cx="2816225" cy="2040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9" descr="1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3081" y="1571612"/>
            <a:ext cx="2749447" cy="2062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00070"/>
          </a:xfrm>
        </p:spPr>
        <p:txBody>
          <a:bodyPr>
            <a:noAutofit/>
          </a:bodyPr>
          <a:lstStyle/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Маркировка безопасной игрушки должна быть на русском языке и содержать следующую информацию: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ГОСТ 25779-90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значок Госстандарта (РСТ), под ним две цифры и две буквы — обозначение, что игрушка протестирована в специальных лабораториях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страна, организация-изготовитель 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возрастные ограничения с предупредительными надписями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инструкция по уходу за игрушкой</a:t>
            </a:r>
          </a:p>
          <a:p>
            <a:endParaRPr lang="ru-RU" sz="3200" dirty="0" smtClean="0"/>
          </a:p>
          <a:p>
            <a:endParaRPr lang="ru-RU" dirty="0"/>
          </a:p>
        </p:txBody>
      </p:sp>
      <p:pic>
        <p:nvPicPr>
          <p:cNvPr id="6" name="Picture 9" descr="2147938624_8008f1d57b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3422412" cy="5138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7115196" cy="700070"/>
          </a:xfrm>
        </p:spPr>
        <p:txBody>
          <a:bodyPr>
            <a:noAutofit/>
          </a:bodyPr>
          <a:lstStyle/>
          <a:p>
            <a:pPr algn="ctr"/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Информация об игрушке, предусмотренная ГОСТ 25779-90 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</a:br>
            <a:r>
              <a:rPr lang="ru-RU" sz="16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(Игрушки. Общие требования безопасности и методы контроля.)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1000108"/>
            <a:ext cx="8358246" cy="53578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0850" lvl="1" indent="6350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450850" lvl="1" indent="6350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наименование товара</a:t>
            </a:r>
          </a:p>
          <a:p>
            <a:pPr marL="450850" lvl="1" indent="6350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наименование страны и фирмы изготовителя</a:t>
            </a:r>
          </a:p>
          <a:p>
            <a:pPr marL="450850" lvl="1" indent="6350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сведения об основных потребительских свойствах</a:t>
            </a:r>
          </a:p>
          <a:p>
            <a:pPr marL="450850" lvl="1" indent="6350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цена в рублях</a:t>
            </a:r>
          </a:p>
          <a:p>
            <a:pPr marL="450850" lvl="1" indent="6350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гарантийный срок (на электромеханические игрушки)</a:t>
            </a:r>
          </a:p>
          <a:p>
            <a:pPr marL="450850" lvl="1" indent="6350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правила и условия эффективного и безопасного хранения, транспортирования, ремонта и использования игрушек</a:t>
            </a:r>
          </a:p>
          <a:p>
            <a:pPr marL="450850" lvl="1" indent="6350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дата изготовления</a:t>
            </a:r>
          </a:p>
          <a:p>
            <a:pPr marL="450850" lvl="1" indent="6350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срок службы</a:t>
            </a:r>
          </a:p>
          <a:p>
            <a:pPr marL="450850" lvl="1" indent="6350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адрес (место нахождения), фирменное наименование изготовителя (исполнителя, продавца, уполномоченной организации или уполномоченного индивидуального предпринимателя, импортера) и место нахождения организации, уполномоченной изготовителем (продавцом) на принятие претензий от потребителей и производящих ремонт и техническое обслуживание электромеханических игрушек</a:t>
            </a:r>
          </a:p>
          <a:p>
            <a:pPr marL="450850" lvl="1" indent="6350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основные размеры и количество</a:t>
            </a:r>
          </a:p>
          <a:p>
            <a:pPr marL="450850" lvl="1" indent="6350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состав (комплектность)</a:t>
            </a:r>
          </a:p>
          <a:p>
            <a:pPr marL="450850" lvl="1" indent="6350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товарный знак (товарная марка) изготовителя (при наличии);</a:t>
            </a:r>
          </a:p>
          <a:p>
            <a:pPr marL="450850" lvl="1" indent="6350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штриховой код товара (при наличии)</a:t>
            </a:r>
          </a:p>
          <a:p>
            <a:pPr marL="990600" lvl="1" indent="-533400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Clr>
                <a:schemeClr val="accent1">
                  <a:lumMod val="75000"/>
                </a:schemeClr>
              </a:buClr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 </a:t>
            </a:r>
          </a:p>
          <a:p>
            <a:pPr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В случае небольших размеров упаковки или этикетки, на которых невозможно поместить необходимый текст полностью, допускается изложение информации о товаре или части её на листе-вкладыше, прилагаемом к каждой единице товара.</a:t>
            </a:r>
          </a:p>
          <a:p>
            <a:pPr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В соответствии с п.3.4 СанПиН 2.4.7.007-93 на потребительской таре или вкладыше дополнительно указывается для детей какого возраста предназначена конкретная игрушка или игра.</a:t>
            </a:r>
          </a:p>
          <a:p>
            <a:pPr marL="609600" indent="-609600" algn="ctr">
              <a:lnSpc>
                <a:spcPct val="80000"/>
              </a:lnSpc>
              <a:buClr>
                <a:schemeClr val="accent1">
                  <a:lumMod val="75000"/>
                </a:schemeClr>
              </a:buClr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(Закон РФ «О защите прав потребителей»)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</p:txBody>
      </p:sp>
      <p:pic>
        <p:nvPicPr>
          <p:cNvPr id="7" name="Picture 7" descr="dor45068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0"/>
            <a:ext cx="1292592" cy="1125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67398" cy="591028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Главная функция игрушки - активизация самостоятельной детской деятельности.        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Для каждого возраста  существуют свои особенные игрушки, которые  предполагают определённый способ действия  и наиболее тесно связаны с возрастными особенностями и задачами развития данного периода.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</p:txBody>
      </p:sp>
      <p:pic>
        <p:nvPicPr>
          <p:cNvPr id="6" name="Picture 3" descr="C:\Documents and Settings\user\Мои документы\Мои рисунки\картинки дети\getfull.jpg"/>
          <p:cNvPicPr>
            <a:picLocks noChangeAspect="1" noChangeArrowheads="1"/>
          </p:cNvPicPr>
          <p:nvPr/>
        </p:nvPicPr>
        <p:blipFill>
          <a:blip r:embed="rId2" cstate="print"/>
          <a:srcRect l="17124" r="2149" b="7401"/>
          <a:stretch>
            <a:fillRect/>
          </a:stretch>
        </p:blipFill>
        <p:spPr bwMode="auto">
          <a:xfrm>
            <a:off x="2857488" y="928670"/>
            <a:ext cx="2928958" cy="3331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Текст 2"/>
          <p:cNvSpPr>
            <a:spLocks noGrp="1"/>
          </p:cNvSpPr>
          <p:nvPr>
            <p:ph type="body" idx="2"/>
          </p:nvPr>
        </p:nvSpPr>
        <p:spPr>
          <a:xfrm>
            <a:off x="7286644" y="0"/>
            <a:ext cx="604854" cy="6858000"/>
          </a:xfrm>
        </p:spPr>
        <p:txBody>
          <a:bodyPr vert="wordArtVert"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ea typeface="Meiryo" pitchFamily="34" charset="-128"/>
                <a:cs typeface="Arial" pitchFamily="34" charset="0"/>
              </a:rPr>
              <a:t> СПАСИБО ЗА ВНИМАНИЕ!</a:t>
            </a:r>
            <a:endParaRPr lang="ru-RU" sz="1800" b="1" dirty="0">
              <a:solidFill>
                <a:srgbClr val="FF0000"/>
              </a:solidFill>
              <a:latin typeface="Arial" pitchFamily="34" charset="0"/>
              <a:ea typeface="Meiryo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152400"/>
            <a:ext cx="6686568" cy="990600"/>
          </a:xfrm>
        </p:spPr>
        <p:txBody>
          <a:bodyPr>
            <a:noAutofit/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ИГРА – ВЕДУЩИЙ ВИД ДЕЯТЕЛЬНОСТИ ДОШКОЛЬНИКА</a:t>
            </a:r>
          </a:p>
        </p:txBody>
      </p:sp>
      <p:sp>
        <p:nvSpPr>
          <p:cNvPr id="12" name="Загнутый угол 11"/>
          <p:cNvSpPr/>
          <p:nvPr/>
        </p:nvSpPr>
        <p:spPr>
          <a:xfrm rot="21192217">
            <a:off x="262498" y="1547938"/>
            <a:ext cx="2286016" cy="4572032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нутый угол 12"/>
          <p:cNvSpPr/>
          <p:nvPr/>
        </p:nvSpPr>
        <p:spPr>
          <a:xfrm>
            <a:off x="3357554" y="1428736"/>
            <a:ext cx="2286016" cy="4572032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нутый угол 13"/>
          <p:cNvSpPr/>
          <p:nvPr/>
        </p:nvSpPr>
        <p:spPr>
          <a:xfrm rot="491418">
            <a:off x="6543973" y="1568253"/>
            <a:ext cx="2286016" cy="4572032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rot="21197891">
            <a:off x="276745" y="1550142"/>
            <a:ext cx="2286016" cy="472437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В игре формируются новые качества личности и психики дошкольника:</a:t>
            </a:r>
          </a:p>
          <a:p>
            <a:pPr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коммуникативные способности</a:t>
            </a:r>
          </a:p>
          <a:p>
            <a:pPr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воображение</a:t>
            </a:r>
          </a:p>
          <a:p>
            <a:pPr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произвольность поведения</a:t>
            </a:r>
          </a:p>
          <a:p>
            <a:pPr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способность к символическим замещениям</a:t>
            </a:r>
          </a:p>
          <a:p>
            <a:pPr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способность к преобразованиям</a:t>
            </a:r>
          </a:p>
          <a:p>
            <a:pPr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наглядно-образное мышление</a:t>
            </a:r>
          </a:p>
          <a:p>
            <a:pPr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самооценка</a:t>
            </a:r>
          </a:p>
          <a:p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357554" y="1428736"/>
            <a:ext cx="2286016" cy="407803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В игре удовлетворяются основные потребности самого ребенка:</a:t>
            </a:r>
          </a:p>
          <a:p>
            <a:pPr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в общении</a:t>
            </a:r>
          </a:p>
          <a:p>
            <a:pPr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в познании</a:t>
            </a:r>
          </a:p>
          <a:p>
            <a:pPr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в движении</a:t>
            </a:r>
          </a:p>
          <a:p>
            <a:pPr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в самовыражении и самостоятельности</a:t>
            </a:r>
          </a:p>
          <a:p>
            <a:pPr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в радости, удовольствии</a:t>
            </a:r>
          </a:p>
          <a:p>
            <a:pPr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в подражании взрослому</a:t>
            </a:r>
          </a:p>
          <a:p>
            <a:pPr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500066">
            <a:off x="6558739" y="1636378"/>
            <a:ext cx="2268593" cy="4078039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buClr>
                <a:schemeClr val="accent1">
                  <a:lumMod val="75000"/>
                </a:schemeClr>
              </a:buClr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Потенциал игры</a:t>
            </a:r>
          </a:p>
          <a:p>
            <a:pPr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средство общения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с ребенком</a:t>
            </a:r>
          </a:p>
          <a:p>
            <a:pPr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средство обучения, воспитания, развития ребенка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средство изучения ребенка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средство коррекции поведения и психического развития ребенка</a:t>
            </a:r>
          </a:p>
          <a:p>
            <a:pPr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с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редство здоровьесбережения ребенка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endParaRPr lang="ru-RU" sz="1400" dirty="0">
              <a:solidFill>
                <a:schemeClr val="accent1">
                  <a:lumMod val="75000"/>
                </a:schemeClr>
              </a:solidFill>
              <a:latin typeface="Tahoma" pitchFamily="34" charset="0"/>
            </a:endParaRPr>
          </a:p>
        </p:txBody>
      </p:sp>
      <p:pic>
        <p:nvPicPr>
          <p:cNvPr id="2051" name="Picture 3" descr="C:\Documents and Settings\user\Мои документы\Мои рисунки\картинки дети\2139244623_ef260f333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4348" y="71414"/>
            <a:ext cx="1932540" cy="104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324600" y="285728"/>
            <a:ext cx="2533680" cy="1214446"/>
          </a:xfrm>
        </p:spPr>
        <p:txBody>
          <a:bodyPr/>
          <a:lstStyle/>
          <a:p>
            <a:pPr algn="ctr"/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Игрушки - защитники, успокоители </a:t>
            </a:r>
            <a:r>
              <a:rPr lang="ru-RU" dirty="0" smtClean="0">
                <a:solidFill>
                  <a:srgbClr val="CC3300"/>
                </a:solidFill>
              </a:rPr>
              <a:t/>
            </a:r>
            <a:br>
              <a:rPr lang="ru-RU" dirty="0" smtClean="0">
                <a:solidFill>
                  <a:srgbClr val="CC3300"/>
                </a:solidFill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324600" y="1142984"/>
            <a:ext cx="2514600" cy="5715016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Большие плюшевые медведи, добрые львы, мягкие тигры, большие собаки и даже (иногда) мягкие плюшевые крокодилы…</a:t>
            </a:r>
          </a:p>
          <a:p>
            <a:pPr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Игрушки, которые можно обнять, к которым можно прижаться, которые позой и мордой излучают спокойствие и силу, они - большие, взрослые, сильные, дают опору и защиту. </a:t>
            </a:r>
          </a:p>
          <a:p>
            <a:pPr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</p:txBody>
      </p:sp>
      <p:pic>
        <p:nvPicPr>
          <p:cNvPr id="3076" name="Picture 4" descr="C:\Documents and Settings\user\Мои документы\Мои рисунки\картинки дети\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b="10000"/>
          <a:stretch>
            <a:fillRect/>
          </a:stretch>
        </p:blipFill>
        <p:spPr bwMode="auto">
          <a:xfrm>
            <a:off x="857224" y="285728"/>
            <a:ext cx="4786336" cy="4307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1" descr="6728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0831363">
            <a:off x="3218397" y="4218537"/>
            <a:ext cx="1622542" cy="1622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C:\Documents and Settings\user\Мои документы\Мои рисунки\картинки дети\Безымянный.bmp"/>
          <p:cNvPicPr>
            <a:picLocks noChangeAspect="1" noChangeArrowheads="1"/>
          </p:cNvPicPr>
          <p:nvPr/>
        </p:nvPicPr>
        <p:blipFill>
          <a:blip r:embed="rId4" cstate="print">
            <a:lum contrast="-10000"/>
          </a:blip>
          <a:srcRect/>
          <a:stretch>
            <a:fillRect/>
          </a:stretch>
        </p:blipFill>
        <p:spPr bwMode="auto">
          <a:xfrm rot="596068">
            <a:off x="4338427" y="4861814"/>
            <a:ext cx="1841787" cy="159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8" descr="C:\Documents and Settings\user\Мои документы\Мои рисунки\картинки дети\1209235502_a.jpg"/>
          <p:cNvPicPr>
            <a:picLocks noChangeAspect="1" noChangeArrowheads="1"/>
          </p:cNvPicPr>
          <p:nvPr/>
        </p:nvPicPr>
        <p:blipFill>
          <a:blip r:embed="rId5" cstate="print"/>
          <a:srcRect t="30000" r="31250"/>
          <a:stretch>
            <a:fillRect/>
          </a:stretch>
        </p:blipFill>
        <p:spPr bwMode="auto">
          <a:xfrm>
            <a:off x="6830834" y="2928934"/>
            <a:ext cx="1527380" cy="1166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Documents and Settings\user\Мои документы\Мои рисунки\картинки дети\thumb3_10266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rot="20787233">
            <a:off x="387965" y="4147506"/>
            <a:ext cx="2146706" cy="2146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 descr="C:\Documents and Settings\user\Мои документы\Мои рисунки\картинки дети\thumb3_10250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rot="991792">
            <a:off x="1595662" y="4960853"/>
            <a:ext cx="1940447" cy="1455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286116" y="214290"/>
            <a:ext cx="5429288" cy="1143008"/>
          </a:xfrm>
        </p:spPr>
        <p:txBody>
          <a:bodyPr/>
          <a:lstStyle/>
          <a:p>
            <a:endParaRPr lang="ru-RU" i="1" dirty="0" smtClean="0">
              <a:solidFill>
                <a:srgbClr val="CC3300"/>
              </a:solidFill>
            </a:endParaRPr>
          </a:p>
          <a:p>
            <a:endParaRPr lang="ru-RU" i="1" dirty="0" smtClean="0">
              <a:solidFill>
                <a:srgbClr val="CC3300"/>
              </a:solidFill>
            </a:endParaRPr>
          </a:p>
          <a:p>
            <a:endParaRPr lang="ru-RU" i="1" dirty="0" smtClean="0">
              <a:solidFill>
                <a:srgbClr val="CC3300"/>
              </a:solidFill>
            </a:endParaRPr>
          </a:p>
          <a:p>
            <a:pPr algn="ctr"/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Игрушки - утешители </a:t>
            </a:r>
          </a:p>
          <a:p>
            <a:pPr algn="ctr"/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357158" y="1357298"/>
            <a:ext cx="2857520" cy="5000660"/>
          </a:xfrm>
        </p:spPr>
        <p:txBody>
          <a:bodyPr>
            <a:normAutofit lnSpcReduction="10000"/>
          </a:bodyPr>
          <a:lstStyle/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Это могут быть игрушки-защитники, а также мягкие небольшие игрушки с внимательным, дружелюбным и заботливым выражением. Плюшевые коровы, зайцы, небольшие собачки, внимательные бобры и белки…</a:t>
            </a:r>
          </a:p>
          <a:p>
            <a:endParaRPr lang="ru-RU" sz="13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endParaRPr lang="ru-RU" sz="13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endParaRPr lang="ru-RU" sz="13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endParaRPr lang="ru-RU" sz="13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endParaRPr lang="ru-RU" sz="13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endParaRPr lang="ru-RU" sz="13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endParaRPr lang="ru-RU" sz="13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endParaRPr lang="ru-RU" sz="13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endParaRPr lang="ru-RU" sz="13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Ребенок чувствует, что они понимают его, принимают его и сочувствуют ему, они не взрослые, небольшие, они - такие же, как он. </a:t>
            </a:r>
          </a:p>
          <a:p>
            <a:endParaRPr lang="ru-RU" sz="13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</p:txBody>
      </p:sp>
      <p:pic>
        <p:nvPicPr>
          <p:cNvPr id="5" name="Picture 2" descr="C:\Documents and Settings\user\Мои документы\Мои рисунки\картинки дети\1.jpg"/>
          <p:cNvPicPr>
            <a:picLocks noChangeAspect="1" noChangeArrowheads="1"/>
          </p:cNvPicPr>
          <p:nvPr/>
        </p:nvPicPr>
        <p:blipFill>
          <a:blip r:embed="rId2" cstate="print"/>
          <a:srcRect b="8482"/>
          <a:stretch>
            <a:fillRect/>
          </a:stretch>
        </p:blipFill>
        <p:spPr bwMode="auto">
          <a:xfrm>
            <a:off x="3286116" y="1357298"/>
            <a:ext cx="5532654" cy="3797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Documents and Settings\user\Мои документы\Мои рисунки\картинки дети\129853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10000"/>
          </a:blip>
          <a:srcRect/>
          <a:stretch>
            <a:fillRect/>
          </a:stretch>
        </p:blipFill>
        <p:spPr bwMode="auto">
          <a:xfrm>
            <a:off x="1071538" y="3143248"/>
            <a:ext cx="1434523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6" descr="bjhb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62767">
            <a:off x="857958" y="104853"/>
            <a:ext cx="1428760" cy="1039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Documents and Settings\user\Мои документы\Мои рисунки\картинки дети\speede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898407">
            <a:off x="7409072" y="5123064"/>
            <a:ext cx="1367231" cy="1367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9" descr="6724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415629" y="4873909"/>
            <a:ext cx="1442387" cy="1769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4" descr="C:\Documents and Settings\user\Мои документы\Мои рисунки\картинки дети\thumb3_19797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rot="20586956">
            <a:off x="3494583" y="5102809"/>
            <a:ext cx="1403872" cy="1403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\Мои документы\Мои рисунки\картинки дети\1219346293_moray4ok.jpg"/>
          <p:cNvPicPr>
            <a:picLocks noChangeAspect="1" noChangeArrowheads="1"/>
          </p:cNvPicPr>
          <p:nvPr/>
        </p:nvPicPr>
        <p:blipFill>
          <a:blip r:embed="rId2" cstate="print"/>
          <a:srcRect l="51880" r="3007" b="16463"/>
          <a:stretch>
            <a:fillRect/>
          </a:stretch>
        </p:blipFill>
        <p:spPr bwMode="auto">
          <a:xfrm rot="20682097">
            <a:off x="428126" y="619730"/>
            <a:ext cx="1071570" cy="1223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10" descr="16"/>
          <p:cNvPicPr>
            <a:picLocks noChangeAspect="1" noChangeArrowheads="1"/>
          </p:cNvPicPr>
          <p:nvPr/>
        </p:nvPicPr>
        <p:blipFill>
          <a:blip r:embed="rId3" cstate="print"/>
          <a:srcRect l="21090" t="7258" r="47276" b="49193"/>
          <a:stretch>
            <a:fillRect/>
          </a:stretch>
        </p:blipFill>
        <p:spPr bwMode="auto">
          <a:xfrm rot="20840905">
            <a:off x="2773585" y="4078773"/>
            <a:ext cx="85725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C:\Documents and Settings\user\Мои документы\Мои рисунки\картинки дети\473365736.jpg"/>
          <p:cNvPicPr>
            <a:picLocks noChangeAspect="1" noChangeArrowheads="1"/>
          </p:cNvPicPr>
          <p:nvPr/>
        </p:nvPicPr>
        <p:blipFill>
          <a:blip r:embed="rId4" cstate="print"/>
          <a:srcRect l="21500" r="12500"/>
          <a:stretch>
            <a:fillRect/>
          </a:stretch>
        </p:blipFill>
        <p:spPr bwMode="auto">
          <a:xfrm rot="21079303">
            <a:off x="2647180" y="4994205"/>
            <a:ext cx="942978" cy="1071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Овальная выноска 12"/>
          <p:cNvSpPr/>
          <p:nvPr/>
        </p:nvSpPr>
        <p:spPr>
          <a:xfrm rot="5400000">
            <a:off x="2428860" y="1285860"/>
            <a:ext cx="1928826" cy="1714512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57290" y="0"/>
            <a:ext cx="7332685" cy="142873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i="1" dirty="0" smtClean="0"/>
          </a:p>
          <a:p>
            <a:pPr algn="ctr">
              <a:lnSpc>
                <a:spcPct val="80000"/>
              </a:lnSpc>
            </a:pPr>
            <a:r>
              <a:rPr lang="ru-RU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Игрушки для </a:t>
            </a:r>
          </a:p>
          <a:p>
            <a:pPr algn="ctr">
              <a:lnSpc>
                <a:spcPct val="80000"/>
              </a:lnSpc>
            </a:pPr>
            <a:r>
              <a:rPr lang="ru-RU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идентификации в ролевой игре </a:t>
            </a:r>
          </a:p>
          <a:p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00562" y="1214422"/>
            <a:ext cx="4357718" cy="521497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В эти игрушки играют. В них ребенок узнает себя, примеряет себя к ним, но они не сопровождают ребенка в трудных ситуациях его жизни, они не вступают в диалог. 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Для девочек - это принцессы, с красотой которых можно идентифицироваться; для мальчиков - сильные герои. 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Это игрушки, представляющие героев любимых книг, мультфильмов, а также их костюмы, которые можно надеть, чтобы стать этими героями. 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Это игрушки, качества которых, ребенок оживляет и ощущает в себе, проигрывает, проживает их, примеривая себе - как это мне, мое - не мое. 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Сюда же относится огромное многообразие игрушек, на которых что-то можно легко проецировать - как достоинства, так и недостатки. </a:t>
            </a:r>
          </a:p>
          <a:p>
            <a:endParaRPr lang="ru-RU" sz="1600" dirty="0"/>
          </a:p>
        </p:txBody>
      </p:sp>
      <p:pic>
        <p:nvPicPr>
          <p:cNvPr id="7" name="Picture 12" descr="2-007b"/>
          <p:cNvPicPr>
            <a:picLocks noChangeAspect="1" noChangeArrowheads="1"/>
          </p:cNvPicPr>
          <p:nvPr/>
        </p:nvPicPr>
        <p:blipFill>
          <a:blip r:embed="rId5" cstate="print">
            <a:lum contrast="-10000"/>
          </a:blip>
          <a:stretch>
            <a:fillRect/>
          </a:stretch>
        </p:blipFill>
        <p:spPr bwMode="auto">
          <a:xfrm rot="1126707">
            <a:off x="3125969" y="1309012"/>
            <a:ext cx="811968" cy="616050"/>
          </a:xfrm>
          <a:prstGeom prst="flowChartConnector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9" descr="Картинка 56 из 6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lum contrast="-10000"/>
          </a:blip>
          <a:srcRect/>
          <a:stretch>
            <a:fillRect/>
          </a:stretch>
        </p:blipFill>
        <p:spPr bwMode="auto">
          <a:xfrm rot="2391685">
            <a:off x="3123390" y="2273997"/>
            <a:ext cx="772117" cy="579088"/>
          </a:xfrm>
          <a:prstGeom prst="flowChartConnector">
            <a:avLst/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7" descr="11050(1)"/>
          <p:cNvPicPr>
            <a:picLocks noChangeAspect="1" noChangeArrowheads="1"/>
          </p:cNvPicPr>
          <p:nvPr/>
        </p:nvPicPr>
        <p:blipFill>
          <a:blip r:embed="rId8" cstate="print">
            <a:lum contrast="-10000"/>
          </a:blip>
          <a:srcRect l="24130" t="13434" r="18900" b="10028"/>
          <a:stretch>
            <a:fillRect/>
          </a:stretch>
        </p:blipFill>
        <p:spPr bwMode="auto">
          <a:xfrm rot="21349562">
            <a:off x="2675729" y="1688471"/>
            <a:ext cx="397534" cy="706434"/>
          </a:xfrm>
          <a:prstGeom prst="flowChartConnector">
            <a:avLst/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Овальная выноска 13"/>
          <p:cNvSpPr/>
          <p:nvPr/>
        </p:nvSpPr>
        <p:spPr>
          <a:xfrm rot="14084002">
            <a:off x="322722" y="4360726"/>
            <a:ext cx="1928826" cy="1714512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Documents and Settings\user\Мои документы\Мои рисунки\картинки дети\4153_d.jpg"/>
          <p:cNvPicPr>
            <a:picLocks noChangeAspect="1" noChangeArrowheads="1"/>
          </p:cNvPicPr>
          <p:nvPr/>
        </p:nvPicPr>
        <p:blipFill>
          <a:blip r:embed="rId9" cstate="print"/>
          <a:srcRect l="20395" b="57500"/>
          <a:stretch>
            <a:fillRect/>
          </a:stretch>
        </p:blipFill>
        <p:spPr bwMode="auto">
          <a:xfrm rot="19956986">
            <a:off x="463281" y="1540458"/>
            <a:ext cx="1127114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35" descr="Картинка 74 из 1642"/>
          <p:cNvPicPr>
            <a:picLocks noChangeAspect="1" noChangeArrowheads="1"/>
          </p:cNvPicPr>
          <p:nvPr/>
        </p:nvPicPr>
        <p:blipFill>
          <a:blip r:embed="rId10" cstate="print">
            <a:lum contrast="-10000"/>
          </a:blip>
          <a:srcRect r="43150"/>
          <a:stretch>
            <a:fillRect/>
          </a:stretch>
        </p:blipFill>
        <p:spPr bwMode="auto">
          <a:xfrm rot="20402066">
            <a:off x="728906" y="4418898"/>
            <a:ext cx="466137" cy="814813"/>
          </a:xfrm>
          <a:prstGeom prst="flowChartConnector">
            <a:avLst/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30" descr="Безымянный"/>
          <p:cNvPicPr>
            <a:picLocks noChangeAspect="1" noChangeArrowheads="1"/>
          </p:cNvPicPr>
          <p:nvPr/>
        </p:nvPicPr>
        <p:blipFill>
          <a:blip r:embed="rId11" cstate="print">
            <a:lum contrast="-10000"/>
          </a:blip>
          <a:srcRect l="18260" t="10873" r="23262" b="21561"/>
          <a:stretch>
            <a:fillRect/>
          </a:stretch>
        </p:blipFill>
        <p:spPr bwMode="auto">
          <a:xfrm rot="20884195">
            <a:off x="1506205" y="4676545"/>
            <a:ext cx="402949" cy="791702"/>
          </a:xfrm>
          <a:prstGeom prst="flowChartConnector">
            <a:avLst/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00059270_b"/>
          <p:cNvPicPr>
            <a:picLocks noChangeAspect="1" noChangeArrowheads="1"/>
          </p:cNvPicPr>
          <p:nvPr/>
        </p:nvPicPr>
        <p:blipFill>
          <a:blip r:embed="rId12" cstate="print">
            <a:lum contrast="-10000"/>
          </a:blip>
          <a:srcRect l="14050" r="13933"/>
          <a:stretch>
            <a:fillRect/>
          </a:stretch>
        </p:blipFill>
        <p:spPr bwMode="auto">
          <a:xfrm rot="18109048">
            <a:off x="912274" y="5340088"/>
            <a:ext cx="558487" cy="776596"/>
          </a:xfrm>
          <a:prstGeom prst="flowChartConnector">
            <a:avLst/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15" descr="IMG_1884"/>
          <p:cNvPicPr>
            <a:picLocks noGrp="1" noChangeAspect="1" noChangeArrowheads="1"/>
          </p:cNvPicPr>
          <p:nvPr>
            <p:ph sz="half" idx="3"/>
          </p:nvPr>
        </p:nvPicPr>
        <p:blipFill>
          <a:blip r:embed="rId13" cstate="print"/>
          <a:srcRect l="28788" r="23691"/>
          <a:stretch>
            <a:fillRect/>
          </a:stretch>
        </p:blipFill>
        <p:spPr>
          <a:xfrm rot="305747">
            <a:off x="1131371" y="1036417"/>
            <a:ext cx="879254" cy="1386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7" descr="14"/>
          <p:cNvPicPr>
            <a:picLocks noChangeAspect="1" noChangeArrowheads="1"/>
          </p:cNvPicPr>
          <p:nvPr/>
        </p:nvPicPr>
        <p:blipFill>
          <a:blip r:embed="rId14" cstate="print"/>
          <a:srcRect l="84081" b="48242"/>
          <a:stretch>
            <a:fillRect/>
          </a:stretch>
        </p:blipFill>
        <p:spPr bwMode="auto">
          <a:xfrm rot="1171293">
            <a:off x="3319515" y="4454073"/>
            <a:ext cx="857256" cy="1630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3500462" cy="714380"/>
          </a:xfrm>
        </p:spPr>
        <p:txBody>
          <a:bodyPr/>
          <a:lstStyle/>
          <a:p>
            <a:pPr algn="ctr"/>
            <a:r>
              <a:rPr lang="ru-RU" sz="2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Игрушки для проявления заботы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513875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b="1" i="1" dirty="0" smtClean="0"/>
              <a:t> </a:t>
            </a:r>
            <a:endParaRPr lang="ru-RU" b="1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Эта группа пересекается с группой игрушек для идентификации, но сюда особенно относятся малыши и пупсики. В игре с этими игрушками можно идентифицироваться с компетентным, сильным, заботящимся взрослым.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Психологическая и гармонизирующая функция этой игрушки  состоит в том, чтобы дать пережить заботу и упражняться в эмпатическом понимании.</a:t>
            </a:r>
          </a:p>
          <a:p>
            <a:endParaRPr lang="ru-RU" dirty="0"/>
          </a:p>
        </p:txBody>
      </p:sp>
      <p:pic>
        <p:nvPicPr>
          <p:cNvPr id="6" name="Picture 5" descr="C:\Documents and Settings\user\Мои документы\Мои рисунки\картинки дети\topic_img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287200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Documents and Settings\user\Мои документы\Мои рисунки\картинки дети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73658">
            <a:off x="6612344" y="549320"/>
            <a:ext cx="840206" cy="700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Documents and Settings\user\Мои документы\Мои рисунки\картинки дети\115857_ma.jpg"/>
          <p:cNvPicPr>
            <a:picLocks noChangeAspect="1" noChangeArrowheads="1"/>
          </p:cNvPicPr>
          <p:nvPr/>
        </p:nvPicPr>
        <p:blipFill>
          <a:blip r:embed="rId4" cstate="print"/>
          <a:srcRect l="21649" r="24227"/>
          <a:stretch>
            <a:fillRect/>
          </a:stretch>
        </p:blipFill>
        <p:spPr bwMode="auto">
          <a:xfrm rot="692140">
            <a:off x="7936101" y="473317"/>
            <a:ext cx="531350" cy="833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Documents and Settings\user\Мои документы\Мои рисунки\картинки дети\2874618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571876"/>
            <a:ext cx="2428892" cy="2588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1" descr="6c8887332745c59b8831188c60a224bc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608494" y="986987"/>
            <a:ext cx="2320828" cy="2799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C:\Documents and Settings\user\Мои документы\Мои рисунки\картинки дети\post-741-1175517173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rot="501749">
            <a:off x="7453330" y="4880283"/>
            <a:ext cx="1384167" cy="181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D:\детсад\5121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3784433"/>
            <a:ext cx="2432904" cy="2452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14282" y="2071678"/>
            <a:ext cx="4281518" cy="428628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Мелкие куклы, представляющие семью; солдатики, ролевые персонажи (милиционер, шофер, доктор, повар и др.), а также предметы, помогающие войти в социальную роль самому ребенку - посуда, транспорт, аптечка, игрушечная мебель и др.</a:t>
            </a:r>
          </a:p>
          <a:p>
            <a:endParaRPr lang="ru-RU" dirty="0"/>
          </a:p>
        </p:txBody>
      </p:sp>
      <p:pic>
        <p:nvPicPr>
          <p:cNvPr id="3082" name="Picture 10" descr="C:\Documents and Settings\user\Мои документы\Мои рисунки\картинки дети\1178278667463b1b0bddc66_74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17368">
            <a:off x="342299" y="2400812"/>
            <a:ext cx="1428760" cy="792244"/>
          </a:xfrm>
          <a:prstGeom prst="flowChartConnector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1504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ИГрушки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, обладающие свойствами объекта-посредника.</a:t>
            </a:r>
            <a:b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</a:b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8258204" cy="828691"/>
          </a:xfrm>
        </p:spPr>
        <p:txBody>
          <a:bodyPr/>
          <a:lstStyle/>
          <a:p>
            <a:pPr algn="ctr"/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Игрушки для создания социально-культурных ситуаций и овладения социальными ролями, воссоздания того или иного социально-психологического микроклимата, инструмент для социализации, для отработки и упражнения в различных навыках.</a:t>
            </a:r>
            <a:endParaRPr lang="ru-RU" sz="1400" i="1" dirty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4876" y="2071678"/>
            <a:ext cx="4210080" cy="421484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Различного рода конструкторы.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Их цель: развитие внимания, пространственного мышления, моторики рук. 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</a:pPr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marL="274320" lvl="1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С их помощью дети также имитируют сюжеты из социальной жизни (например, с помощью конструктора «Лего»). </a:t>
            </a:r>
          </a:p>
          <a:p>
            <a:pPr marL="273050" lvl="1" indent="1588">
              <a:buClr>
                <a:schemeClr val="accent3"/>
              </a:buClr>
              <a:buFont typeface="Wingdings" pitchFamily="2" charset="2"/>
              <a:buChar char="Ø"/>
            </a:pPr>
            <a:endParaRPr lang="ru-RU" sz="19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</p:txBody>
      </p:sp>
      <p:pic>
        <p:nvPicPr>
          <p:cNvPr id="3074" name="Picture 2" descr="C:\Documents and Settings\user\Мои документы\Мои рисунки\картинки дети\soild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214554"/>
            <a:ext cx="973207" cy="955672"/>
          </a:xfrm>
          <a:prstGeom prst="flowChartConnector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5" descr="C:\Documents and Settings\user\Мои документы\Мои рисунки\картинки дети\e367021bb0be26e215f49a318f3ad79e762700_popup2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28596" y="5072074"/>
            <a:ext cx="1088632" cy="1088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Documents and Settings\user\Мои документы\Мои рисунки\картинки дети\7bc99dce6ee32ca9e9a3204edb26530d754600_popup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3214678" y="5072074"/>
            <a:ext cx="1071550" cy="1071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C:\Documents and Settings\user\Мои документы\Мои рисунки\картинки дети\3daeade12c3c365e609c084c74aa046a767800_popup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51701">
            <a:off x="3268880" y="2444927"/>
            <a:ext cx="1157153" cy="771435"/>
          </a:xfrm>
          <a:prstGeom prst="flowChartConnector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9" name="Picture 7" descr="C:\Documents and Settings\user\Мои документы\Мои рисунки\картинки дети\84ae31e47561fdbf327b302453d13795767800_popup2.jpg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1857356" y="5072074"/>
            <a:ext cx="1071570" cy="107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5" descr="image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29652" y="2857496"/>
            <a:ext cx="428628" cy="672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6" descr="image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8148" y="2928934"/>
            <a:ext cx="464111" cy="357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0" descr="image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86644" y="2857496"/>
            <a:ext cx="358843" cy="367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4" name="Picture 12" descr="C:\Documents and Settings\user\Мои документы\Мои рисунки\картинки дети\74bf0eb35dc217bd4ac79e0f1664f284775705_popup.jpg"/>
          <p:cNvPicPr>
            <a:picLocks noChangeAspect="1" noChangeArrowheads="1"/>
          </p:cNvPicPr>
          <p:nvPr/>
        </p:nvPicPr>
        <p:blipFill>
          <a:blip r:embed="rId11" cstate="print">
            <a:lum contrast="20000"/>
          </a:blip>
          <a:srcRect b="11250"/>
          <a:stretch>
            <a:fillRect/>
          </a:stretch>
        </p:blipFill>
        <p:spPr bwMode="auto">
          <a:xfrm>
            <a:off x="7643834" y="5072074"/>
            <a:ext cx="1143009" cy="1014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5" name="Picture 13" descr="C:\Documents and Settings\user\Мои документы\Мои рисунки\картинки дети\constr1.jpg"/>
          <p:cNvPicPr>
            <a:picLocks noChangeAspect="1" noChangeArrowheads="1"/>
          </p:cNvPicPr>
          <p:nvPr/>
        </p:nvPicPr>
        <p:blipFill>
          <a:blip r:embed="rId12" cstate="print">
            <a:lum contrast="20000"/>
          </a:blip>
          <a:srcRect b="18440"/>
          <a:stretch>
            <a:fillRect/>
          </a:stretch>
        </p:blipFill>
        <p:spPr bwMode="auto">
          <a:xfrm>
            <a:off x="6000760" y="4214818"/>
            <a:ext cx="1561008" cy="857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8" descr="3_5V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57752" y="4929198"/>
            <a:ext cx="995054" cy="1154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4040188" cy="1500173"/>
          </a:xfrm>
        </p:spPr>
        <p:txBody>
          <a:bodyPr/>
          <a:lstStyle/>
          <a:p>
            <a:endParaRPr lang="ru-RU" sz="1200" i="1" dirty="0" smtClean="0"/>
          </a:p>
          <a:p>
            <a:endParaRPr lang="ru-RU" sz="1200" i="1" dirty="0" smtClean="0"/>
          </a:p>
          <a:p>
            <a:endParaRPr lang="ru-RU" sz="1200" i="1" dirty="0" smtClean="0"/>
          </a:p>
          <a:p>
            <a:endParaRPr lang="ru-RU" sz="1200" i="1" dirty="0" smtClean="0"/>
          </a:p>
          <a:p>
            <a:endParaRPr lang="ru-RU" sz="1200" i="1" dirty="0" smtClean="0"/>
          </a:p>
          <a:p>
            <a:endParaRPr lang="ru-RU" sz="1200" i="1" dirty="0" smtClean="0"/>
          </a:p>
          <a:p>
            <a:pPr algn="ctr"/>
            <a:endParaRPr lang="ru-RU" sz="1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1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1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1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1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1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Агрессивные игрушки для освоения социальных норм                            обращения с агрессией.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500042"/>
            <a:ext cx="4041775" cy="928694"/>
          </a:xfrm>
        </p:spPr>
        <p:txBody>
          <a:bodyPr>
            <a:normAutofit/>
          </a:bodyPr>
          <a:lstStyle/>
          <a:p>
            <a:pPr algn="ctr"/>
            <a:r>
              <a:rPr lang="ru-RU" sz="1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Агрессивные игрушки для символизации негативных чувств.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285860"/>
            <a:ext cx="4038600" cy="488634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Игрушки-страшилки (их функция - справляться со своим страхом).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Игрушечное оружие и доспехи.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Негативные персонажи (как модель силы).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1285860"/>
            <a:ext cx="4038600" cy="488634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В игре с этой игрушкой можно выражать агрессию, как с помощью игрушки на кого-то, так и на саму игрушку без страха наказания, ведь она же плохая, злая и опасная, и все-таки не ответит тем же.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Это зубастый волк, крокодил, Баба-Яга… </a:t>
            </a:r>
          </a:p>
          <a:p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</p:txBody>
      </p:sp>
      <p:pic>
        <p:nvPicPr>
          <p:cNvPr id="7" name="Picture 18" descr="BabaYaga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 rot="21186403">
            <a:off x="5653558" y="4338525"/>
            <a:ext cx="956181" cy="1414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9" descr="kop_00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 rot="418502">
            <a:off x="6869831" y="4129148"/>
            <a:ext cx="1029544" cy="1433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6" descr="eaa6e7489df8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3357554" y="1428736"/>
            <a:ext cx="785818" cy="628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9" descr="10418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2571736" y="1928802"/>
            <a:ext cx="881069" cy="660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7" descr="218864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1285852" y="5000636"/>
            <a:ext cx="857256" cy="857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5" descr="55482_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3000364" y="4786322"/>
            <a:ext cx="1214446" cy="1091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4" descr="55490_"/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>
            <a:off x="642910" y="4286256"/>
            <a:ext cx="714380" cy="1089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2853"/>
            <a:ext cx="4040188" cy="1000132"/>
          </a:xfrm>
        </p:spPr>
        <p:txBody>
          <a:bodyPr/>
          <a:lstStyle/>
          <a:p>
            <a:pPr algn="ctr"/>
            <a:r>
              <a:rPr lang="ru-RU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Игрушки – однодневки</a:t>
            </a:r>
          </a:p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42852"/>
            <a:ext cx="4041775" cy="1214446"/>
          </a:xfrm>
        </p:spPr>
        <p:txBody>
          <a:bodyPr/>
          <a:lstStyle/>
          <a:p>
            <a:pPr algn="ctr"/>
            <a:r>
              <a:rPr lang="ru-RU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Игрушки для коллекционирования 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285860"/>
            <a:ext cx="4038600" cy="4886340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endParaRPr lang="ru-RU" sz="2400" dirty="0" smtClean="0">
              <a:solidFill>
                <a:srgbClr val="CC3300"/>
              </a:solidFill>
            </a:endParaRPr>
          </a:p>
          <a:p>
            <a:endParaRPr lang="ru-RU" sz="2800" dirty="0" smtClean="0"/>
          </a:p>
          <a:p>
            <a:endParaRPr lang="ru-RU" sz="2800" dirty="0" smtClean="0"/>
          </a:p>
          <a:p>
            <a:pPr>
              <a:buFontTx/>
              <a:buNone/>
            </a:pPr>
            <a:r>
              <a:rPr lang="ru-RU" sz="2800" dirty="0" smtClean="0"/>
              <a:t>     </a:t>
            </a:r>
          </a:p>
          <a:p>
            <a:pPr>
              <a:buFontTx/>
              <a:buNone/>
            </a:pPr>
            <a:endParaRPr lang="ru-RU" sz="2800" dirty="0" smtClean="0"/>
          </a:p>
          <a:p>
            <a:endParaRPr lang="ru-RU" sz="22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Придуманы взрослыми, чтобы недорого занять ребенка на время, переключив на новое впечатление.</a:t>
            </a:r>
          </a:p>
          <a:p>
            <a:pPr>
              <a:buNone/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Это механизированные игрушки, которые легко ломаются, или стереотипные мягкие игрушки, подобные тем, которые мы видим в детских игровых автоматах. 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Они не дают развиться любви к этой вещи и ведут к потребительству в детской комнате, отнимая время и не давая ничего питательного душе или голове.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1285860"/>
            <a:ext cx="4038600" cy="488634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К ним относятся фарфоровые куклы, в которые нельзя играть, потому что они легко бьются; модели машинок, обычные игрушки, превращенные в часть коллекции.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15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В них нельзя играть, но ими можно обладать. Часто такими игрушками становятся Барби всех видов (например, сказочные героини-принцессы из диснеевских мультфильмов). </a:t>
            </a:r>
          </a:p>
        </p:txBody>
      </p:sp>
      <p:pic>
        <p:nvPicPr>
          <p:cNvPr id="8" name="Picture 16" descr="4233(1)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964486" y="1977730"/>
            <a:ext cx="1246167" cy="935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3" descr="89929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634385" y="1530449"/>
            <a:ext cx="1336933" cy="887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14" descr="143117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000628" y="4572008"/>
            <a:ext cx="1336667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5" descr="355472_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6643702" y="4500570"/>
            <a:ext cx="1789272" cy="1216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1243</TotalTime>
  <Words>1333</Words>
  <Application>Microsoft Office PowerPoint</Application>
  <PresentationFormat>Экран (4:3)</PresentationFormat>
  <Paragraphs>212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Начальная</vt:lpstr>
      <vt:lpstr>               Выбираем ИГРУШКУ… </vt:lpstr>
      <vt:lpstr>ИГРА – ВЕДУЩИЙ ВИД ДЕЯТЕЛЬНОСТИ ДОШКОЛЬНИКА</vt:lpstr>
      <vt:lpstr>Игрушки - защитники, успокоители  </vt:lpstr>
      <vt:lpstr>Презентация PowerPoint</vt:lpstr>
      <vt:lpstr>Презентация PowerPoint</vt:lpstr>
      <vt:lpstr>Игрушки для проявления заботы</vt:lpstr>
      <vt:lpstr>ИГрушки, обладающие свойствами объекта-посредника. </vt:lpstr>
      <vt:lpstr>Презентация PowerPoint</vt:lpstr>
      <vt:lpstr>Презентация PowerPoint</vt:lpstr>
      <vt:lpstr> Внимание, АНТИигрушка! </vt:lpstr>
      <vt:lpstr>Педагогическая оценка игрушки</vt:lpstr>
      <vt:lpstr>  Психологи советуют </vt:lpstr>
      <vt:lpstr>«Группа риска»</vt:lpstr>
      <vt:lpstr>Маркировка безопасной игрушки должна быть на русском языке и содержать следующую информацию:</vt:lpstr>
      <vt:lpstr>Информация об игрушке, предусмотренная ГОСТ 25779-90  (Игрушки. Общие требования безопасности и методы контроля.)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Юлия</cp:lastModifiedBy>
  <cp:revision>134</cp:revision>
  <dcterms:created xsi:type="dcterms:W3CDTF">2008-12-06T18:01:19Z</dcterms:created>
  <dcterms:modified xsi:type="dcterms:W3CDTF">2014-11-24T11:22:02Z</dcterms:modified>
</cp:coreProperties>
</file>