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C65A"/>
    <a:srgbClr val="86AE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7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3000">
              <a:srgbClr val="F952A0">
                <a:alpha val="73000"/>
              </a:srgbClr>
            </a:gs>
            <a:gs pos="69000">
              <a:srgbClr val="C50849">
                <a:alpha val="50000"/>
              </a:srgbClr>
            </a:gs>
            <a:gs pos="82001">
              <a:srgbClr val="B43E85">
                <a:alpha val="62000"/>
              </a:srgbClr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916832"/>
            <a:ext cx="7772400" cy="2187674"/>
          </a:xfrm>
        </p:spPr>
        <p:txBody>
          <a:bodyPr>
            <a:normAutofit/>
          </a:bodyPr>
          <a:lstStyle/>
          <a:p>
            <a:r>
              <a:rPr lang="ru-RU" dirty="0" smtClean="0"/>
              <a:t>«Работа педагога </a:t>
            </a:r>
            <a:br>
              <a:rPr lang="ru-RU" dirty="0" smtClean="0"/>
            </a:br>
            <a:r>
              <a:rPr lang="ru-RU" dirty="0" smtClean="0"/>
              <a:t>с родителями на современном этапе»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4365104"/>
            <a:ext cx="576064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педагог-психолог</a:t>
            </a:r>
          </a:p>
          <a:p>
            <a:pPr algn="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Любовь Евгеньевна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Монид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1800" y="476672"/>
            <a:ext cx="58326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/>
              <a:t>МДОУ комбинированного вида </a:t>
            </a:r>
          </a:p>
          <a:p>
            <a:pPr algn="r"/>
            <a:r>
              <a:rPr lang="ru-RU" sz="2000" b="1" dirty="0" smtClean="0"/>
              <a:t>№11 «Орленок»</a:t>
            </a:r>
          </a:p>
          <a:p>
            <a:pPr algn="r"/>
            <a:r>
              <a:rPr lang="ru-RU" sz="2000" b="1" dirty="0" smtClean="0"/>
              <a:t>город Зима, </a:t>
            </a:r>
          </a:p>
          <a:p>
            <a:pPr algn="r"/>
            <a:r>
              <a:rPr lang="ru-RU" sz="2000" b="1" dirty="0" smtClean="0"/>
              <a:t>Иркутская область</a:t>
            </a:r>
            <a:endParaRPr lang="ru-RU" sz="2000" b="1" dirty="0"/>
          </a:p>
        </p:txBody>
      </p:sp>
      <p:pic>
        <p:nvPicPr>
          <p:cNvPr id="1026" name="Picture 2" descr="1314171660_kolobok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83568" y="404664"/>
            <a:ext cx="1584176" cy="1446705"/>
          </a:xfrm>
          <a:prstGeom prst="rect">
            <a:avLst/>
          </a:prstGeom>
          <a:noFill/>
          <a:ln w="34925" algn="in">
            <a:solidFill>
              <a:srgbClr val="009900">
                <a:alpha val="78000"/>
              </a:srgbClr>
            </a:solidFill>
            <a:prstDash val="sysDot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1314171660_kolobok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5661248"/>
            <a:ext cx="1025056" cy="936104"/>
          </a:xfrm>
          <a:prstGeom prst="rect">
            <a:avLst/>
          </a:prstGeom>
          <a:noFill/>
          <a:ln w="34925" algn="in">
            <a:solidFill>
              <a:srgbClr val="009900">
                <a:alpha val="78000"/>
              </a:srgbClr>
            </a:solidFill>
            <a:prstDash val="sysDot"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403648" y="620688"/>
            <a:ext cx="70567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Закон «Об образовании», </a:t>
            </a:r>
          </a:p>
          <a:p>
            <a:r>
              <a:rPr lang="ru-RU" sz="3600" dirty="0" smtClean="0"/>
              <a:t>статья 18:</a:t>
            </a:r>
          </a:p>
          <a:p>
            <a:endParaRPr lang="ru-RU" sz="3600" dirty="0" smtClean="0"/>
          </a:p>
          <a:p>
            <a:r>
              <a:rPr lang="ru-RU" sz="3600" dirty="0" smtClean="0"/>
              <a:t>«Родители являются первыми педагогами. Они обязаны заложить основы физического, нравственного и интеллектуального развития личности ребёнка в раннем возрасте»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1314171660_kolobok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5661248"/>
            <a:ext cx="1025056" cy="936104"/>
          </a:xfrm>
          <a:prstGeom prst="rect">
            <a:avLst/>
          </a:prstGeom>
          <a:noFill/>
          <a:ln w="34925" algn="in">
            <a:solidFill>
              <a:srgbClr val="009900">
                <a:alpha val="78000"/>
              </a:srgbClr>
            </a:solidFill>
            <a:prstDash val="sysDot"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043608" y="548680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Этапы работы по вовлечению родителей к деятельности ДОУ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772816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Выявление потребностей родителей в области воспитания и образования собственного ребёнка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3429000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Педагогическое просвещение родителей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4293096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Партнёрство педагогов и родителей в деятельности ДОУ</a:t>
            </a:r>
            <a:endParaRPr lang="ru-RU" sz="2800" dirty="0"/>
          </a:p>
        </p:txBody>
      </p:sp>
      <p:sp>
        <p:nvSpPr>
          <p:cNvPr id="7" name="Ромб 6"/>
          <p:cNvSpPr/>
          <p:nvPr/>
        </p:nvSpPr>
        <p:spPr>
          <a:xfrm>
            <a:off x="323528" y="2204864"/>
            <a:ext cx="504056" cy="50405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омб 8"/>
          <p:cNvSpPr/>
          <p:nvPr/>
        </p:nvSpPr>
        <p:spPr>
          <a:xfrm>
            <a:off x="323528" y="3429000"/>
            <a:ext cx="504056" cy="50405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омб 9"/>
          <p:cNvSpPr/>
          <p:nvPr/>
        </p:nvSpPr>
        <p:spPr>
          <a:xfrm>
            <a:off x="323528" y="4509120"/>
            <a:ext cx="504056" cy="50405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1314171660_kolobok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5661248"/>
            <a:ext cx="1025056" cy="936104"/>
          </a:xfrm>
          <a:prstGeom prst="rect">
            <a:avLst/>
          </a:prstGeom>
          <a:noFill/>
          <a:ln w="34925" algn="in">
            <a:solidFill>
              <a:srgbClr val="009900">
                <a:alpha val="78000"/>
              </a:srgbClr>
            </a:solidFill>
            <a:prstDash val="sysDot"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699792" y="476672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Первый этап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196752"/>
            <a:ext cx="42484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Беседы с родителями и родственниками ребёнка;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Посещение семьи;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Наблюдение за ребёнком;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Анкетирование;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Опросы;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«Почтовый ящик»</a:t>
            </a:r>
            <a:endParaRPr lang="ru-RU" sz="2800" dirty="0"/>
          </a:p>
        </p:txBody>
      </p:sp>
      <p:pic>
        <p:nvPicPr>
          <p:cNvPr id="4102" name="Picture 6" descr="Деловые люди пожимают руки на совещании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96136" y="1340768"/>
            <a:ext cx="2160240" cy="2160240"/>
          </a:xfrm>
          <a:prstGeom prst="rect">
            <a:avLst/>
          </a:prstGeom>
          <a:noFill/>
        </p:spPr>
      </p:pic>
      <p:pic>
        <p:nvPicPr>
          <p:cNvPr id="4104" name="Picture 8" descr="Аватар делового человека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644008" y="3140968"/>
            <a:ext cx="2160240" cy="2160240"/>
          </a:xfrm>
          <a:prstGeom prst="rect">
            <a:avLst/>
          </a:prstGeom>
          <a:noFill/>
        </p:spPr>
      </p:pic>
      <p:pic>
        <p:nvPicPr>
          <p:cNvPr id="4106" name="Picture 10" descr="Метафора с человеком, запутавшимся в деловых бумагах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588224" y="3429000"/>
            <a:ext cx="2088232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1314171660_kolobok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5661248"/>
            <a:ext cx="1025056" cy="936104"/>
          </a:xfrm>
          <a:prstGeom prst="rect">
            <a:avLst/>
          </a:prstGeom>
          <a:noFill/>
          <a:ln w="34925" algn="in">
            <a:solidFill>
              <a:srgbClr val="009900">
                <a:alpha val="78000"/>
              </a:srgbClr>
            </a:solidFill>
            <a:prstDash val="sysDot"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763688" y="476672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Второй этап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08720"/>
            <a:ext cx="66247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Вечер вопросов и ответов;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Круглый стол;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Деловая игра;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Родительское собрание (общее и групповое);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Устный журнал;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Встреча с интересным человеком;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Родительский клуб;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Беседа;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Выполнение индивидуальных поручений;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Переписка;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Наглядная агитация;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Проектная деятельность.</a:t>
            </a:r>
            <a:endParaRPr lang="ru-RU" sz="2400" dirty="0"/>
          </a:p>
        </p:txBody>
      </p:sp>
      <p:pic>
        <p:nvPicPr>
          <p:cNvPr id="3074" name="Picture 2" descr="Деловые люди смотрят презентацию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092280" y="404664"/>
            <a:ext cx="1828800" cy="1828800"/>
          </a:xfrm>
          <a:prstGeom prst="rect">
            <a:avLst/>
          </a:prstGeom>
          <a:noFill/>
        </p:spPr>
      </p:pic>
      <p:pic>
        <p:nvPicPr>
          <p:cNvPr id="3076" name="Picture 4" descr="Деловые люди хлопают в ладоши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092280" y="2276872"/>
            <a:ext cx="1828800" cy="1828800"/>
          </a:xfrm>
          <a:prstGeom prst="rect">
            <a:avLst/>
          </a:prstGeom>
          <a:noFill/>
        </p:spPr>
      </p:pic>
      <p:pic>
        <p:nvPicPr>
          <p:cNvPr id="3078" name="Picture 6" descr="Деловые люди вокруг компьютера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092280" y="414908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1314171660_kolobok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5661248"/>
            <a:ext cx="1025056" cy="936104"/>
          </a:xfrm>
          <a:prstGeom prst="rect">
            <a:avLst/>
          </a:prstGeom>
          <a:noFill/>
          <a:ln w="34925" algn="in">
            <a:solidFill>
              <a:srgbClr val="009900">
                <a:alpha val="78000"/>
              </a:srgbClr>
            </a:solidFill>
            <a:prstDash val="sysDot"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411760" y="260648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Третий этап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124744"/>
            <a:ext cx="3096344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rnd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Совместные мероприятия педагога и родителей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1916832"/>
            <a:ext cx="3456384" cy="34778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Родительская конференция;</a:t>
            </a:r>
          </a:p>
          <a:p>
            <a:r>
              <a:rPr lang="ru-RU" sz="2000" b="1" dirty="0" smtClean="0"/>
              <a:t>Консультация;</a:t>
            </a:r>
          </a:p>
          <a:p>
            <a:r>
              <a:rPr lang="ru-RU" sz="2000" b="1" dirty="0" smtClean="0"/>
              <a:t>Беседа;</a:t>
            </a:r>
          </a:p>
          <a:p>
            <a:r>
              <a:rPr lang="ru-RU" sz="2000" b="1" dirty="0" smtClean="0"/>
              <a:t>Вечер для родителей;</a:t>
            </a:r>
          </a:p>
          <a:p>
            <a:r>
              <a:rPr lang="ru-RU" sz="2000" b="1" dirty="0" smtClean="0"/>
              <a:t>Педагогический совет;</a:t>
            </a:r>
          </a:p>
          <a:p>
            <a:r>
              <a:rPr lang="ru-RU" sz="2000" b="1" dirty="0" smtClean="0"/>
              <a:t>Диспут;</a:t>
            </a:r>
          </a:p>
          <a:p>
            <a:r>
              <a:rPr lang="ru-RU" sz="2000" b="1" dirty="0" smtClean="0"/>
              <a:t>Кружок для родителей;</a:t>
            </a:r>
          </a:p>
          <a:p>
            <a:r>
              <a:rPr lang="ru-RU" sz="2000" b="1" dirty="0" smtClean="0"/>
              <a:t>Встреча с администрацией;</a:t>
            </a:r>
          </a:p>
          <a:p>
            <a:r>
              <a:rPr lang="ru-RU" sz="2000" b="1" dirty="0" smtClean="0"/>
              <a:t>Встреча с интересным человеком;</a:t>
            </a:r>
          </a:p>
          <a:p>
            <a:r>
              <a:rPr lang="ru-RU" sz="2000" b="1" dirty="0" smtClean="0">
                <a:hlinkClick r:id="" action="ppaction://noaction"/>
              </a:rPr>
              <a:t>Тренинг.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60032" y="1124744"/>
            <a:ext cx="374441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rnd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Совместные мероприятия педагога, родителей и детей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932040" y="1844824"/>
            <a:ext cx="3600400" cy="470898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День открытых дверей;</a:t>
            </a:r>
          </a:p>
          <a:p>
            <a:r>
              <a:rPr lang="ru-RU" sz="2000" b="1" dirty="0" smtClean="0"/>
              <a:t>Утренник;</a:t>
            </a:r>
          </a:p>
          <a:p>
            <a:r>
              <a:rPr lang="ru-RU" sz="2000" b="1" dirty="0" smtClean="0"/>
              <a:t>Праздник;</a:t>
            </a:r>
          </a:p>
          <a:p>
            <a:r>
              <a:rPr lang="ru-RU" sz="2000" b="1" dirty="0" smtClean="0"/>
              <a:t>Концерт;</a:t>
            </a:r>
          </a:p>
          <a:p>
            <a:r>
              <a:rPr lang="ru-RU" sz="2000" b="1" dirty="0" smtClean="0"/>
              <a:t>Викторина;</a:t>
            </a:r>
          </a:p>
          <a:p>
            <a:r>
              <a:rPr lang="ru-RU" sz="2000" b="1" dirty="0" smtClean="0">
                <a:hlinkClick r:id="" action="ppaction://noaction"/>
              </a:rPr>
              <a:t>Занятие;</a:t>
            </a:r>
            <a:endParaRPr lang="ru-RU" sz="2000" b="1" dirty="0" smtClean="0"/>
          </a:p>
          <a:p>
            <a:r>
              <a:rPr lang="ru-RU" sz="2000" b="1" dirty="0" smtClean="0"/>
              <a:t>Спортивные соревнования;</a:t>
            </a:r>
          </a:p>
          <a:p>
            <a:r>
              <a:rPr lang="ru-RU" sz="2000" b="1" dirty="0" smtClean="0"/>
              <a:t>Турпоход;</a:t>
            </a:r>
          </a:p>
          <a:p>
            <a:r>
              <a:rPr lang="ru-RU" sz="2000" b="1" dirty="0" smtClean="0"/>
              <a:t>Выпуск газеты;</a:t>
            </a:r>
          </a:p>
          <a:p>
            <a:r>
              <a:rPr lang="ru-RU" sz="2000" b="1" dirty="0" smtClean="0"/>
              <a:t>Выставка совместного творчества;</a:t>
            </a:r>
          </a:p>
          <a:p>
            <a:r>
              <a:rPr lang="ru-RU" sz="2000" b="1" dirty="0" smtClean="0"/>
              <a:t>Тематический вечер;</a:t>
            </a:r>
          </a:p>
          <a:p>
            <a:r>
              <a:rPr lang="ru-RU" sz="2000" b="1" dirty="0" smtClean="0"/>
              <a:t>Благоустройство ДОУ и территории;</a:t>
            </a:r>
          </a:p>
          <a:p>
            <a:r>
              <a:rPr lang="ru-RU" sz="2000" b="1" dirty="0" smtClean="0">
                <a:hlinkClick r:id="" action="ppaction://noaction"/>
              </a:rPr>
              <a:t>Тренинг.</a:t>
            </a:r>
            <a:endParaRPr lang="ru-RU" sz="2000" b="1" dirty="0"/>
          </a:p>
        </p:txBody>
      </p:sp>
      <p:pic>
        <p:nvPicPr>
          <p:cNvPr id="2049" name="Picture 1" descr="C:\Program Files (x86)\Microsoft Office\MEDIA\OFFICE11\Lines\BD15072_.gi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5400000" flipV="1">
            <a:off x="2387115" y="4173727"/>
            <a:ext cx="4873828" cy="216023"/>
          </a:xfrm>
          <a:prstGeom prst="rect">
            <a:avLst/>
          </a:prstGeom>
          <a:noFill/>
        </p:spPr>
      </p:pic>
      <p:pic>
        <p:nvPicPr>
          <p:cNvPr id="9" name="Picture 1" descr="C:\Program Files (x86)\Microsoft Office\MEDIA\OFFICE11\Lines\BD15072_.gi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5400000" flipV="1">
            <a:off x="-1210743" y="3667127"/>
            <a:ext cx="3361554" cy="148995"/>
          </a:xfrm>
          <a:prstGeom prst="rect">
            <a:avLst/>
          </a:prstGeom>
          <a:noFill/>
        </p:spPr>
      </p:pic>
      <p:cxnSp>
        <p:nvCxnSpPr>
          <p:cNvPr id="11" name="Прямая со стрелкой 10"/>
          <p:cNvCxnSpPr>
            <a:endCxn id="4" idx="0"/>
          </p:cNvCxnSpPr>
          <p:nvPr/>
        </p:nvCxnSpPr>
        <p:spPr>
          <a:xfrm flipH="1">
            <a:off x="2231740" y="692696"/>
            <a:ext cx="1116124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148064" y="692696"/>
            <a:ext cx="1224136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1314171660_kolobok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5661248"/>
            <a:ext cx="1025056" cy="936104"/>
          </a:xfrm>
          <a:prstGeom prst="rect">
            <a:avLst/>
          </a:prstGeom>
          <a:noFill/>
          <a:ln w="34925" algn="in">
            <a:solidFill>
              <a:srgbClr val="009900">
                <a:alpha val="78000"/>
              </a:srgbClr>
            </a:solidFill>
            <a:prstDash val="sysDot"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835696" y="620688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Наглядные формы работы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340768"/>
            <a:ext cx="57606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Библиотека;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Папка-передвижка;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Видеофильмы;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Памятки-рекомендации;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Открытки-приглашения;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Фотовыставка;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Уголок для родителей;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Стенды «Советы от…»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Уголок «Слава (Гордость) ДОУ»</a:t>
            </a:r>
            <a:endParaRPr lang="ru-RU" sz="2800" dirty="0"/>
          </a:p>
        </p:txBody>
      </p:sp>
      <p:pic>
        <p:nvPicPr>
          <p:cNvPr id="20482" name="Picture 2" descr="Человек проходит через дверь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660232" y="620688"/>
            <a:ext cx="1828800" cy="1828800"/>
          </a:xfrm>
          <a:prstGeom prst="rect">
            <a:avLst/>
          </a:prstGeom>
          <a:noFill/>
        </p:spPr>
      </p:pic>
      <p:pic>
        <p:nvPicPr>
          <p:cNvPr id="20484" name="Picture 4" descr="Человек рисует растущую кривую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012160" y="2564904"/>
            <a:ext cx="1828800" cy="1828800"/>
          </a:xfrm>
          <a:prstGeom prst="rect">
            <a:avLst/>
          </a:prstGeom>
          <a:noFill/>
        </p:spPr>
      </p:pic>
      <p:pic>
        <p:nvPicPr>
          <p:cNvPr id="20486" name="Picture 6" descr="Человек получил первый приз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732240" y="450912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1314171660_kolobok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5661248"/>
            <a:ext cx="1025056" cy="936104"/>
          </a:xfrm>
          <a:prstGeom prst="rect">
            <a:avLst/>
          </a:prstGeom>
          <a:noFill/>
          <a:ln w="34925" algn="in">
            <a:solidFill>
              <a:srgbClr val="009900">
                <a:alpha val="78000"/>
              </a:srgbClr>
            </a:solidFill>
            <a:prstDash val="sysDot"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187624" y="404664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Структура родительского собрания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908720"/>
            <a:ext cx="648072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Слово воспитателя (руководителя) ДОУ по теме собрания;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Представление семейного опыта;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Выступление специалиста, интересного человека;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Обсуждение педагогических ситуаций, литературы по семейному воспитанию;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Просмотр видеофильма;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Выступление желающих родителей;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Открытый просмотр занятия или его части;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Интегрированное занятие;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Просмотр режимных моментов;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Выступление детей;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Подведение итогов.</a:t>
            </a:r>
          </a:p>
          <a:p>
            <a:endParaRPr lang="ru-RU" dirty="0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  <a:hlinkHover r:id="" action="ppaction://hlinkshowjump?jump=firstslide"/>
          </p:cNvPr>
          <p:cNvSpPr/>
          <p:nvPr/>
        </p:nvSpPr>
        <p:spPr>
          <a:xfrm>
            <a:off x="8028384" y="5733256"/>
            <a:ext cx="792088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319</Words>
  <Application>Microsoft Office PowerPoint</Application>
  <PresentationFormat>Экран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«Работа педагога  с родителями на современном этапе»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Элемент</cp:lastModifiedBy>
  <cp:revision>32</cp:revision>
  <dcterms:created xsi:type="dcterms:W3CDTF">2013-01-20T18:00:14Z</dcterms:created>
  <dcterms:modified xsi:type="dcterms:W3CDTF">2014-05-19T15:04:35Z</dcterms:modified>
</cp:coreProperties>
</file>