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1" r:id="rId4"/>
    <p:sldId id="259" r:id="rId5"/>
    <p:sldId id="260" r:id="rId6"/>
    <p:sldId id="263" r:id="rId7"/>
    <p:sldId id="264" r:id="rId8"/>
    <p:sldId id="266" r:id="rId9"/>
    <p:sldId id="267" r:id="rId10"/>
    <p:sldId id="265" r:id="rId11"/>
    <p:sldId id="268" r:id="rId12"/>
    <p:sldId id="262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65" d="100"/>
          <a:sy n="65" d="100"/>
        </p:scale>
        <p:origin x="-5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4D8B-E89A-4ABE-8134-133378CA3B34}" type="datetimeFigureOut">
              <a:rPr lang="ru-RU" smtClean="0"/>
              <a:pPr/>
              <a:t>19.02.2014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7A6A-C24F-4929-91A5-FDB675F5D9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4D8B-E89A-4ABE-8134-133378CA3B34}" type="datetimeFigureOut">
              <a:rPr lang="ru-RU" smtClean="0"/>
              <a:pPr/>
              <a:t>19.02.2014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7A6A-C24F-4929-91A5-FDB675F5D9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4D8B-E89A-4ABE-8134-133378CA3B34}" type="datetimeFigureOut">
              <a:rPr lang="ru-RU" smtClean="0"/>
              <a:pPr/>
              <a:t>19.02.2014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7A6A-C24F-4929-91A5-FDB675F5D9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4D8B-E89A-4ABE-8134-133378CA3B34}" type="datetimeFigureOut">
              <a:rPr lang="ru-RU" smtClean="0"/>
              <a:pPr/>
              <a:t>19.02.2014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7A6A-C24F-4929-91A5-FDB675F5D9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4D8B-E89A-4ABE-8134-133378CA3B34}" type="datetimeFigureOut">
              <a:rPr lang="ru-RU" smtClean="0"/>
              <a:pPr/>
              <a:t>19.02.2014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7A6A-C24F-4929-91A5-FDB675F5D9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4D8B-E89A-4ABE-8134-133378CA3B34}" type="datetimeFigureOut">
              <a:rPr lang="ru-RU" smtClean="0"/>
              <a:pPr/>
              <a:t>19.02.2014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7A6A-C24F-4929-91A5-FDB675F5D9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4D8B-E89A-4ABE-8134-133378CA3B34}" type="datetimeFigureOut">
              <a:rPr lang="ru-RU" smtClean="0"/>
              <a:pPr/>
              <a:t>19.02.2014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7A6A-C24F-4929-91A5-FDB675F5D9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4D8B-E89A-4ABE-8134-133378CA3B34}" type="datetimeFigureOut">
              <a:rPr lang="ru-RU" smtClean="0"/>
              <a:pPr/>
              <a:t>19.02.2014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7A6A-C24F-4929-91A5-FDB675F5D9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4D8B-E89A-4ABE-8134-133378CA3B34}" type="datetimeFigureOut">
              <a:rPr lang="ru-RU" smtClean="0"/>
              <a:pPr/>
              <a:t>19.02.2014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7A6A-C24F-4929-91A5-FDB675F5D9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4D8B-E89A-4ABE-8134-133378CA3B34}" type="datetimeFigureOut">
              <a:rPr lang="ru-RU" smtClean="0"/>
              <a:pPr/>
              <a:t>19.02.2014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7A6A-C24F-4929-91A5-FDB675F5D9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4D8B-E89A-4ABE-8134-133378CA3B34}" type="datetimeFigureOut">
              <a:rPr lang="ru-RU" smtClean="0"/>
              <a:pPr/>
              <a:t>19.02.2014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3197A6A-C24F-4929-91A5-FDB675F5D95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534D8B-E89A-4ABE-8134-133378CA3B34}" type="datetimeFigureOut">
              <a:rPr lang="ru-RU" smtClean="0"/>
              <a:pPr/>
              <a:t>19.02.2014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197A6A-C24F-4929-91A5-FDB675F5D952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zoom dir="in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ontent.foto.mail.ru/bk/vnp74/_blogs/i-16902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images.yandex.ru/yandsearch?source=wiz&amp;fp=0&amp;text=%D0%B1%D1%83%D0%BC%D0%B0%D0%B6%D0%BD%D0%B0%D1%8F%20%D1%81%D0%BA%D1%83%D0%BB%D1%8C%D0%BF%D1%82%D1%83%D1%80%D0%B0%20%D0%B8%D0%B7%D0%B3%D0%BE%D1%82%D0%BE%D0%B2%D0%BB%D0%B5%D0%BD%D0%B8%D0%B5%20%D0%B8%D0%B7%20%D0%B1%D1%83%D0%BC%D0%B0%D0%B3%D0%B8%20%D0%B2%20%D1%82%D0%B5%D1%85%D0%BD%D0%B8%D0%BA%D0%B5%20%D0%B1%D1%83%D0%BC%D0%B0%D0%B6%D0%BD%D0%BE%D0%B9&amp;noreask=1&amp;pos=16&amp;lr=2&amp;rpt=simage&amp;uinfo=ww-1007-wh-621-fw-782-fh-448-pd-1&amp;img_url=http://img1.liveinternet.ru/images/attach/c/4/82/512/82512957_pheasan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fp=2&amp;uinfo=ww-1007-wh-621-fw-782-fh-448-pd-1&amp;p=2&amp;text=%D0%B1%D1%83%D0%BC%D0%B0%D0%B6%D0%BD%D0%B0%D1%8F%20%D1%81%D0%BA%D1%83%D0%BB%D1%8C%D0%BF%D1%82%D1%83%D1%80%D0%B0%20%D0%B8%D0%B7%D0%B3%D0%BE%D1%82%D0%BE%D0%B2%D0%BB%D0%B5%D0%BD%D0%B8%D0%B5%20%D0%B8%D0%B7%20%D0%B1%D1%83%D0%BC%D0%B0%D0%B3%D0%B8%20%D0%B2%20%D1%82%D0%B5%D1%85%D0%BD%D0%B8%D0%BA%D0%B5%20%D0%B1%D1%83%D0%BC%D0%B0%D0%B6%D0%BD%D0%BE%D0%B9&amp;noreask=1&amp;pos=65&amp;rpt=simage&amp;lr=2&amp;img_url=http://img0.liveinternet.ru/images/attach/c/0/48/86/48086968_1251479370_lim_ed_thebabysitter.jpg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images.yandex.ru/yandsearch?source=wiz&amp;fp=4&amp;uinfo=ww-1007-wh-621-fw-782-fh-448-pd-1&amp;p=4&amp;text=%D0%B1%D1%83%D0%BC%D0%B0%D0%B6%D0%BD%D0%B0%D1%8F%20%D1%81%D0%BA%D1%83%D0%BB%D1%8C%D0%BF%D1%82%D1%83%D1%80%D0%B0%20%D0%B8%D0%B7%D0%B3%D0%BE%D1%82%D0%BE%D0%B2%D0%BB%D0%B5%D0%BD%D0%B8%D0%B5%20%D0%B8%D0%B7%20%D0%B1%D1%83%D0%BC%D0%B0%D0%B3%D0%B8%20%D0%B2%20%D1%82%D0%B5%D1%85%D0%BD%D0%B8%D0%BA%D0%B5%20%D0%B1%D1%83%D0%BC%D0%B0%D0%B6%D0%BD%D0%BE%D0%B9&amp;noreask=1&amp;pos=145&amp;rpt=simage&amp;lr=2&amp;img_url=http://img0.liveinternet.ru/images/attach/c/4/82/512/82512932_doves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paper-art.ru/media/paper_plastic/gallery/DSC_1642_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quillingplanet.com/2010/12/schegonachinaetsjaquillingiliklassifika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p=4&amp;text=%D0%BE%D1%80%D0%B8%D0%B3%D0%B0%D0%BC%D0%B8&amp;fp=4&amp;pos=134&amp;uinfo=ww-1007-wh-621-fw-782-fh-448-pd-1&amp;rpt=simage&amp;img_url=http://u-la-la.ru/data/uploads/semya/1247296620_origami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images.yandex.ru/yandsearch?p=5&amp;text=%D0%BE%D1%80%D0%B8%D0%B3%D0%B0%D0%BC%D0%B8&amp;fp=5&amp;img_url=http://igrushka.kz/vip98/zhuravel.jpg&amp;pos=174&amp;uinfo=ww-1007-wh-621-fw-782-fh-448-pd-1&amp;rpt=simag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p=24&amp;text=%D0%BE%D1%80%D0%B8%D0%B3%D0%B0%D0%BC%D0%B8&amp;fp=24&amp;img_url=http://funzoo.ru/uploads/posts/2009-01/thumbs/1233248882_002.jpg&amp;pos=742&amp;uinfo=ww-1007-wh-621-fw-782-fh-448-pd-1&amp;rpt=sim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images.yandex.ru/yandsearch?p=3&amp;text=%D0%BE%D1%80%D0%B8%D0%B3%D0%B0%D0%BC%D0%B8&amp;fp=3&amp;pos=115&amp;uinfo=ww-1007-wh-621-fw-782-fh-448-pd-1&amp;rpt=simage&amp;img_url=http://in-the-art.ru/wp-content/uploads/2011/06/modulnoe_origami_shema_sborki_kukla_4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images.yandex.ru/yandsearch?source=wiz&amp;fp=8&amp;uinfo=ww-1007-wh-621-fw-782-fh-448-pd-1&amp;p=8&amp;text=%D0%A2%D0%BE%D1%80%D1%86%D0%B5%D0%B2%D0%B0%D0%BD%D0%B8%D0%B5&amp;noreask=1&amp;pos=248&amp;rpt=simage&amp;lr=2&amp;img_url=http://img3.proshkolu.ru/content/media/pic/std/1000000/831000/830059-26680b02b2c2c1f4.jpg" TargetMode="External"/><Relationship Id="rId7" Type="http://schemas.openxmlformats.org/officeDocument/2006/relationships/hyperlink" Target="http://images.yandex.ru/yandsearch?source=wiz&amp;fp=1&amp;img_url=http://cs305906.userapi.com/u34115357/-14/q_80522cb0.jpg&amp;uinfo=ww-1007-wh-621-fw-782-fh-448-pd-1&amp;p=1&amp;text=%D0%A2%D0%BE%D1%80%D1%86%D0%B5%D0%B2%D0%B0%D0%BD%D0%B8%D0%B5&amp;noreask=1&amp;pos=39&amp;rpt=simage&amp;lr=2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0.jpeg"/><Relationship Id="rId5" Type="http://schemas.openxmlformats.org/officeDocument/2006/relationships/hyperlink" Target="http://images.yandex.ru/yandsearch?source=wiz&amp;fp=2&amp;img_url=http://i053.radikal.ru/0810/31/a98d780531e4t.jpg&amp;uinfo=ww-1007-wh-621-fw-782-fh-448-pd-1&amp;p=2&amp;text=%D0%A2%D0%BE%D1%80%D1%86%D0%B5%D0%B2%D0%B0%D0%BD%D0%B8%D0%B5&amp;noreask=1&amp;pos=71&amp;rpt=simage&amp;lr=2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6.jpeg"/><Relationship Id="rId9" Type="http://schemas.openxmlformats.org/officeDocument/2006/relationships/hyperlink" Target="http://images.yandex.ru/yandsearch?source=wiz&amp;fp=0&amp;text=%D0%A2%D0%BE%D1%80%D1%86%D0%B5%D0%B2%D0%B0%D0%BD%D0%B8%D0%B5&amp;noreask=1&amp;pos=4&amp;lr=2&amp;rpt=simage&amp;uinfo=ww-1007-wh-621-fw-782-fh-448-pd-1&amp;img_url=http://i082.radikal.ru/0903/e3/2d3233fc9de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692696"/>
            <a:ext cx="8686800" cy="3024336"/>
          </a:xfrm>
        </p:spPr>
        <p:txBody>
          <a:bodyPr>
            <a:prstTxWarp prst="textDeflateBottom">
              <a:avLst/>
            </a:prstTxWarp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Bookman Old Style" pitchFamily="18" charset="0"/>
              </a:rPr>
              <a:t>Мастерим бумажный мир</a:t>
            </a:r>
            <a:endParaRPr lang="ru-RU" sz="48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 flipV="1">
            <a:off x="304800" y="6080125"/>
            <a:ext cx="90736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6" name="Рисунок 5" descr="Бумагопластика ">
            <a:hlinkClick r:id="rId2" tooltip="&quot;Бумагопластика 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3116"/>
            <a:ext cx="38884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143116"/>
            <a:ext cx="281518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 rot="10800000" flipV="1">
            <a:off x="395536" y="5545460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FFFF00"/>
                </a:solidFill>
              </a:rPr>
              <a:t> </a:t>
            </a:r>
            <a:endParaRPr lang="ru-RU" sz="2000" b="1" i="1" dirty="0" smtClean="0">
              <a:solidFill>
                <a:srgbClr val="FFFF00"/>
              </a:solidFill>
            </a:endParaRPr>
          </a:p>
          <a:p>
            <a:pPr algn="r"/>
            <a:r>
              <a:rPr lang="ru-RU" sz="2000" b="1" i="1" dirty="0" smtClean="0">
                <a:solidFill>
                  <a:srgbClr val="FFFF00"/>
                </a:solidFill>
              </a:rPr>
              <a:t> </a:t>
            </a:r>
            <a:r>
              <a:rPr lang="ru-RU" sz="2000" b="1" i="1" dirty="0" smtClean="0">
                <a:solidFill>
                  <a:srgbClr val="FFFF00"/>
                </a:solidFill>
              </a:rPr>
              <a:t>воспитатель высшей квалификационной категории  </a:t>
            </a:r>
          </a:p>
          <a:p>
            <a:pPr algn="r"/>
            <a:r>
              <a:rPr lang="ru-RU" sz="2000" b="1" i="1" dirty="0" err="1" smtClean="0">
                <a:solidFill>
                  <a:srgbClr val="FFFF00"/>
                </a:solidFill>
              </a:rPr>
              <a:t>Дадаханова</a:t>
            </a:r>
            <a:r>
              <a:rPr lang="ru-RU" sz="2000" b="1" i="1" dirty="0" smtClean="0">
                <a:solidFill>
                  <a:srgbClr val="FFFF00"/>
                </a:solidFill>
              </a:rPr>
              <a:t> Фатима </a:t>
            </a:r>
            <a:r>
              <a:rPr lang="ru-RU" sz="2000" b="1" i="1" dirty="0" err="1" smtClean="0">
                <a:solidFill>
                  <a:srgbClr val="FFFF00"/>
                </a:solidFill>
              </a:rPr>
              <a:t>Тулягановна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Государственное бюджетное дошкольное образовательное учреждение</a:t>
            </a:r>
            <a:br>
              <a:rPr lang="ru-RU" dirty="0" smtClean="0"/>
            </a:br>
            <a:r>
              <a:rPr lang="ru-RU" dirty="0" smtClean="0"/>
              <a:t>детский сад № 17 комбинированного вида Кировского района Санкт-Петербурга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2286000" y="6080120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/>
              <a:t> </a:t>
            </a:r>
            <a:endParaRPr lang="ru-RU" b="1" i="1" dirty="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 smtClean="0">
                <a:solidFill>
                  <a:srgbClr val="FFFF00"/>
                </a:solidFill>
              </a:rPr>
              <a:t>Квиллинг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4878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Технику </a:t>
            </a:r>
            <a:r>
              <a:rPr lang="ru-RU" sz="2400" dirty="0" err="1" smtClean="0"/>
              <a:t>квиллинга</a:t>
            </a:r>
            <a:r>
              <a:rPr lang="ru-RU" sz="2400" dirty="0" smtClean="0"/>
              <a:t> (</a:t>
            </a:r>
            <a:r>
              <a:rPr lang="ru-RU" sz="2400" dirty="0" err="1" smtClean="0"/>
              <a:t>квиллинг</a:t>
            </a:r>
            <a:r>
              <a:rPr lang="ru-RU" sz="2400" dirty="0" smtClean="0"/>
              <a:t>, </a:t>
            </a:r>
            <a:r>
              <a:rPr lang="ru-RU" sz="2400" dirty="0" err="1" smtClean="0"/>
              <a:t>бумагокручение</a:t>
            </a:r>
            <a:r>
              <a:rPr lang="ru-RU" sz="2400" dirty="0" smtClean="0"/>
              <a:t>, бумажная филигрань) применяют для изготовления объёмных открыток, украшения предметов, создания декоративных панно и даже объёмных скульптур. Каждая композиция состоит из бумажных элементов различной формы, приклеенных к основе или склеенных между собой. В такой технике делают открытки, панно, с его помощью декорируют предметы быта (коробочки, рамочки для фотографий и т.п.), из полосок бумаги также изготавливают ажурную и оригинальную бижутерию.</a:t>
            </a:r>
            <a:endParaRPr lang="ru-RU" sz="2400" dirty="0"/>
          </a:p>
        </p:txBody>
      </p:sp>
      <p:pic>
        <p:nvPicPr>
          <p:cNvPr id="21506" name="Picture 2" descr="https://pp.vk.me/c307104/v307104929/7093/wuUNHNgYuT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2411760" y="5517232"/>
            <a:ext cx="96050" cy="72008"/>
          </a:xfrm>
          <a:prstGeom prst="rect">
            <a:avLst/>
          </a:prstGeom>
          <a:noFill/>
        </p:spPr>
      </p:pic>
      <p:pic>
        <p:nvPicPr>
          <p:cNvPr id="21507" name="Picture 3" descr="C:\Users\Дом\Pictures\0_f805e_e9fade83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581128"/>
            <a:ext cx="2400923" cy="2085802"/>
          </a:xfrm>
          <a:prstGeom prst="rect">
            <a:avLst/>
          </a:prstGeom>
          <a:noFill/>
        </p:spPr>
      </p:pic>
      <p:pic>
        <p:nvPicPr>
          <p:cNvPr id="6" name="Рисунок 5" descr="C:\Users\Дом\Desktop\Новая папка (2)\IMGP61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627784" y="5589240"/>
            <a:ext cx="72008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s://pp.vk.me/c307104/v307104929/709c/Xofy_5neV0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3" y="4653136"/>
            <a:ext cx="2593359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/>
          <a:lstStyle/>
          <a:p>
            <a:pPr algn="ctr"/>
            <a:r>
              <a:rPr lang="ru-RU" sz="5400" b="1" i="1" dirty="0" smtClean="0">
                <a:solidFill>
                  <a:srgbClr val="FFFF00"/>
                </a:solidFill>
              </a:rPr>
              <a:t>Бумажная скульптура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088" y="1484784"/>
            <a:ext cx="3528392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Что такое скульптуры из бумаги? Скульптурой из бумаги техникой папье-маше, то есть наклеивание маленьких кусочков бумаге на форму (скульптуру) из мягкого материала, с последующим ее удалением.</a:t>
            </a:r>
            <a:endParaRPr lang="ru-RU" dirty="0"/>
          </a:p>
        </p:txBody>
      </p:sp>
      <p:pic>
        <p:nvPicPr>
          <p:cNvPr id="24578" name="Picture 2" descr="http://imagecache.te3p.com/imgcache/618bbde632de8b0dbb1baed7971faa4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2880320" cy="2545875"/>
          </a:xfrm>
          <a:prstGeom prst="rect">
            <a:avLst/>
          </a:prstGeom>
          <a:noFill/>
        </p:spPr>
      </p:pic>
      <p:pic>
        <p:nvPicPr>
          <p:cNvPr id="24580" name="Picture 4" descr="http://www.bugaga.ru/uploads/posts/2011-11/1320146800_paper-sculptures-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 flipV="1">
            <a:off x="4427984" y="5085184"/>
            <a:ext cx="72008" cy="100614"/>
          </a:xfrm>
          <a:prstGeom prst="rect">
            <a:avLst/>
          </a:prstGeom>
          <a:noFill/>
        </p:spPr>
      </p:pic>
      <p:pic>
        <p:nvPicPr>
          <p:cNvPr id="24582" name="Picture 6" descr="http://static.linklup.com/2011/ocak/kagit_heykeller2/paper0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3151489"/>
            <a:ext cx="2970659" cy="3706511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</a:rPr>
              <a:t>                                                                                                                                                                                                 </a:t>
            </a:r>
            <a:r>
              <a:rPr lang="ru-RU" sz="4000" b="1" i="1" dirty="0" err="1" smtClean="0">
                <a:solidFill>
                  <a:srgbClr val="FFFF00"/>
                </a:solidFill>
              </a:rPr>
              <a:t>Бумагопластика</a:t>
            </a:r>
            <a:r>
              <a:rPr lang="ru-RU" sz="4000" b="1" i="1" dirty="0" smtClean="0">
                <a:solidFill>
                  <a:srgbClr val="FFFF00"/>
                </a:solidFill>
              </a:rPr>
              <a:t> в детском творчестве</a:t>
            </a:r>
            <a:endParaRPr lang="ru-RU" sz="4000" b="1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Бумагопластика</a:t>
            </a:r>
            <a:r>
              <a:rPr lang="ru-RU" dirty="0" smtClean="0"/>
              <a:t> также развивает  у детей психические процессы: восприятие, внимание, воображение, память, мышление.</a:t>
            </a:r>
          </a:p>
          <a:p>
            <a:pPr>
              <a:buNone/>
            </a:pPr>
            <a:r>
              <a:rPr lang="ru-RU" dirty="0" smtClean="0"/>
              <a:t>   Дети через практическую деятельность лучше воспринимают пространственные отношения окружающего мира. </a:t>
            </a:r>
          </a:p>
          <a:p>
            <a:pPr>
              <a:buNone/>
            </a:pPr>
            <a:r>
              <a:rPr lang="ru-RU" dirty="0" smtClean="0"/>
              <a:t>   Решаются и педагогические задачи: развитие мелкой моторики пальцев рук, усидчивости, усердия, аккуратности, сотрудничества.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 err="1" smtClean="0">
                <a:solidFill>
                  <a:srgbClr val="FFFF00"/>
                </a:solidFill>
              </a:rPr>
              <a:t>Бумагопластика</a:t>
            </a:r>
            <a:r>
              <a:rPr lang="ru-RU" sz="5400" b="1" i="1" dirty="0" smtClean="0">
                <a:solidFill>
                  <a:srgbClr val="FFFF00"/>
                </a:solidFill>
              </a:rPr>
              <a:t> в детском творчестве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Бумагопластика</a:t>
            </a:r>
            <a:r>
              <a:rPr lang="ru-RU" dirty="0" smtClean="0"/>
              <a:t> считается  адекватным видом  детской деятельности, позволяющим целенаправленно развивать познавательные и творческие способности детей.</a:t>
            </a:r>
          </a:p>
          <a:p>
            <a:pPr>
              <a:buNone/>
            </a:pPr>
            <a:r>
              <a:rPr lang="ru-RU" dirty="0" smtClean="0"/>
              <a:t>   Задачи, которые решаются во время  совместной деятельности: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стимулирование познавательных мотивов, сочетая речевую и продуктивную деятельность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обогащение чувственной среды, осуществление работы по накоплению информации об окружающем мире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создание условий для овладения способами и приёмами для создания конкретного образа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формирование самостоятельности, инициативы, творческого потенциала, художественного вкуса</a:t>
            </a:r>
          </a:p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 Бумажное искусство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   Искусство моделирования бумажных художественных композиций на плоскости и создание трехмерных скульптур можно объединить под одним названием –</a:t>
            </a:r>
            <a:r>
              <a:rPr lang="ru-RU" sz="2000" b="1" i="1" dirty="0" smtClean="0">
                <a:solidFill>
                  <a:schemeClr val="tx1">
                    <a:lumMod val="95000"/>
                  </a:schemeClr>
                </a:solidFill>
              </a:rPr>
              <a:t> </a:t>
            </a:r>
            <a:r>
              <a:rPr lang="ru-RU" sz="2000" b="1" i="1" dirty="0" err="1" smtClean="0">
                <a:solidFill>
                  <a:schemeClr val="tx1">
                    <a:lumMod val="95000"/>
                  </a:schemeClr>
                </a:solidFill>
              </a:rPr>
              <a:t>бумагопластика</a:t>
            </a:r>
            <a:r>
              <a:rPr lang="ru-RU" sz="2000" b="1" i="1" dirty="0" smtClean="0">
                <a:solidFill>
                  <a:schemeClr val="tx1">
                    <a:lumMod val="95000"/>
                  </a:schemeClr>
                </a:solidFill>
              </a:rPr>
              <a:t> .</a:t>
            </a:r>
            <a:endParaRPr lang="ru-RU" sz="20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    </a:t>
            </a:r>
            <a:r>
              <a:rPr lang="ru-RU" sz="2000" dirty="0" err="1" smtClean="0"/>
              <a:t>Бумагопластика</a:t>
            </a:r>
            <a:r>
              <a:rPr lang="ru-RU" sz="2000" dirty="0" smtClean="0"/>
              <a:t> – это, по сути, объемная аппликация.  Различные элементы композиции могут располагаться на разном уровне в трехмерной проекции. Поделки в технике </a:t>
            </a:r>
            <a:r>
              <a:rPr lang="ru-RU" sz="2000" dirty="0" err="1" smtClean="0"/>
              <a:t>бумагопластики</a:t>
            </a:r>
            <a:r>
              <a:rPr lang="ru-RU" sz="2000" dirty="0" smtClean="0"/>
              <a:t> иногда имеют вид картин, открыток,  оформляются на жестком фоне, в рамке или без нее. А иногда такие поделки существуют самостоятельно, без строгой привязки к фону. Например, это могут быть бумажные цветы, собранные в букет, отдельные фигурки и так далее.</a:t>
            </a:r>
          </a:p>
          <a:p>
            <a:endParaRPr lang="ru-RU" sz="24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Рисунок 3" descr="Картина с птицами в технике Бумагопласти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581128"/>
            <a:ext cx="72008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581128"/>
            <a:ext cx="288032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581128"/>
            <a:ext cx="3024336" cy="181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solidFill>
                  <a:srgbClr val="FFFF00"/>
                </a:solidFill>
              </a:rPr>
              <a:t>Удивительный материал - бумага</a:t>
            </a:r>
            <a:endParaRPr lang="ru-RU" sz="4400" b="1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Натуральный, благородный, благодарный. </a:t>
            </a:r>
          </a:p>
          <a:p>
            <a:pPr marL="90488" indent="-90488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А какой неожиданно пластичный! В зависимости от замысла и назначения изделия, применяют бумагу, различающуюся по толщине, фактуре, текстуре и цвету. Смотришь на результат, и с трудом верится, что это всего лишь тонкие листы прессованной целлюлозы.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000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endParaRPr lang="ru-RU" dirty="0"/>
          </a:p>
        </p:txBody>
      </p:sp>
      <p:pic>
        <p:nvPicPr>
          <p:cNvPr id="2051" name="Picture 3" descr="C:\Users\Дом\Pictures\Q9qndlwZz_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000504"/>
            <a:ext cx="1872208" cy="2499398"/>
          </a:xfrm>
          <a:prstGeom prst="rect">
            <a:avLst/>
          </a:prstGeom>
          <a:noFill/>
        </p:spPr>
      </p:pic>
      <p:pic>
        <p:nvPicPr>
          <p:cNvPr id="2052" name="Picture 4" descr="C:\Users\Дом\Desktop\квиллинг\x_46838f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000504"/>
            <a:ext cx="2160240" cy="2510691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solidFill>
                  <a:srgbClr val="FFFF00"/>
                </a:solidFill>
              </a:rPr>
              <a:t>Удивительный</a:t>
            </a:r>
            <a:r>
              <a:rPr lang="ru-RU" sz="4400" b="1" i="1" dirty="0" smtClean="0"/>
              <a:t> </a:t>
            </a:r>
            <a:r>
              <a:rPr lang="ru-RU" sz="4400" b="1" i="1" dirty="0" smtClean="0">
                <a:solidFill>
                  <a:srgbClr val="FFFF00"/>
                </a:solidFill>
              </a:rPr>
              <a:t>материал - бумага</a:t>
            </a:r>
            <a:endParaRPr lang="ru-RU" sz="4400" b="1" i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http://paper-art.ru/media/paper_plastic/gallery/0/DSC_1642_.jpg">
            <a:hlinkClick r:id="rId2" tooltip="&quot;Бумагопласика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208823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347864" y="1556792"/>
            <a:ext cx="5400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Бумага – один из самых простых, доступных, легко обрабатываемых материалов. С изделиями из бумаги мы знакомимся с самого раннего детства. Для аппликации подходит цветная бумага, бархатная, картон. Для работы, связанной со складыванием, используют тонкую писчую и цветную бумагу. Картон, </a:t>
            </a:r>
            <a:r>
              <a:rPr lang="ru-RU" sz="2400" dirty="0" err="1" smtClean="0"/>
              <a:t>полукартон</a:t>
            </a:r>
            <a:r>
              <a:rPr lang="ru-RU" sz="2400" dirty="0" smtClean="0"/>
              <a:t>, плотная бумага применяются для изготовления различных конструкций.</a:t>
            </a:r>
            <a:br>
              <a:rPr lang="ru-RU" sz="24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7" name="Рисунок 6" descr="http://lh6.ggpht.com/_GafgrNfgF74/TQ_F6LVWNUI/AAAAAAAAAHc/k-wxn1f30Wc/s72-c/First_quilling_image9.jpg?imgmax=800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293096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FFFF00"/>
                </a:solidFill>
              </a:rPr>
              <a:t>Виды </a:t>
            </a:r>
            <a:r>
              <a:rPr lang="ru-RU" sz="5400" b="1" i="1" dirty="0" err="1" smtClean="0">
                <a:solidFill>
                  <a:srgbClr val="FFFF00"/>
                </a:solidFill>
              </a:rPr>
              <a:t>бумагопластики</a:t>
            </a:r>
            <a:r>
              <a:rPr lang="ru-RU" sz="5400" b="1" i="1" dirty="0" smtClean="0">
                <a:solidFill>
                  <a:srgbClr val="FFFF00"/>
                </a:solidFill>
              </a:rPr>
              <a:t>:</a:t>
            </a:r>
            <a:endParaRPr lang="ru-RU" sz="5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935480"/>
            <a:ext cx="7200800" cy="438912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Оригами</a:t>
            </a:r>
          </a:p>
          <a:p>
            <a:r>
              <a:rPr lang="ru-RU" sz="3600" dirty="0" smtClean="0"/>
              <a:t>Модульное оригами</a:t>
            </a:r>
          </a:p>
          <a:p>
            <a:r>
              <a:rPr lang="ru-RU" sz="3600" dirty="0" smtClean="0"/>
              <a:t>Торцевание</a:t>
            </a:r>
          </a:p>
          <a:p>
            <a:r>
              <a:rPr lang="ru-RU" sz="3600" dirty="0" err="1" smtClean="0"/>
              <a:t>Квиллинг</a:t>
            </a:r>
            <a:endParaRPr lang="ru-RU" sz="3600" dirty="0" smtClean="0"/>
          </a:p>
          <a:p>
            <a:r>
              <a:rPr lang="ru-RU" sz="3600" dirty="0" smtClean="0"/>
              <a:t>Бумажная скульптура</a:t>
            </a:r>
          </a:p>
          <a:p>
            <a:r>
              <a:rPr lang="ru-RU" sz="3600" dirty="0" smtClean="0"/>
              <a:t>Объемные композиции</a:t>
            </a:r>
          </a:p>
        </p:txBody>
      </p:sp>
    </p:spTree>
    <p:custDataLst>
      <p:tags r:id="rId1"/>
    </p:custData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Оригами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124744"/>
            <a:ext cx="4320480" cy="5544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12776"/>
            <a:ext cx="4104456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/>
              <a:t>Это японское искусство складывания из бумаги фигурок людей, животных, геометрических тел - игровая технология, бумажный конструктор, способствующий формированию устойчивого интереса к продуктивной деятельности, обеспечивающий преемственность между учебой и игрой. В России оригами как дидактическое средство нашло применение в дошкольной педагогике</a:t>
            </a:r>
          </a:p>
        </p:txBody>
      </p:sp>
      <p:pic>
        <p:nvPicPr>
          <p:cNvPr id="1026" name="Picture 2" descr="http://kinderday.ru/images/gallery/7736_tulpan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96752"/>
            <a:ext cx="3096344" cy="2081748"/>
          </a:xfrm>
          <a:prstGeom prst="rect">
            <a:avLst/>
          </a:prstGeom>
          <a:noFill/>
        </p:spPr>
      </p:pic>
      <p:pic>
        <p:nvPicPr>
          <p:cNvPr id="1028" name="Picture 4" descr="http://im5-tub-ru.yandex.net/i?id=438020352-47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149080"/>
            <a:ext cx="3096344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solidFill>
                  <a:srgbClr val="FFFF00"/>
                </a:solidFill>
              </a:rPr>
              <a:t>Модульное оригами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052736"/>
            <a:ext cx="4186808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   </a:t>
            </a:r>
            <a:r>
              <a:rPr lang="ru-RU" sz="2400" dirty="0" smtClean="0"/>
              <a:t>Это новое модное направление искусства создания бумажных фигурок. Поделки модульного оригами выполняются из нескольких частей-модулей, которые могут сложить даже младшие школьники. Легкое движение рук и модули превращаются в зверей, птиц, корабли и даже рыцарские замки. Для поделок подходят даже листы из старых журналов.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482" name="Picture 2" descr="http://im5-tub-ru.yandex.net/i?id=144275054-6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509120"/>
            <a:ext cx="3024336" cy="2016224"/>
          </a:xfrm>
          <a:prstGeom prst="rect">
            <a:avLst/>
          </a:prstGeom>
          <a:noFill/>
        </p:spPr>
      </p:pic>
      <p:pic>
        <p:nvPicPr>
          <p:cNvPr id="20484" name="Picture 4" descr="http://static.eva.ru/eva/30001-40000/34970/photoalbum/40913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124744"/>
            <a:ext cx="2376264" cy="3168353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b="1" i="1" dirty="0" smtClean="0">
                <a:solidFill>
                  <a:srgbClr val="FFFF00"/>
                </a:solidFill>
              </a:rPr>
              <a:t>Торцевание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Торцевание- </a:t>
            </a:r>
            <a:r>
              <a:rPr lang="ru-RU" dirty="0" smtClean="0"/>
              <a:t>это своеобразный вид аппликации из бумаги. Таким способом могут создаваться мозаичные изображения. В основе торцевания лежит принцип вырезания квадратиков из гофрированной бумаги нужного цвета и размера, в зависимости от выполняемого изделия. Вырезанные квадратики с помощью клея или зубочистки закрепляются на поверхности формы. Торцеванием можно выполнить всевозможные панно, декоративные открытки, сюжетные композиции. Материалом для выполнения таких работ служит обычная цветная бумага, а также гофрированная.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i="1" dirty="0" smtClean="0">
                <a:solidFill>
                  <a:srgbClr val="FFFF00"/>
                </a:solidFill>
              </a:rPr>
              <a:t>Торцевание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276872"/>
            <a:ext cx="216024" cy="24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www.proshkolu.ru/content/media/pic/std/1000000/831000/830059-26680b02b2c2c1f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72761">
            <a:off x="282381" y="3859285"/>
            <a:ext cx="3443486" cy="2586694"/>
          </a:xfrm>
          <a:prstGeom prst="rect">
            <a:avLst/>
          </a:prstGeom>
          <a:noFill/>
        </p:spPr>
      </p:pic>
      <p:pic>
        <p:nvPicPr>
          <p:cNvPr id="22534" name="Picture 6" descr="http://im7-tub-ru.yandex.net/i?id=477204950-33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155843" y="4797152"/>
            <a:ext cx="192021" cy="144016"/>
          </a:xfrm>
          <a:prstGeom prst="rect">
            <a:avLst/>
          </a:prstGeom>
          <a:noFill/>
        </p:spPr>
      </p:pic>
      <p:pic>
        <p:nvPicPr>
          <p:cNvPr id="22536" name="Picture 8" descr="http://im5-tub-ru.yandex.net/i?id=266750869-63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5877272"/>
            <a:ext cx="96011" cy="72008"/>
          </a:xfrm>
          <a:prstGeom prst="rect">
            <a:avLst/>
          </a:prstGeom>
          <a:noFill/>
        </p:spPr>
      </p:pic>
      <p:pic>
        <p:nvPicPr>
          <p:cNvPr id="22538" name="Picture 10" descr="http://forum.sibnet.ru/uploads/post-66131-1240979901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3728" y="1484784"/>
            <a:ext cx="4032448" cy="2687503"/>
          </a:xfrm>
          <a:prstGeom prst="rect">
            <a:avLst/>
          </a:prstGeom>
          <a:noFill/>
        </p:spPr>
      </p:pic>
      <p:pic>
        <p:nvPicPr>
          <p:cNvPr id="11" name="Picture 6" descr="Изображение 158"/>
          <p:cNvPicPr>
            <a:picLocks noChangeAspect="1" noChangeArrowheads="1"/>
          </p:cNvPicPr>
          <p:nvPr/>
        </p:nvPicPr>
        <p:blipFill>
          <a:blip r:embed="rId11" cstate="print"/>
          <a:srcRect l="11031" t="9718" r="8131" b="9428"/>
          <a:stretch>
            <a:fillRect/>
          </a:stretch>
        </p:blipFill>
        <p:spPr>
          <a:xfrm rot="20922111">
            <a:off x="4847824" y="3462789"/>
            <a:ext cx="4038600" cy="302895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|0.8|0.7|0.6|0.6|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886</TotalTime>
  <Words>593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Мастерим бумажный мир</vt:lpstr>
      <vt:lpstr> Бумажное искусство</vt:lpstr>
      <vt:lpstr>Удивительный материал - бумага</vt:lpstr>
      <vt:lpstr>Удивительный материал - бумага</vt:lpstr>
      <vt:lpstr>Виды бумагопластики:</vt:lpstr>
      <vt:lpstr>Оригами</vt:lpstr>
      <vt:lpstr>Модульное оригами</vt:lpstr>
      <vt:lpstr> Торцевание</vt:lpstr>
      <vt:lpstr> Торцевание</vt:lpstr>
      <vt:lpstr>Квиллинг</vt:lpstr>
      <vt:lpstr>Бумажная скульптура</vt:lpstr>
      <vt:lpstr>                                                                                                                                                                                                 Бумагопластика в детском творчестве</vt:lpstr>
      <vt:lpstr>Бумагопластика в детском творчестве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Бумагопластика</dc:title>
  <dc:creator>Дом</dc:creator>
  <cp:lastModifiedBy>Дом</cp:lastModifiedBy>
  <cp:revision>97</cp:revision>
  <dcterms:created xsi:type="dcterms:W3CDTF">2013-11-29T05:31:36Z</dcterms:created>
  <dcterms:modified xsi:type="dcterms:W3CDTF">2014-02-19T16:35:38Z</dcterms:modified>
</cp:coreProperties>
</file>