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5C61E-D0FD-4EE8-9A59-215585C93D6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189D0C-C364-4D59-8383-7DCB647118B3}">
      <dgm:prSet phldrT="[Текст]" phldr="1"/>
      <dgm:spPr/>
      <dgm:t>
        <a:bodyPr/>
        <a:lstStyle/>
        <a:p>
          <a:endParaRPr lang="ru-RU"/>
        </a:p>
      </dgm:t>
    </dgm:pt>
    <dgm:pt modelId="{C63F6F98-EB70-4AB9-B3FA-357D536A9F2E}" type="parTrans" cxnId="{385D0BA6-417A-47FB-B26F-CF4C9EA1CFB2}">
      <dgm:prSet/>
      <dgm:spPr/>
      <dgm:t>
        <a:bodyPr/>
        <a:lstStyle/>
        <a:p>
          <a:endParaRPr lang="ru-RU"/>
        </a:p>
      </dgm:t>
    </dgm:pt>
    <dgm:pt modelId="{DDA0AF73-3556-4E70-8323-9503D764D2E2}" type="sibTrans" cxnId="{385D0BA6-417A-47FB-B26F-CF4C9EA1CFB2}">
      <dgm:prSet/>
      <dgm:spPr/>
      <dgm:t>
        <a:bodyPr/>
        <a:lstStyle/>
        <a:p>
          <a:endParaRPr lang="ru-RU"/>
        </a:p>
      </dgm:t>
    </dgm:pt>
    <dgm:pt modelId="{0E086FF1-274A-4A57-85A2-0F6254A1A70B}">
      <dgm:prSet phldrT="[Текст]"/>
      <dgm:spPr/>
      <dgm:t>
        <a:bodyPr/>
        <a:lstStyle/>
        <a:p>
          <a:r>
            <a:rPr lang="ru-RU" dirty="0" smtClean="0"/>
            <a:t>Упражнения на закрепление произношения изолированного звука </a:t>
          </a:r>
          <a:r>
            <a:rPr lang="en-US" dirty="0" smtClean="0"/>
            <a:t>[</a:t>
          </a:r>
          <a:r>
            <a:rPr lang="ru-RU" dirty="0" smtClean="0"/>
            <a:t>Ж</a:t>
          </a:r>
          <a:r>
            <a:rPr lang="en-US" dirty="0" smtClean="0"/>
            <a:t>]</a:t>
          </a:r>
          <a:endParaRPr lang="ru-RU" dirty="0"/>
        </a:p>
      </dgm:t>
    </dgm:pt>
    <dgm:pt modelId="{A4BB2D2D-D090-41E1-816E-FD935D7267A5}" type="parTrans" cxnId="{3FFB88DD-B5F8-4379-BC1A-8D6B26EC5BD1}">
      <dgm:prSet/>
      <dgm:spPr/>
      <dgm:t>
        <a:bodyPr/>
        <a:lstStyle/>
        <a:p>
          <a:endParaRPr lang="ru-RU"/>
        </a:p>
      </dgm:t>
    </dgm:pt>
    <dgm:pt modelId="{766B2B2B-972B-4DED-807E-6282158542EB}" type="sibTrans" cxnId="{3FFB88DD-B5F8-4379-BC1A-8D6B26EC5BD1}">
      <dgm:prSet/>
      <dgm:spPr/>
      <dgm:t>
        <a:bodyPr/>
        <a:lstStyle/>
        <a:p>
          <a:endParaRPr lang="ru-RU"/>
        </a:p>
      </dgm:t>
    </dgm:pt>
    <dgm:pt modelId="{C91F980C-EFAA-4C89-A2BE-CD5034A6E743}">
      <dgm:prSet phldrT="[Текст]" phldr="1"/>
      <dgm:spPr/>
      <dgm:t>
        <a:bodyPr/>
        <a:lstStyle/>
        <a:p>
          <a:endParaRPr lang="ru-RU"/>
        </a:p>
      </dgm:t>
    </dgm:pt>
    <dgm:pt modelId="{4E0A3918-4ED6-4BF8-BD64-608A770B5367}" type="parTrans" cxnId="{DE53C202-4C8A-418F-8FA2-FFAA8110B627}">
      <dgm:prSet/>
      <dgm:spPr/>
      <dgm:t>
        <a:bodyPr/>
        <a:lstStyle/>
        <a:p>
          <a:endParaRPr lang="ru-RU"/>
        </a:p>
      </dgm:t>
    </dgm:pt>
    <dgm:pt modelId="{843208CA-5677-4D08-BEAB-3F34E3F218C1}" type="sibTrans" cxnId="{DE53C202-4C8A-418F-8FA2-FFAA8110B627}">
      <dgm:prSet/>
      <dgm:spPr/>
      <dgm:t>
        <a:bodyPr/>
        <a:lstStyle/>
        <a:p>
          <a:endParaRPr lang="ru-RU"/>
        </a:p>
      </dgm:t>
    </dgm:pt>
    <dgm:pt modelId="{F47C7E58-08FA-4C38-82DC-87FA98CE0F0C}">
      <dgm:prSet phldrT="[Текст]"/>
      <dgm:spPr/>
      <dgm:t>
        <a:bodyPr/>
        <a:lstStyle/>
        <a:p>
          <a:r>
            <a:rPr lang="ru-RU" dirty="0" smtClean="0"/>
            <a:t>Упражнения на закрепление звука </a:t>
          </a:r>
          <a:r>
            <a:rPr lang="en-US" dirty="0" smtClean="0"/>
            <a:t>[</a:t>
          </a:r>
          <a:r>
            <a:rPr lang="ru-RU" dirty="0" smtClean="0"/>
            <a:t>Ж</a:t>
          </a:r>
          <a:r>
            <a:rPr lang="en-US" dirty="0" smtClean="0"/>
            <a:t>]</a:t>
          </a:r>
          <a:r>
            <a:rPr lang="ru-RU" dirty="0" smtClean="0"/>
            <a:t> в прямых слогах, словах, предложениях</a:t>
          </a:r>
          <a:endParaRPr lang="ru-RU" dirty="0"/>
        </a:p>
      </dgm:t>
    </dgm:pt>
    <dgm:pt modelId="{6356FA46-B2FA-4B4C-9439-885D15846355}" type="parTrans" cxnId="{F5EBA839-1372-49A4-B105-D9F6D022351E}">
      <dgm:prSet/>
      <dgm:spPr/>
      <dgm:t>
        <a:bodyPr/>
        <a:lstStyle/>
        <a:p>
          <a:endParaRPr lang="ru-RU"/>
        </a:p>
      </dgm:t>
    </dgm:pt>
    <dgm:pt modelId="{409C9F29-AD5B-406C-AD7B-3B3367056C3A}" type="sibTrans" cxnId="{F5EBA839-1372-49A4-B105-D9F6D022351E}">
      <dgm:prSet/>
      <dgm:spPr/>
      <dgm:t>
        <a:bodyPr/>
        <a:lstStyle/>
        <a:p>
          <a:endParaRPr lang="ru-RU"/>
        </a:p>
      </dgm:t>
    </dgm:pt>
    <dgm:pt modelId="{F3A5158D-E591-4446-A61A-771B50956CB7}" type="pres">
      <dgm:prSet presAssocID="{AAE5C61E-D0FD-4EE8-9A59-215585C93D63}" presName="linearFlow" presStyleCnt="0">
        <dgm:presLayoutVars>
          <dgm:dir/>
          <dgm:animLvl val="lvl"/>
          <dgm:resizeHandles val="exact"/>
        </dgm:presLayoutVars>
      </dgm:prSet>
      <dgm:spPr/>
    </dgm:pt>
    <dgm:pt modelId="{775FB125-36D3-4CA6-9F2B-F579E1589947}" type="pres">
      <dgm:prSet presAssocID="{55189D0C-C364-4D59-8383-7DCB647118B3}" presName="composite" presStyleCnt="0"/>
      <dgm:spPr/>
    </dgm:pt>
    <dgm:pt modelId="{89E4F6CA-1264-4597-9977-C0EA32FF611D}" type="pres">
      <dgm:prSet presAssocID="{55189D0C-C364-4D59-8383-7DCB647118B3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8B261AEE-B548-4AA3-B6EC-39F0BA659EE3}" type="pres">
      <dgm:prSet presAssocID="{55189D0C-C364-4D59-8383-7DCB647118B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1F740-D1B0-43B1-A72D-9F8C2AC6D0DD}" type="pres">
      <dgm:prSet presAssocID="{DDA0AF73-3556-4E70-8323-9503D764D2E2}" presName="sp" presStyleCnt="0"/>
      <dgm:spPr/>
    </dgm:pt>
    <dgm:pt modelId="{DFA181A3-E8A0-46B2-9A69-A076036414E0}" type="pres">
      <dgm:prSet presAssocID="{C91F980C-EFAA-4C89-A2BE-CD5034A6E743}" presName="composite" presStyleCnt="0"/>
      <dgm:spPr/>
    </dgm:pt>
    <dgm:pt modelId="{9051408E-F12C-4028-987E-CB81812B1B3E}" type="pres">
      <dgm:prSet presAssocID="{C91F980C-EFAA-4C89-A2BE-CD5034A6E74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98D4F4F4-DD65-4609-A7AD-B04F2A7A724C}" type="pres">
      <dgm:prSet presAssocID="{C91F980C-EFAA-4C89-A2BE-CD5034A6E74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F3683B-94E3-4766-B6D2-F4B62E579F4E}" type="presOf" srcId="{C91F980C-EFAA-4C89-A2BE-CD5034A6E743}" destId="{9051408E-F12C-4028-987E-CB81812B1B3E}" srcOrd="0" destOrd="0" presId="urn:microsoft.com/office/officeart/2005/8/layout/chevron2"/>
    <dgm:cxn modelId="{B6B5353F-3D8F-4B0A-A9F0-1AACB064AC03}" type="presOf" srcId="{F47C7E58-08FA-4C38-82DC-87FA98CE0F0C}" destId="{98D4F4F4-DD65-4609-A7AD-B04F2A7A724C}" srcOrd="0" destOrd="0" presId="urn:microsoft.com/office/officeart/2005/8/layout/chevron2"/>
    <dgm:cxn modelId="{DE53C202-4C8A-418F-8FA2-FFAA8110B627}" srcId="{AAE5C61E-D0FD-4EE8-9A59-215585C93D63}" destId="{C91F980C-EFAA-4C89-A2BE-CD5034A6E743}" srcOrd="1" destOrd="0" parTransId="{4E0A3918-4ED6-4BF8-BD64-608A770B5367}" sibTransId="{843208CA-5677-4D08-BEAB-3F34E3F218C1}"/>
    <dgm:cxn modelId="{DEDE0D64-5013-4E08-A56B-46D368C829C2}" type="presOf" srcId="{0E086FF1-274A-4A57-85A2-0F6254A1A70B}" destId="{8B261AEE-B548-4AA3-B6EC-39F0BA659EE3}" srcOrd="0" destOrd="0" presId="urn:microsoft.com/office/officeart/2005/8/layout/chevron2"/>
    <dgm:cxn modelId="{3FFB88DD-B5F8-4379-BC1A-8D6B26EC5BD1}" srcId="{55189D0C-C364-4D59-8383-7DCB647118B3}" destId="{0E086FF1-274A-4A57-85A2-0F6254A1A70B}" srcOrd="0" destOrd="0" parTransId="{A4BB2D2D-D090-41E1-816E-FD935D7267A5}" sibTransId="{766B2B2B-972B-4DED-807E-6282158542EB}"/>
    <dgm:cxn modelId="{D81578D3-647F-4C41-99D7-0172DAC0A9F9}" type="presOf" srcId="{55189D0C-C364-4D59-8383-7DCB647118B3}" destId="{89E4F6CA-1264-4597-9977-C0EA32FF611D}" srcOrd="0" destOrd="0" presId="urn:microsoft.com/office/officeart/2005/8/layout/chevron2"/>
    <dgm:cxn modelId="{385D0BA6-417A-47FB-B26F-CF4C9EA1CFB2}" srcId="{AAE5C61E-D0FD-4EE8-9A59-215585C93D63}" destId="{55189D0C-C364-4D59-8383-7DCB647118B3}" srcOrd="0" destOrd="0" parTransId="{C63F6F98-EB70-4AB9-B3FA-357D536A9F2E}" sibTransId="{DDA0AF73-3556-4E70-8323-9503D764D2E2}"/>
    <dgm:cxn modelId="{4C583A3C-2F16-4A77-B9F5-C4B901D648C4}" type="presOf" srcId="{AAE5C61E-D0FD-4EE8-9A59-215585C93D63}" destId="{F3A5158D-E591-4446-A61A-771B50956CB7}" srcOrd="0" destOrd="0" presId="urn:microsoft.com/office/officeart/2005/8/layout/chevron2"/>
    <dgm:cxn modelId="{F5EBA839-1372-49A4-B105-D9F6D022351E}" srcId="{C91F980C-EFAA-4C89-A2BE-CD5034A6E743}" destId="{F47C7E58-08FA-4C38-82DC-87FA98CE0F0C}" srcOrd="0" destOrd="0" parTransId="{6356FA46-B2FA-4B4C-9439-885D15846355}" sibTransId="{409C9F29-AD5B-406C-AD7B-3B3367056C3A}"/>
    <dgm:cxn modelId="{11153E10-E8C6-4C41-BF7C-A73FAEACB8DC}" type="presParOf" srcId="{F3A5158D-E591-4446-A61A-771B50956CB7}" destId="{775FB125-36D3-4CA6-9F2B-F579E1589947}" srcOrd="0" destOrd="0" presId="urn:microsoft.com/office/officeart/2005/8/layout/chevron2"/>
    <dgm:cxn modelId="{B01C3C68-C1FF-4E84-9C86-B07F7E616467}" type="presParOf" srcId="{775FB125-36D3-4CA6-9F2B-F579E1589947}" destId="{89E4F6CA-1264-4597-9977-C0EA32FF611D}" srcOrd="0" destOrd="0" presId="urn:microsoft.com/office/officeart/2005/8/layout/chevron2"/>
    <dgm:cxn modelId="{0C10DD86-9826-491D-AC9D-4100BCD87615}" type="presParOf" srcId="{775FB125-36D3-4CA6-9F2B-F579E1589947}" destId="{8B261AEE-B548-4AA3-B6EC-39F0BA659EE3}" srcOrd="1" destOrd="0" presId="urn:microsoft.com/office/officeart/2005/8/layout/chevron2"/>
    <dgm:cxn modelId="{F4879E8C-4CBD-4884-AEE5-DF91E5A8E50A}" type="presParOf" srcId="{F3A5158D-E591-4446-A61A-771B50956CB7}" destId="{24B1F740-D1B0-43B1-A72D-9F8C2AC6D0DD}" srcOrd="1" destOrd="0" presId="urn:microsoft.com/office/officeart/2005/8/layout/chevron2"/>
    <dgm:cxn modelId="{0EF352E1-7421-4552-966D-030EEA911B5C}" type="presParOf" srcId="{F3A5158D-E591-4446-A61A-771B50956CB7}" destId="{DFA181A3-E8A0-46B2-9A69-A076036414E0}" srcOrd="2" destOrd="0" presId="urn:microsoft.com/office/officeart/2005/8/layout/chevron2"/>
    <dgm:cxn modelId="{53C5E236-73CB-4662-B70B-DE3F9B61DDBA}" type="presParOf" srcId="{DFA181A3-E8A0-46B2-9A69-A076036414E0}" destId="{9051408E-F12C-4028-987E-CB81812B1B3E}" srcOrd="0" destOrd="0" presId="urn:microsoft.com/office/officeart/2005/8/layout/chevron2"/>
    <dgm:cxn modelId="{F0F567E6-D89D-4AC4-96EC-B9C3A06BD83B}" type="presParOf" srcId="{DFA181A3-E8A0-46B2-9A69-A076036414E0}" destId="{98D4F4F4-DD65-4609-A7AD-B04F2A7A72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4F6CA-1264-4597-9977-C0EA32FF611D}">
      <dsp:nvSpPr>
        <dsp:cNvPr id="0" name=""/>
        <dsp:cNvSpPr/>
      </dsp:nvSpPr>
      <dsp:spPr>
        <a:xfrm rot="5400000">
          <a:off x="-334647" y="334971"/>
          <a:ext cx="2230981" cy="15616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 rot="-5400000">
        <a:off x="1" y="781168"/>
        <a:ext cx="1561687" cy="669294"/>
      </dsp:txXfrm>
    </dsp:sp>
    <dsp:sp modelId="{8B261AEE-B548-4AA3-B6EC-39F0BA659EE3}">
      <dsp:nvSpPr>
        <dsp:cNvPr id="0" name=""/>
        <dsp:cNvSpPr/>
      </dsp:nvSpPr>
      <dsp:spPr>
        <a:xfrm rot="5400000">
          <a:off x="3152118" y="-1590106"/>
          <a:ext cx="1450138" cy="4631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Упражнения на закрепление произношения изолированного звука </a:t>
          </a:r>
          <a:r>
            <a:rPr lang="en-US" sz="2400" kern="1200" dirty="0" smtClean="0"/>
            <a:t>[</a:t>
          </a:r>
          <a:r>
            <a:rPr lang="ru-RU" sz="2400" kern="1200" dirty="0" smtClean="0"/>
            <a:t>Ж</a:t>
          </a:r>
          <a:r>
            <a:rPr lang="en-US" sz="2400" kern="1200" dirty="0" smtClean="0"/>
            <a:t>]</a:t>
          </a:r>
          <a:endParaRPr lang="ru-RU" sz="2400" kern="1200" dirty="0"/>
        </a:p>
      </dsp:txBody>
      <dsp:txXfrm rot="-5400000">
        <a:off x="1561687" y="71115"/>
        <a:ext cx="4560210" cy="1308558"/>
      </dsp:txXfrm>
    </dsp:sp>
    <dsp:sp modelId="{9051408E-F12C-4028-987E-CB81812B1B3E}">
      <dsp:nvSpPr>
        <dsp:cNvPr id="0" name=""/>
        <dsp:cNvSpPr/>
      </dsp:nvSpPr>
      <dsp:spPr>
        <a:xfrm rot="5400000">
          <a:off x="-334647" y="2279804"/>
          <a:ext cx="2230981" cy="15616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 rot="-5400000">
        <a:off x="1" y="2726001"/>
        <a:ext cx="1561687" cy="669294"/>
      </dsp:txXfrm>
    </dsp:sp>
    <dsp:sp modelId="{98D4F4F4-DD65-4609-A7AD-B04F2A7A724C}">
      <dsp:nvSpPr>
        <dsp:cNvPr id="0" name=""/>
        <dsp:cNvSpPr/>
      </dsp:nvSpPr>
      <dsp:spPr>
        <a:xfrm rot="5400000">
          <a:off x="3152118" y="354725"/>
          <a:ext cx="1450138" cy="4631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Упражнения на закрепление звука </a:t>
          </a:r>
          <a:r>
            <a:rPr lang="en-US" sz="2400" kern="1200" dirty="0" smtClean="0"/>
            <a:t>[</a:t>
          </a:r>
          <a:r>
            <a:rPr lang="ru-RU" sz="2400" kern="1200" dirty="0" smtClean="0"/>
            <a:t>Ж</a:t>
          </a:r>
          <a:r>
            <a:rPr lang="en-US" sz="2400" kern="1200" dirty="0" smtClean="0"/>
            <a:t>]</a:t>
          </a:r>
          <a:r>
            <a:rPr lang="ru-RU" sz="2400" kern="1200" dirty="0" smtClean="0"/>
            <a:t> в прямых слогах, словах, предложениях</a:t>
          </a:r>
          <a:endParaRPr lang="ru-RU" sz="2400" kern="1200" dirty="0"/>
        </a:p>
      </dsp:txBody>
      <dsp:txXfrm rot="-5400000">
        <a:off x="1561687" y="2015946"/>
        <a:ext cx="4560210" cy="1308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65C2-5FA8-4BBD-A02E-4F4F556B64B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26E3-9630-4B2A-A466-D9DEBA434B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65C2-5FA8-4BBD-A02E-4F4F556B64B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26E3-9630-4B2A-A466-D9DEBA434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65C2-5FA8-4BBD-A02E-4F4F556B64B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26E3-9630-4B2A-A466-D9DEBA434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65C2-5FA8-4BBD-A02E-4F4F556B64B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26E3-9630-4B2A-A466-D9DEBA434B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65C2-5FA8-4BBD-A02E-4F4F556B64B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26E3-9630-4B2A-A466-D9DEBA434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65C2-5FA8-4BBD-A02E-4F4F556B64B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26E3-9630-4B2A-A466-D9DEBA434B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65C2-5FA8-4BBD-A02E-4F4F556B64B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26E3-9630-4B2A-A466-D9DEBA434B0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65C2-5FA8-4BBD-A02E-4F4F556B64B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26E3-9630-4B2A-A466-D9DEBA434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65C2-5FA8-4BBD-A02E-4F4F556B64B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26E3-9630-4B2A-A466-D9DEBA434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65C2-5FA8-4BBD-A02E-4F4F556B64B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26E3-9630-4B2A-A466-D9DEBA434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65C2-5FA8-4BBD-A02E-4F4F556B64B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26E3-9630-4B2A-A466-D9DEBA434B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1D65C2-5FA8-4BBD-A02E-4F4F556B64B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9E26E3-9630-4B2A-A466-D9DEBA434B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509120"/>
            <a:ext cx="5637010" cy="882119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Работа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учителя-логопеда</a:t>
            </a:r>
          </a:p>
          <a:p>
            <a:pPr algn="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Борисовой Н.Е.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 ГБДОУ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детский сад № 87 комбинированного вида Приморского района Санкт-Петербурга</a:t>
            </a:r>
          </a:p>
          <a:p>
            <a:pPr algn="r"/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5202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Презентация мероприятия совместной деятельности детей и взрослого, проводимого с использованием ЭОР 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тему «Автоматизация звука </a:t>
            </a: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10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46" y="404664"/>
            <a:ext cx="7922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Измени слово так, чтобы слышался звук </a:t>
            </a:r>
            <a:r>
              <a:rPr lang="en-US" sz="3200" dirty="0" smtClean="0"/>
              <a:t>[</a:t>
            </a:r>
            <a:r>
              <a:rPr lang="ru-RU" sz="3200" dirty="0" smtClean="0"/>
              <a:t>ж</a:t>
            </a:r>
            <a:r>
              <a:rPr lang="en-US" sz="3200" dirty="0" smtClean="0"/>
              <a:t>]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6147" name="Picture 3" descr="C:\Users\toshiba\Pictures\2013-10-08\10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24"/>
          <a:stretch/>
        </p:blipFill>
        <p:spPr bwMode="auto">
          <a:xfrm>
            <a:off x="277523" y="4216938"/>
            <a:ext cx="1744561" cy="2387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oshiba\Pictures\2013-10-08\1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" b="4844"/>
          <a:stretch/>
        </p:blipFill>
        <p:spPr bwMode="auto">
          <a:xfrm>
            <a:off x="3943685" y="1544546"/>
            <a:ext cx="1728192" cy="2233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oshiba\Pictures\2013-10-08\0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b="6230"/>
          <a:stretch/>
        </p:blipFill>
        <p:spPr bwMode="auto">
          <a:xfrm>
            <a:off x="6562583" y="1544546"/>
            <a:ext cx="2376264" cy="2116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toshiba\Pictures\2013-10-08\06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t="18764" r="18650" b="13119"/>
          <a:stretch/>
        </p:blipFill>
        <p:spPr bwMode="auto">
          <a:xfrm>
            <a:off x="5940152" y="4216938"/>
            <a:ext cx="2998695" cy="2436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toshiba\Pictures\2013-10-08\06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92829"/>
            <a:ext cx="2448272" cy="1836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toshiba\Pictures\2013-10-08\06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4132"/>
            <a:ext cx="2879402" cy="2065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5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7" y="548680"/>
            <a:ext cx="3820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Доскажи слово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53572" y="2348880"/>
            <a:ext cx="3947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живом уголке жили</a:t>
            </a:r>
            <a:endParaRPr lang="ru-RU" sz="3200" dirty="0"/>
          </a:p>
        </p:txBody>
      </p:sp>
      <p:pic>
        <p:nvPicPr>
          <p:cNvPr id="8194" name="Picture 2" descr="C:\Users\toshiba\Pictures\2013-10-08\0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 r="6829" b="22086"/>
          <a:stretch/>
        </p:blipFill>
        <p:spPr bwMode="auto">
          <a:xfrm>
            <a:off x="323528" y="3717032"/>
            <a:ext cx="3808423" cy="2671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4675798" y="5830332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</a:t>
            </a:r>
            <a:endParaRPr lang="ru-RU" sz="3200" dirty="0"/>
          </a:p>
        </p:txBody>
      </p:sp>
      <p:pic>
        <p:nvPicPr>
          <p:cNvPr id="8196" name="Picture 4" descr="C:\Users\toshiba\Pictures\2013-10-08\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6421" r="4760" b="9395"/>
          <a:stretch/>
        </p:blipFill>
        <p:spPr bwMode="auto">
          <a:xfrm>
            <a:off x="6029687" y="3478306"/>
            <a:ext cx="2810436" cy="1433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4" descr="C:\Users\toshiba\Pictures\2013-10-08\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6421" r="4760" b="9395"/>
          <a:stretch/>
        </p:blipFill>
        <p:spPr bwMode="auto">
          <a:xfrm>
            <a:off x="5436096" y="5064596"/>
            <a:ext cx="2810436" cy="1433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8676456" y="5781219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3771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644" y="837400"/>
            <a:ext cx="6223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Потом в живом уголке поселились</a:t>
            </a:r>
            <a:endParaRPr lang="ru-RU" sz="3200" dirty="0"/>
          </a:p>
        </p:txBody>
      </p:sp>
      <p:pic>
        <p:nvPicPr>
          <p:cNvPr id="9218" name="Picture 2" descr="C:\Users\toshiba\Pictures\2013-10-08\1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r="12691"/>
          <a:stretch/>
        </p:blipFill>
        <p:spPr bwMode="auto">
          <a:xfrm>
            <a:off x="467544" y="2564904"/>
            <a:ext cx="2636750" cy="3586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117695" y="5603839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</a:t>
            </a:r>
            <a:endParaRPr lang="ru-RU" sz="3200" dirty="0"/>
          </a:p>
        </p:txBody>
      </p:sp>
      <p:pic>
        <p:nvPicPr>
          <p:cNvPr id="9219" name="Picture 3" descr="C:\Users\toshiba\Pictures\2013-10-08\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66527"/>
            <a:ext cx="2789237" cy="2597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8538985" y="5506201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2931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156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Одного </a:t>
            </a:r>
            <a:endParaRPr lang="ru-RU" sz="3200" dirty="0"/>
          </a:p>
        </p:txBody>
      </p:sp>
      <p:pic>
        <p:nvPicPr>
          <p:cNvPr id="10242" name="Picture 2" descr="C:\Users\toshiba\Pictures\2013-10-08\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28" y="455296"/>
            <a:ext cx="2907309" cy="1923670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7" y="3815461"/>
            <a:ext cx="196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   одного </a:t>
            </a:r>
            <a:endParaRPr lang="ru-RU" sz="2800" dirty="0"/>
          </a:p>
        </p:txBody>
      </p:sp>
      <p:pic>
        <p:nvPicPr>
          <p:cNvPr id="10243" name="Picture 3" descr="C:\Users\toshiba\Pictures\2013-10-08\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20405" r="3395" b="10406"/>
          <a:stretch/>
        </p:blipFill>
        <p:spPr bwMode="auto">
          <a:xfrm>
            <a:off x="3200328" y="2996951"/>
            <a:ext cx="2902420" cy="1892409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8298" y="5715473"/>
            <a:ext cx="4577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одарили детскому саду.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851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oshiba\Pictures\2013-10-08\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3" y="168314"/>
            <a:ext cx="8853893" cy="6429038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0927" y="1268181"/>
            <a:ext cx="64807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Молодец!</a:t>
            </a:r>
          </a:p>
          <a:p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ru-RU" sz="4400" dirty="0" smtClean="0">
                <a:solidFill>
                  <a:srgbClr val="FF0000"/>
                </a:solidFill>
              </a:rPr>
              <a:t>У тебя всё получилось!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109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548680"/>
            <a:ext cx="3629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Содержание:</a:t>
            </a:r>
            <a:endParaRPr lang="ru-RU" sz="4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8918153"/>
              </p:ext>
            </p:extLst>
          </p:nvPr>
        </p:nvGraphicFramePr>
        <p:xfrm>
          <a:off x="1547664" y="1556792"/>
          <a:ext cx="6192688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06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8920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4653"/>
            <a:ext cx="3960440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71600" y="3629838"/>
            <a:ext cx="23326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Ж-ж-ж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931143" y="5680315"/>
            <a:ext cx="23326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Ж-ж-ж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258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217" y="2572162"/>
            <a:ext cx="17892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[</a:t>
            </a:r>
            <a:r>
              <a:rPr lang="ru-RU" sz="9600" dirty="0" smtClean="0"/>
              <a:t>ж</a:t>
            </a:r>
            <a:r>
              <a:rPr lang="en-US" sz="9600" dirty="0" smtClean="0"/>
              <a:t>]</a:t>
            </a:r>
            <a:endParaRPr lang="ru-RU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3439773" y="1290503"/>
            <a:ext cx="26742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согласный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473742" y="2972271"/>
            <a:ext cx="2230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твёрдый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694714" y="4700463"/>
            <a:ext cx="2164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звонкий</a:t>
            </a:r>
            <a:endParaRPr lang="ru-RU" sz="4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660993" y="1653480"/>
            <a:ext cx="731008" cy="14329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88864" y="3356992"/>
            <a:ext cx="7310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88864" y="3590438"/>
            <a:ext cx="947032" cy="14947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oshiba\Pictures\2013-10-08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30" y="4472383"/>
            <a:ext cx="1836937" cy="18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shiba\Pictures\2013-10-08\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22" y="2490568"/>
            <a:ext cx="1732846" cy="173284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420554"/>
            <a:ext cx="38892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Эта буква широка </a:t>
            </a:r>
          </a:p>
          <a:p>
            <a:r>
              <a:rPr lang="ru-RU" sz="2800" dirty="0" smtClean="0"/>
              <a:t>И похожа на жука.</a:t>
            </a:r>
          </a:p>
          <a:p>
            <a:r>
              <a:rPr lang="ru-RU" sz="2800" dirty="0" smtClean="0"/>
              <a:t>И при этом, точно, жук,</a:t>
            </a:r>
          </a:p>
          <a:p>
            <a:r>
              <a:rPr lang="ru-RU" sz="2800" dirty="0" smtClean="0"/>
              <a:t>Издает жужжащий звук:</a:t>
            </a:r>
          </a:p>
          <a:p>
            <a:r>
              <a:rPr lang="ru-RU" sz="2800" dirty="0" smtClean="0"/>
              <a:t>Ж-ж-ж-ж-ж…</a:t>
            </a:r>
            <a:endParaRPr lang="ru-RU" sz="2800" dirty="0"/>
          </a:p>
        </p:txBody>
      </p:sp>
      <p:pic>
        <p:nvPicPr>
          <p:cNvPr id="2051" name="Picture 3" descr="C:\Users\toshiba\Desktop\борисова\f_49bfac6b548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3148508" cy="28221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941168"/>
            <a:ext cx="38465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Составь букву Ж </a:t>
            </a:r>
          </a:p>
          <a:p>
            <a:r>
              <a:rPr lang="ru-RU" sz="4000" dirty="0" smtClean="0"/>
              <a:t>из шишек</a:t>
            </a:r>
            <a:endParaRPr lang="ru-RU" sz="4000" dirty="0"/>
          </a:p>
        </p:txBody>
      </p:sp>
      <p:pic>
        <p:nvPicPr>
          <p:cNvPr id="2052" name="Picture 4" descr="C:\Users\toshiba\Pictures\2013-10-08\0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17344" r="13034" b="3170"/>
          <a:stretch/>
        </p:blipFill>
        <p:spPr bwMode="auto">
          <a:xfrm>
            <a:off x="4807131" y="3618410"/>
            <a:ext cx="3726084" cy="2795453"/>
          </a:xfrm>
          <a:prstGeom prst="plaqu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315718" y="980728"/>
            <a:ext cx="7208610" cy="5748989"/>
            <a:chOff x="743365" y="188640"/>
            <a:chExt cx="6708955" cy="622383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43365" y="795847"/>
              <a:ext cx="6048672" cy="5616624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755576" y="188640"/>
              <a:ext cx="6696744" cy="6213460"/>
              <a:chOff x="755576" y="188640"/>
              <a:chExt cx="6696744" cy="6213460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 flipV="1">
                <a:off x="6732240" y="5661897"/>
                <a:ext cx="720080" cy="740203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 flipV="1">
                <a:off x="6804248" y="188640"/>
                <a:ext cx="648072" cy="59618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7452320" y="188640"/>
                <a:ext cx="0" cy="5472608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755576" y="188640"/>
                <a:ext cx="576064" cy="59618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331640" y="188640"/>
                <a:ext cx="6120680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Прямоугольник 18"/>
              <p:cNvSpPr/>
              <p:nvPr/>
            </p:nvSpPr>
            <p:spPr>
              <a:xfrm>
                <a:off x="940606" y="1307926"/>
                <a:ext cx="1620000" cy="1116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8000" dirty="0" err="1" smtClean="0"/>
                  <a:t>жа</a:t>
                </a:r>
                <a:endParaRPr lang="ru-RU" sz="8000" dirty="0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2961493" y="1310238"/>
                <a:ext cx="1620000" cy="1116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8000" dirty="0" err="1" smtClean="0"/>
                  <a:t>жо</a:t>
                </a:r>
                <a:endParaRPr lang="ru-RU" sz="8000" dirty="0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4909160" y="1307926"/>
                <a:ext cx="1620000" cy="111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8000" dirty="0" err="1" smtClean="0"/>
                  <a:t>жу</a:t>
                </a:r>
                <a:endParaRPr lang="ru-RU" sz="8000" dirty="0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971600" y="3035137"/>
                <a:ext cx="1620000" cy="1116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8000" dirty="0" err="1" smtClean="0"/>
                  <a:t>жу</a:t>
                </a:r>
                <a:endParaRPr lang="ru-RU" sz="8000" dirty="0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989132" y="3035137"/>
                <a:ext cx="1620000" cy="1116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8000" dirty="0" err="1" smtClean="0"/>
                  <a:t>жа</a:t>
                </a:r>
                <a:endParaRPr lang="ru-RU" sz="8000" dirty="0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4941006" y="3046159"/>
                <a:ext cx="1620000" cy="111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8000" dirty="0" err="1" smtClean="0"/>
                  <a:t>жо</a:t>
                </a:r>
                <a:endParaRPr lang="ru-RU" sz="8000" dirty="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971600" y="4940141"/>
                <a:ext cx="1620000" cy="111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8000" dirty="0" err="1" smtClean="0"/>
                  <a:t>жо</a:t>
                </a:r>
                <a:endParaRPr lang="ru-RU" sz="8000"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69912" y="4940141"/>
                <a:ext cx="1620000" cy="1116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8000" dirty="0" err="1" smtClean="0"/>
                  <a:t>жу</a:t>
                </a:r>
                <a:endParaRPr lang="ru-RU" sz="8000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4941006" y="4940141"/>
                <a:ext cx="1620000" cy="1116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8000" dirty="0" err="1" smtClean="0"/>
                  <a:t>жа</a:t>
                </a:r>
                <a:endParaRPr lang="ru-RU" sz="8000" dirty="0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947805" y="32210"/>
            <a:ext cx="2314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Окошки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6" name="Месяц 35"/>
          <p:cNvSpPr/>
          <p:nvPr/>
        </p:nvSpPr>
        <p:spPr>
          <a:xfrm>
            <a:off x="7812360" y="447708"/>
            <a:ext cx="792088" cy="1093901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4-конечная звезда 36"/>
          <p:cNvSpPr/>
          <p:nvPr/>
        </p:nvSpPr>
        <p:spPr>
          <a:xfrm>
            <a:off x="6153052" y="399027"/>
            <a:ext cx="291155" cy="29366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4-конечная звезда 37"/>
          <p:cNvSpPr/>
          <p:nvPr/>
        </p:nvSpPr>
        <p:spPr>
          <a:xfrm>
            <a:off x="4791764" y="32210"/>
            <a:ext cx="356300" cy="36681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4-конечная звезда 38"/>
          <p:cNvSpPr/>
          <p:nvPr/>
        </p:nvSpPr>
        <p:spPr>
          <a:xfrm>
            <a:off x="7308304" y="215618"/>
            <a:ext cx="216024" cy="33024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58698"/>
            <a:ext cx="4768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Где находится звук </a:t>
            </a:r>
            <a:r>
              <a:rPr lang="en-US" sz="3600" dirty="0" smtClean="0"/>
              <a:t>[</a:t>
            </a:r>
            <a:r>
              <a:rPr lang="ru-RU" sz="3600" dirty="0" smtClean="0"/>
              <a:t>ж</a:t>
            </a:r>
            <a:r>
              <a:rPr lang="en-US" sz="3600" dirty="0" smtClean="0"/>
              <a:t>]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pic>
        <p:nvPicPr>
          <p:cNvPr id="3074" name="Picture 2" descr="C:\Users\toshiba\Pictures\2013-10-08\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" r="14969"/>
          <a:stretch/>
        </p:blipFill>
        <p:spPr bwMode="auto">
          <a:xfrm>
            <a:off x="183372" y="1399964"/>
            <a:ext cx="1931802" cy="2328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shiba\Pictures\2013-10-08\0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9" r="7418"/>
          <a:stretch/>
        </p:blipFill>
        <p:spPr bwMode="auto">
          <a:xfrm>
            <a:off x="183372" y="4020273"/>
            <a:ext cx="1712735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oshiba\Pictures\2013-10-08\05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r="8775"/>
          <a:stretch/>
        </p:blipFill>
        <p:spPr bwMode="auto">
          <a:xfrm>
            <a:off x="4644008" y="1061260"/>
            <a:ext cx="1645920" cy="2023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oshiba\Pictures\2013-10-08\0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8" y="336596"/>
            <a:ext cx="1986807" cy="1925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oshiba\Pictures\2013-10-08\1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3241" r="4814" b="3241"/>
          <a:stretch/>
        </p:blipFill>
        <p:spPr bwMode="auto">
          <a:xfrm>
            <a:off x="6486586" y="4761003"/>
            <a:ext cx="2423563" cy="19012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80" name="Picture 8" descr="C:\Users\toshiba\Pictures\2013-10-08\0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64" y="2262426"/>
            <a:ext cx="1911439" cy="2485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oshiba\Pictures\2013-10-08\00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t="27482" r="11230" b="31018"/>
          <a:stretch/>
        </p:blipFill>
        <p:spPr bwMode="auto">
          <a:xfrm>
            <a:off x="5292080" y="3212976"/>
            <a:ext cx="3293193" cy="1345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toshiba\Pictures\2013-10-08\04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t="18623" r="7449" b="12489"/>
          <a:stretch/>
        </p:blipFill>
        <p:spPr bwMode="auto">
          <a:xfrm>
            <a:off x="2699792" y="5067908"/>
            <a:ext cx="3185120" cy="1594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Pictures\2013-10-08\0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5" t="3955" r="6789" b="13345"/>
          <a:stretch/>
        </p:blipFill>
        <p:spPr bwMode="auto">
          <a:xfrm flipH="1">
            <a:off x="3618466" y="4529898"/>
            <a:ext cx="1604927" cy="2038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oshiba\Pictures\2013-10-08\01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r="15019" b="22491"/>
          <a:stretch/>
        </p:blipFill>
        <p:spPr bwMode="auto">
          <a:xfrm flipH="1">
            <a:off x="6948264" y="4591924"/>
            <a:ext cx="1604927" cy="1910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oshiba\Pictures\2013-10-08\0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9"/>
          <a:stretch/>
        </p:blipFill>
        <p:spPr bwMode="auto">
          <a:xfrm flipH="1">
            <a:off x="467544" y="4492860"/>
            <a:ext cx="1604926" cy="2009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783029" y="1111510"/>
            <a:ext cx="3252427" cy="2530885"/>
            <a:chOff x="5379886" y="2999990"/>
            <a:chExt cx="3721621" cy="3805338"/>
          </a:xfrm>
        </p:grpSpPr>
        <p:pic>
          <p:nvPicPr>
            <p:cNvPr id="4104" name="Picture 8" descr="C:\Users\toshiba\Pictures\2013-10-08\06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886" y="2999990"/>
              <a:ext cx="3721621" cy="380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toshiba\Pictures\2013-10-08\08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19432">
              <a:off x="5868144" y="3805065"/>
              <a:ext cx="1502798" cy="1446411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C:\Users\toshiba\Pictures\2013-10-08\003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3" t="7602" r="40074" b="6163"/>
            <a:stretch/>
          </p:blipFill>
          <p:spPr bwMode="auto">
            <a:xfrm rot="2498243">
              <a:off x="7257186" y="3980272"/>
              <a:ext cx="1080120" cy="1440159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Users\toshiba\Pictures\2013-10-08\075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801159">
              <a:off x="6609215" y="4825245"/>
              <a:ext cx="1655662" cy="1735774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5" name="Picture 9" descr="C:\Users\toshiba\Pictures\2013-10-08\08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2" t="2899" r="28511" b="4053"/>
          <a:stretch/>
        </p:blipFill>
        <p:spPr bwMode="auto">
          <a:xfrm>
            <a:off x="2182719" y="1101164"/>
            <a:ext cx="1620910" cy="247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0893" y="3860889"/>
            <a:ext cx="375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Что и кому принес ежик?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846" y="332656"/>
            <a:ext cx="2459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Подарки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09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2744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Поиграем!</a:t>
            </a:r>
            <a:endParaRPr lang="ru-RU" sz="4400" dirty="0"/>
          </a:p>
        </p:txBody>
      </p:sp>
      <p:pic>
        <p:nvPicPr>
          <p:cNvPr id="5122" name="Picture 2" descr="C:\Users\toshiba\Pictures\2013-10-08\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29348"/>
            <a:ext cx="5106459" cy="367900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1558" y="1268760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 ежа иголки колки,</a:t>
            </a:r>
          </a:p>
          <a:p>
            <a:r>
              <a:rPr lang="ru-RU" sz="2800" dirty="0" smtClean="0"/>
              <a:t>Под зеленой старой елкой</a:t>
            </a:r>
          </a:p>
          <a:p>
            <a:r>
              <a:rPr lang="ru-RU" sz="2800" dirty="0" smtClean="0"/>
              <a:t>Ими грозно шевелит- </a:t>
            </a:r>
          </a:p>
          <a:p>
            <a:r>
              <a:rPr lang="ru-RU" sz="2800" dirty="0" smtClean="0"/>
              <a:t>Подходить нам не велит!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5502831"/>
            <a:ext cx="3491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(пальцы обеих рук </a:t>
            </a:r>
          </a:p>
          <a:p>
            <a:r>
              <a:rPr lang="ru-RU" sz="2000" dirty="0" smtClean="0"/>
              <a:t>перекрещивают и выполняют </a:t>
            </a:r>
          </a:p>
          <a:p>
            <a:r>
              <a:rPr lang="ru-RU" sz="2000" dirty="0" smtClean="0"/>
              <a:t>ими движения вверх-вниз)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92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322</TotalTime>
  <Words>182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мероприятия совместной деятельности детей и взрослого, проводимого с использованием ЭОР  на тему «Автоматизация звука [Ж]»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[Ж]</dc:title>
  <dc:creator>toshiba</dc:creator>
  <cp:lastModifiedBy>Борисовы</cp:lastModifiedBy>
  <cp:revision>34</cp:revision>
  <dcterms:created xsi:type="dcterms:W3CDTF">2013-10-08T11:10:54Z</dcterms:created>
  <dcterms:modified xsi:type="dcterms:W3CDTF">2013-11-06T19:01:32Z</dcterms:modified>
</cp:coreProperties>
</file>